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82" r:id="rId18"/>
    <p:sldId id="269" r:id="rId19"/>
    <p:sldId id="271" r:id="rId20"/>
    <p:sldId id="272" r:id="rId21"/>
    <p:sldId id="273" r:id="rId22"/>
    <p:sldId id="274" r:id="rId23"/>
    <p:sldId id="283" r:id="rId24"/>
    <p:sldId id="275" r:id="rId25"/>
    <p:sldId id="276" r:id="rId26"/>
    <p:sldId id="277" r:id="rId27"/>
    <p:sldId id="278" r:id="rId28"/>
    <p:sldId id="279" r:id="rId29"/>
    <p:sldId id="280" r:id="rId30"/>
    <p:sldId id="284" r:id="rId3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9BD912-7193-4611-969B-4119F9442BF1}">
          <p14:sldIdLst>
            <p14:sldId id="256"/>
            <p14:sldId id="285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1"/>
            <p14:sldId id="282"/>
            <p14:sldId id="269"/>
            <p14:sldId id="271"/>
            <p14:sldId id="272"/>
            <p14:sldId id="273"/>
            <p14:sldId id="274"/>
            <p14:sldId id="283"/>
            <p14:sldId id="275"/>
            <p14:sldId id="276"/>
            <p14:sldId id="277"/>
            <p14:sldId id="278"/>
            <p14:sldId id="279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85053" autoAdjust="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1AFF0D-3260-43B8-8FFE-AD7CED3FA5DC}" type="datetime1">
              <a:rPr lang="fr-FR" smtClean="0"/>
              <a:t>01/04/2022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49CF9-4EE2-458B-9A74-B44CE8522139}" type="datetime1">
              <a:rPr lang="fr-FR" smtClean="0"/>
              <a:pPr/>
              <a:t>01/04/2022</a:t>
            </a:fld>
            <a:endParaRPr lang="fr-FR" dirty="0"/>
          </a:p>
        </p:txBody>
      </p:sp>
      <p:sp>
        <p:nvSpPr>
          <p:cNvPr id="4" name="Espace réservé à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61503832-DD8B-41CD-843C-060A5FBF5962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a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04DDA1-93D7-4A7D-8839-405BACF5CE0C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32050-FAEA-4ED6-A441-2F312694A7A0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A2D16-5119-417C-8375-1CF70591750E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ntenu +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3DC54E-6C4E-472E-94D7-862A85945F1E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Parallélogramme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: Coins arrondis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Espace réservé à l’imag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13" name="Espace réservé au texte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u +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1652DF-396E-4C8A-92B6-D27E67B93B22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au texte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B0DC78-84A7-42B6-B78E-106D28F6A125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4" name="Connecteur droit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4638F-E41C-43CD-8F49-E2F2702F2B2F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61CF70-4873-40E2-AF6C-FB80AEAD229D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Ovale 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Ovale 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62FE73-17DD-49AC-80B3-95E5CCB7E6B2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12" name="Espace réservé à l’image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icône ou image</a:t>
            </a:r>
          </a:p>
        </p:txBody>
      </p:sp>
      <p:sp>
        <p:nvSpPr>
          <p:cNvPr id="14" name="Espace réservé à l’image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fr-FR" noProof="0"/>
              <a:t>Insérer une icône ou image</a:t>
            </a:r>
          </a:p>
        </p:txBody>
      </p:sp>
      <p:sp>
        <p:nvSpPr>
          <p:cNvPr id="16" name="Espace réservé à l’image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fr-FR" noProof="0"/>
              <a:t>Insérer une icône ou image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82E36-28AC-485E-ADC2-3F606BCDF682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Parallélogramme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: Coins arrondis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Espace réservé à l’imag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fr-FR" noProof="0"/>
              <a:t>Cliquez sur titre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D8C46-F2DE-401E-8A2C-BAAF0698B83C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Espace réservé à l’image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Images de construction</a:t>
            </a:r>
          </a:p>
        </p:txBody>
      </p:sp>
      <p:sp>
        <p:nvSpPr>
          <p:cNvPr id="12" name="Espace réservé à l’image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fr-FR" noProof="0"/>
              <a:t> Images de travaux</a:t>
            </a:r>
          </a:p>
        </p:txBody>
      </p:sp>
      <p:sp>
        <p:nvSpPr>
          <p:cNvPr id="13" name="Espace réservé à l’image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fr-FR" noProof="0"/>
              <a:t>Moyen de transport</a:t>
            </a:r>
          </a:p>
        </p:txBody>
      </p:sp>
      <p:sp>
        <p:nvSpPr>
          <p:cNvPr id="14" name="Espace réservé à l’image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/>
              <a:t>Image de vêtements</a:t>
            </a:r>
          </a:p>
        </p:txBody>
      </p:sp>
      <p:sp>
        <p:nvSpPr>
          <p:cNvPr id="19" name="Espace réservé à l’image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fr-FR" noProof="0"/>
              <a:t>Images d’autres éléments que capturer l’ère</a:t>
            </a:r>
          </a:p>
        </p:txBody>
      </p:sp>
      <p:sp>
        <p:nvSpPr>
          <p:cNvPr id="21" name="Espace réservé au texte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fr-FR" noProof="0"/>
              <a:t>En-tête secondaire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Espace réservé à l’image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image à partir de l’ère iconique.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7" name="Imag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 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u +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F520A2-091F-4522-8430-E0BAF5D618DA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Parallélogramme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: Coins arrondis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Espace réservé à l’imag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+ contenu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Connecteur droit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C12B3-86CF-416B-B297-8507EE6EBC99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Nouvelle génération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DCAB5-62C1-44D7-AD4C-C5495D332598}" type="datetime1">
              <a:rPr lang="fr-FR" noProof="0" smtClean="0"/>
              <a:t>01/04/2022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fr-FR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8085017-A67C-43BB-86C0-56903B8D8982}" type="datetime1">
              <a:rPr lang="fr-FR" noProof="0" smtClean="0"/>
              <a:t>01/04/2022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a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limoges.fr/apprendre-a-porter-secours-aps-121931" TargetMode="External"/><Relationship Id="rId2" Type="http://schemas.openxmlformats.org/officeDocument/2006/relationships/hyperlink" Target="http://pedagogie.dsden19.ac-limoges.fr/spip.php?article654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Formation directeurs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session</a:t>
            </a:r>
          </a:p>
          <a:p>
            <a:pPr rtl="0"/>
            <a:r>
              <a:rPr lang="fr-FR" dirty="0"/>
              <a:t>Décembre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Clémenceau CE1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B283BEC-29FB-40C6-B87A-CEB3A8802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28222"/>
              </p:ext>
            </p:extLst>
          </p:nvPr>
        </p:nvGraphicFramePr>
        <p:xfrm>
          <a:off x="735784" y="1695517"/>
          <a:ext cx="10661083" cy="205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01">
                  <a:extLst>
                    <a:ext uri="{9D8B030D-6E8A-4147-A177-3AD203B41FA5}">
                      <a16:colId xmlns:a16="http://schemas.microsoft.com/office/drawing/2014/main" val="1965439337"/>
                    </a:ext>
                  </a:extLst>
                </a:gridCol>
                <a:gridCol w="854799">
                  <a:extLst>
                    <a:ext uri="{9D8B030D-6E8A-4147-A177-3AD203B41FA5}">
                      <a16:colId xmlns:a16="http://schemas.microsoft.com/office/drawing/2014/main" val="3055507821"/>
                    </a:ext>
                  </a:extLst>
                </a:gridCol>
                <a:gridCol w="686737">
                  <a:extLst>
                    <a:ext uri="{9D8B030D-6E8A-4147-A177-3AD203B41FA5}">
                      <a16:colId xmlns:a16="http://schemas.microsoft.com/office/drawing/2014/main" val="1252212549"/>
                    </a:ext>
                  </a:extLst>
                </a:gridCol>
                <a:gridCol w="854799">
                  <a:extLst>
                    <a:ext uri="{9D8B030D-6E8A-4147-A177-3AD203B41FA5}">
                      <a16:colId xmlns:a16="http://schemas.microsoft.com/office/drawing/2014/main" val="514755127"/>
                    </a:ext>
                  </a:extLst>
                </a:gridCol>
                <a:gridCol w="854799">
                  <a:extLst>
                    <a:ext uri="{9D8B030D-6E8A-4147-A177-3AD203B41FA5}">
                      <a16:colId xmlns:a16="http://schemas.microsoft.com/office/drawing/2014/main" val="968707647"/>
                    </a:ext>
                  </a:extLst>
                </a:gridCol>
                <a:gridCol w="686737">
                  <a:extLst>
                    <a:ext uri="{9D8B030D-6E8A-4147-A177-3AD203B41FA5}">
                      <a16:colId xmlns:a16="http://schemas.microsoft.com/office/drawing/2014/main" val="283832570"/>
                    </a:ext>
                  </a:extLst>
                </a:gridCol>
                <a:gridCol w="854799">
                  <a:extLst>
                    <a:ext uri="{9D8B030D-6E8A-4147-A177-3AD203B41FA5}">
                      <a16:colId xmlns:a16="http://schemas.microsoft.com/office/drawing/2014/main" val="2838951535"/>
                    </a:ext>
                  </a:extLst>
                </a:gridCol>
                <a:gridCol w="854799">
                  <a:extLst>
                    <a:ext uri="{9D8B030D-6E8A-4147-A177-3AD203B41FA5}">
                      <a16:colId xmlns:a16="http://schemas.microsoft.com/office/drawing/2014/main" val="3802642163"/>
                    </a:ext>
                  </a:extLst>
                </a:gridCol>
                <a:gridCol w="686737">
                  <a:extLst>
                    <a:ext uri="{9D8B030D-6E8A-4147-A177-3AD203B41FA5}">
                      <a16:colId xmlns:a16="http://schemas.microsoft.com/office/drawing/2014/main" val="1764353092"/>
                    </a:ext>
                  </a:extLst>
                </a:gridCol>
                <a:gridCol w="685288">
                  <a:extLst>
                    <a:ext uri="{9D8B030D-6E8A-4147-A177-3AD203B41FA5}">
                      <a16:colId xmlns:a16="http://schemas.microsoft.com/office/drawing/2014/main" val="2044712312"/>
                    </a:ext>
                  </a:extLst>
                </a:gridCol>
                <a:gridCol w="685288">
                  <a:extLst>
                    <a:ext uri="{9D8B030D-6E8A-4147-A177-3AD203B41FA5}">
                      <a16:colId xmlns:a16="http://schemas.microsoft.com/office/drawing/2014/main" val="3857861447"/>
                    </a:ext>
                  </a:extLst>
                </a:gridCol>
              </a:tblGrid>
              <a:tr h="205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44863"/>
                  </a:ext>
                </a:extLst>
              </a:tr>
              <a:tr h="2054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24554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Ecrire des syllabes dictées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15,02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855890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mots dictés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20610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mots lus par l’enseignant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903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par l’enseig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808163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à voix haute des mots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199127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Lire à voix haute un texte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322035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472362"/>
                  </a:ext>
                </a:extLst>
              </a:tr>
              <a:tr h="20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un texte lu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10389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A51B207-9144-4E8E-A813-AE9894B03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60176"/>
              </p:ext>
            </p:extLst>
          </p:nvPr>
        </p:nvGraphicFramePr>
        <p:xfrm>
          <a:off x="735784" y="3913749"/>
          <a:ext cx="10661085" cy="1943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517">
                  <a:extLst>
                    <a:ext uri="{9D8B030D-6E8A-4147-A177-3AD203B41FA5}">
                      <a16:colId xmlns:a16="http://schemas.microsoft.com/office/drawing/2014/main" val="2271979553"/>
                    </a:ext>
                  </a:extLst>
                </a:gridCol>
                <a:gridCol w="855439">
                  <a:extLst>
                    <a:ext uri="{9D8B030D-6E8A-4147-A177-3AD203B41FA5}">
                      <a16:colId xmlns:a16="http://schemas.microsoft.com/office/drawing/2014/main" val="4260025589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2443839902"/>
                    </a:ext>
                  </a:extLst>
                </a:gridCol>
                <a:gridCol w="855439">
                  <a:extLst>
                    <a:ext uri="{9D8B030D-6E8A-4147-A177-3AD203B41FA5}">
                      <a16:colId xmlns:a16="http://schemas.microsoft.com/office/drawing/2014/main" val="3421032565"/>
                    </a:ext>
                  </a:extLst>
                </a:gridCol>
                <a:gridCol w="855439">
                  <a:extLst>
                    <a:ext uri="{9D8B030D-6E8A-4147-A177-3AD203B41FA5}">
                      <a16:colId xmlns:a16="http://schemas.microsoft.com/office/drawing/2014/main" val="1596791518"/>
                    </a:ext>
                  </a:extLst>
                </a:gridCol>
                <a:gridCol w="697399">
                  <a:extLst>
                    <a:ext uri="{9D8B030D-6E8A-4147-A177-3AD203B41FA5}">
                      <a16:colId xmlns:a16="http://schemas.microsoft.com/office/drawing/2014/main" val="374193757"/>
                    </a:ext>
                  </a:extLst>
                </a:gridCol>
                <a:gridCol w="855439">
                  <a:extLst>
                    <a:ext uri="{9D8B030D-6E8A-4147-A177-3AD203B41FA5}">
                      <a16:colId xmlns:a16="http://schemas.microsoft.com/office/drawing/2014/main" val="40829726"/>
                    </a:ext>
                  </a:extLst>
                </a:gridCol>
                <a:gridCol w="855439">
                  <a:extLst>
                    <a:ext uri="{9D8B030D-6E8A-4147-A177-3AD203B41FA5}">
                      <a16:colId xmlns:a16="http://schemas.microsoft.com/office/drawing/2014/main" val="245764437"/>
                    </a:ext>
                  </a:extLst>
                </a:gridCol>
                <a:gridCol w="697399">
                  <a:extLst>
                    <a:ext uri="{9D8B030D-6E8A-4147-A177-3AD203B41FA5}">
                      <a16:colId xmlns:a16="http://schemas.microsoft.com/office/drawing/2014/main" val="3905348897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990832189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327581615"/>
                    </a:ext>
                  </a:extLst>
                </a:gridCol>
              </a:tblGrid>
              <a:tr h="1767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8894"/>
                  </a:ext>
                </a:extLst>
              </a:tr>
              <a:tr h="176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941109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789934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315170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Représenter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34,75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951789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49,90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16-35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039073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Calculer mentalement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25,06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7766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Additionner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376323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Soustraire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847629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Associer un nombre à une position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37,28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0565"/>
                  </a:ext>
                </a:extLst>
              </a:tr>
              <a:tr h="1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21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Victor-Hugo CP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9E8579-7F35-422D-A645-59FE45B6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68964"/>
              </p:ext>
            </p:extLst>
          </p:nvPr>
        </p:nvGraphicFramePr>
        <p:xfrm>
          <a:off x="699674" y="1652690"/>
          <a:ext cx="10683944" cy="212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637">
                  <a:extLst>
                    <a:ext uri="{9D8B030D-6E8A-4147-A177-3AD203B41FA5}">
                      <a16:colId xmlns:a16="http://schemas.microsoft.com/office/drawing/2014/main" val="3789210477"/>
                    </a:ext>
                  </a:extLst>
                </a:gridCol>
                <a:gridCol w="907275">
                  <a:extLst>
                    <a:ext uri="{9D8B030D-6E8A-4147-A177-3AD203B41FA5}">
                      <a16:colId xmlns:a16="http://schemas.microsoft.com/office/drawing/2014/main" val="2533936503"/>
                    </a:ext>
                  </a:extLst>
                </a:gridCol>
                <a:gridCol w="925762">
                  <a:extLst>
                    <a:ext uri="{9D8B030D-6E8A-4147-A177-3AD203B41FA5}">
                      <a16:colId xmlns:a16="http://schemas.microsoft.com/office/drawing/2014/main" val="4148618822"/>
                    </a:ext>
                  </a:extLst>
                </a:gridCol>
                <a:gridCol w="925762">
                  <a:extLst>
                    <a:ext uri="{9D8B030D-6E8A-4147-A177-3AD203B41FA5}">
                      <a16:colId xmlns:a16="http://schemas.microsoft.com/office/drawing/2014/main" val="3000155212"/>
                    </a:ext>
                  </a:extLst>
                </a:gridCol>
                <a:gridCol w="906564">
                  <a:extLst>
                    <a:ext uri="{9D8B030D-6E8A-4147-A177-3AD203B41FA5}">
                      <a16:colId xmlns:a16="http://schemas.microsoft.com/office/drawing/2014/main" val="211190654"/>
                    </a:ext>
                  </a:extLst>
                </a:gridCol>
                <a:gridCol w="706053">
                  <a:extLst>
                    <a:ext uri="{9D8B030D-6E8A-4147-A177-3AD203B41FA5}">
                      <a16:colId xmlns:a16="http://schemas.microsoft.com/office/drawing/2014/main" val="1083628200"/>
                    </a:ext>
                  </a:extLst>
                </a:gridCol>
                <a:gridCol w="869590">
                  <a:extLst>
                    <a:ext uri="{9D8B030D-6E8A-4147-A177-3AD203B41FA5}">
                      <a16:colId xmlns:a16="http://schemas.microsoft.com/office/drawing/2014/main" val="3058776741"/>
                    </a:ext>
                  </a:extLst>
                </a:gridCol>
                <a:gridCol w="873145">
                  <a:extLst>
                    <a:ext uri="{9D8B030D-6E8A-4147-A177-3AD203B41FA5}">
                      <a16:colId xmlns:a16="http://schemas.microsoft.com/office/drawing/2014/main" val="551942669"/>
                    </a:ext>
                  </a:extLst>
                </a:gridCol>
                <a:gridCol w="873145">
                  <a:extLst>
                    <a:ext uri="{9D8B030D-6E8A-4147-A177-3AD203B41FA5}">
                      <a16:colId xmlns:a16="http://schemas.microsoft.com/office/drawing/2014/main" val="646293856"/>
                    </a:ext>
                  </a:extLst>
                </a:gridCol>
                <a:gridCol w="659837">
                  <a:extLst>
                    <a:ext uri="{9D8B030D-6E8A-4147-A177-3AD203B41FA5}">
                      <a16:colId xmlns:a16="http://schemas.microsoft.com/office/drawing/2014/main" val="3969327331"/>
                    </a:ext>
                  </a:extLst>
                </a:gridCol>
                <a:gridCol w="617174">
                  <a:extLst>
                    <a:ext uri="{9D8B030D-6E8A-4147-A177-3AD203B41FA5}">
                      <a16:colId xmlns:a16="http://schemas.microsoft.com/office/drawing/2014/main" val="4086570732"/>
                    </a:ext>
                  </a:extLst>
                </a:gridCol>
              </a:tblGrid>
              <a:tr h="2124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0047"/>
                  </a:ext>
                </a:extLst>
              </a:tr>
              <a:tr h="2124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576364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suites de lettres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17,41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493039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Reconnaître des lettres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469770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Connaître le nom des lettres et leur 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463251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phonèmes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681487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syllabes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254302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mots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24,94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426836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Comprendre des phrases lues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989630"/>
                  </a:ext>
                </a:extLst>
              </a:tr>
              <a:tr h="212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textes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21625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AE54572-6BC2-4C05-8D4A-CC69337DE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58735"/>
              </p:ext>
            </p:extLst>
          </p:nvPr>
        </p:nvGraphicFramePr>
        <p:xfrm>
          <a:off x="699674" y="3978165"/>
          <a:ext cx="10683944" cy="186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465">
                  <a:extLst>
                    <a:ext uri="{9D8B030D-6E8A-4147-A177-3AD203B41FA5}">
                      <a16:colId xmlns:a16="http://schemas.microsoft.com/office/drawing/2014/main" val="374759779"/>
                    </a:ext>
                  </a:extLst>
                </a:gridCol>
                <a:gridCol w="927458">
                  <a:extLst>
                    <a:ext uri="{9D8B030D-6E8A-4147-A177-3AD203B41FA5}">
                      <a16:colId xmlns:a16="http://schemas.microsoft.com/office/drawing/2014/main" val="457694417"/>
                    </a:ext>
                  </a:extLst>
                </a:gridCol>
                <a:gridCol w="828607">
                  <a:extLst>
                    <a:ext uri="{9D8B030D-6E8A-4147-A177-3AD203B41FA5}">
                      <a16:colId xmlns:a16="http://schemas.microsoft.com/office/drawing/2014/main" val="1313757538"/>
                    </a:ext>
                  </a:extLst>
                </a:gridCol>
                <a:gridCol w="939815">
                  <a:extLst>
                    <a:ext uri="{9D8B030D-6E8A-4147-A177-3AD203B41FA5}">
                      <a16:colId xmlns:a16="http://schemas.microsoft.com/office/drawing/2014/main" val="345352954"/>
                    </a:ext>
                  </a:extLst>
                </a:gridCol>
                <a:gridCol w="939815">
                  <a:extLst>
                    <a:ext uri="{9D8B030D-6E8A-4147-A177-3AD203B41FA5}">
                      <a16:colId xmlns:a16="http://schemas.microsoft.com/office/drawing/2014/main" val="2898335884"/>
                    </a:ext>
                  </a:extLst>
                </a:gridCol>
                <a:gridCol w="699955">
                  <a:extLst>
                    <a:ext uri="{9D8B030D-6E8A-4147-A177-3AD203B41FA5}">
                      <a16:colId xmlns:a16="http://schemas.microsoft.com/office/drawing/2014/main" val="2796535810"/>
                    </a:ext>
                  </a:extLst>
                </a:gridCol>
                <a:gridCol w="888936">
                  <a:extLst>
                    <a:ext uri="{9D8B030D-6E8A-4147-A177-3AD203B41FA5}">
                      <a16:colId xmlns:a16="http://schemas.microsoft.com/office/drawing/2014/main" val="4101721003"/>
                    </a:ext>
                  </a:extLst>
                </a:gridCol>
                <a:gridCol w="888936">
                  <a:extLst>
                    <a:ext uri="{9D8B030D-6E8A-4147-A177-3AD203B41FA5}">
                      <a16:colId xmlns:a16="http://schemas.microsoft.com/office/drawing/2014/main" val="794489304"/>
                    </a:ext>
                  </a:extLst>
                </a:gridCol>
                <a:gridCol w="699955">
                  <a:extLst>
                    <a:ext uri="{9D8B030D-6E8A-4147-A177-3AD203B41FA5}">
                      <a16:colId xmlns:a16="http://schemas.microsoft.com/office/drawing/2014/main" val="3910869902"/>
                    </a:ext>
                  </a:extLst>
                </a:gridCol>
                <a:gridCol w="698501">
                  <a:extLst>
                    <a:ext uri="{9D8B030D-6E8A-4147-A177-3AD203B41FA5}">
                      <a16:colId xmlns:a16="http://schemas.microsoft.com/office/drawing/2014/main" val="446677726"/>
                    </a:ext>
                  </a:extLst>
                </a:gridCol>
                <a:gridCol w="698501">
                  <a:extLst>
                    <a:ext uri="{9D8B030D-6E8A-4147-A177-3AD203B41FA5}">
                      <a16:colId xmlns:a16="http://schemas.microsoft.com/office/drawing/2014/main" val="1746314379"/>
                    </a:ext>
                  </a:extLst>
                </a:gridCol>
              </a:tblGrid>
              <a:tr h="2073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98314"/>
                  </a:ext>
                </a:extLst>
              </a:tr>
              <a:tr h="207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778245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4 ,96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382254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1 ,7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478199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Quantifier des collections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532551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nombres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23,42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056828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Associer un nombre à une position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49,55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618565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871540"/>
                  </a:ext>
                </a:extLst>
              </a:tr>
              <a:tr h="207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27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67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Victor-Hugo CE1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652BC18-FB24-427B-BAD2-4743AB285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25154"/>
              </p:ext>
            </p:extLst>
          </p:nvPr>
        </p:nvGraphicFramePr>
        <p:xfrm>
          <a:off x="788793" y="1695517"/>
          <a:ext cx="10687588" cy="187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652">
                  <a:extLst>
                    <a:ext uri="{9D8B030D-6E8A-4147-A177-3AD203B41FA5}">
                      <a16:colId xmlns:a16="http://schemas.microsoft.com/office/drawing/2014/main" val="3384545912"/>
                    </a:ext>
                  </a:extLst>
                </a:gridCol>
                <a:gridCol w="856924">
                  <a:extLst>
                    <a:ext uri="{9D8B030D-6E8A-4147-A177-3AD203B41FA5}">
                      <a16:colId xmlns:a16="http://schemas.microsoft.com/office/drawing/2014/main" val="2338533119"/>
                    </a:ext>
                  </a:extLst>
                </a:gridCol>
                <a:gridCol w="688444">
                  <a:extLst>
                    <a:ext uri="{9D8B030D-6E8A-4147-A177-3AD203B41FA5}">
                      <a16:colId xmlns:a16="http://schemas.microsoft.com/office/drawing/2014/main" val="366990348"/>
                    </a:ext>
                  </a:extLst>
                </a:gridCol>
                <a:gridCol w="856924">
                  <a:extLst>
                    <a:ext uri="{9D8B030D-6E8A-4147-A177-3AD203B41FA5}">
                      <a16:colId xmlns:a16="http://schemas.microsoft.com/office/drawing/2014/main" val="1311710057"/>
                    </a:ext>
                  </a:extLst>
                </a:gridCol>
                <a:gridCol w="856924">
                  <a:extLst>
                    <a:ext uri="{9D8B030D-6E8A-4147-A177-3AD203B41FA5}">
                      <a16:colId xmlns:a16="http://schemas.microsoft.com/office/drawing/2014/main" val="480601723"/>
                    </a:ext>
                  </a:extLst>
                </a:gridCol>
                <a:gridCol w="688444">
                  <a:extLst>
                    <a:ext uri="{9D8B030D-6E8A-4147-A177-3AD203B41FA5}">
                      <a16:colId xmlns:a16="http://schemas.microsoft.com/office/drawing/2014/main" val="539781845"/>
                    </a:ext>
                  </a:extLst>
                </a:gridCol>
                <a:gridCol w="856924">
                  <a:extLst>
                    <a:ext uri="{9D8B030D-6E8A-4147-A177-3AD203B41FA5}">
                      <a16:colId xmlns:a16="http://schemas.microsoft.com/office/drawing/2014/main" val="1356087627"/>
                    </a:ext>
                  </a:extLst>
                </a:gridCol>
                <a:gridCol w="856924">
                  <a:extLst>
                    <a:ext uri="{9D8B030D-6E8A-4147-A177-3AD203B41FA5}">
                      <a16:colId xmlns:a16="http://schemas.microsoft.com/office/drawing/2014/main" val="2726622051"/>
                    </a:ext>
                  </a:extLst>
                </a:gridCol>
                <a:gridCol w="688444">
                  <a:extLst>
                    <a:ext uri="{9D8B030D-6E8A-4147-A177-3AD203B41FA5}">
                      <a16:colId xmlns:a16="http://schemas.microsoft.com/office/drawing/2014/main" val="1357807209"/>
                    </a:ext>
                  </a:extLst>
                </a:gridCol>
                <a:gridCol w="686992">
                  <a:extLst>
                    <a:ext uri="{9D8B030D-6E8A-4147-A177-3AD203B41FA5}">
                      <a16:colId xmlns:a16="http://schemas.microsoft.com/office/drawing/2014/main" val="4077718807"/>
                    </a:ext>
                  </a:extLst>
                </a:gridCol>
                <a:gridCol w="686992">
                  <a:extLst>
                    <a:ext uri="{9D8B030D-6E8A-4147-A177-3AD203B41FA5}">
                      <a16:colId xmlns:a16="http://schemas.microsoft.com/office/drawing/2014/main" val="286349223"/>
                    </a:ext>
                  </a:extLst>
                </a:gridCol>
              </a:tblGrid>
              <a:tr h="1874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985110"/>
                  </a:ext>
                </a:extLst>
              </a:tr>
              <a:tr h="1874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222830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Ecrire des syllabes dictées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15,02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980951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mots dictés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60723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mots lus par l’enseignant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838649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par l’enseig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236376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à voix haute des mots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373028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Lire à voix haute un texte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62523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14868"/>
                  </a:ext>
                </a:extLst>
              </a:tr>
              <a:tr h="187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un texte lu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815103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93DEC39-B191-4B88-92EC-543B64050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11576"/>
              </p:ext>
            </p:extLst>
          </p:nvPr>
        </p:nvGraphicFramePr>
        <p:xfrm>
          <a:off x="788793" y="3843130"/>
          <a:ext cx="10687587" cy="2064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729">
                  <a:extLst>
                    <a:ext uri="{9D8B030D-6E8A-4147-A177-3AD203B41FA5}">
                      <a16:colId xmlns:a16="http://schemas.microsoft.com/office/drawing/2014/main" val="1461390463"/>
                    </a:ext>
                  </a:extLst>
                </a:gridCol>
                <a:gridCol w="857565">
                  <a:extLst>
                    <a:ext uri="{9D8B030D-6E8A-4147-A177-3AD203B41FA5}">
                      <a16:colId xmlns:a16="http://schemas.microsoft.com/office/drawing/2014/main" val="1058252713"/>
                    </a:ext>
                  </a:extLst>
                </a:gridCol>
                <a:gridCol w="698407">
                  <a:extLst>
                    <a:ext uri="{9D8B030D-6E8A-4147-A177-3AD203B41FA5}">
                      <a16:colId xmlns:a16="http://schemas.microsoft.com/office/drawing/2014/main" val="787222576"/>
                    </a:ext>
                  </a:extLst>
                </a:gridCol>
                <a:gridCol w="857565">
                  <a:extLst>
                    <a:ext uri="{9D8B030D-6E8A-4147-A177-3AD203B41FA5}">
                      <a16:colId xmlns:a16="http://schemas.microsoft.com/office/drawing/2014/main" val="3688914650"/>
                    </a:ext>
                  </a:extLst>
                </a:gridCol>
                <a:gridCol w="857565">
                  <a:extLst>
                    <a:ext uri="{9D8B030D-6E8A-4147-A177-3AD203B41FA5}">
                      <a16:colId xmlns:a16="http://schemas.microsoft.com/office/drawing/2014/main" val="3823054367"/>
                    </a:ext>
                  </a:extLst>
                </a:gridCol>
                <a:gridCol w="699133">
                  <a:extLst>
                    <a:ext uri="{9D8B030D-6E8A-4147-A177-3AD203B41FA5}">
                      <a16:colId xmlns:a16="http://schemas.microsoft.com/office/drawing/2014/main" val="3622524563"/>
                    </a:ext>
                  </a:extLst>
                </a:gridCol>
                <a:gridCol w="857565">
                  <a:extLst>
                    <a:ext uri="{9D8B030D-6E8A-4147-A177-3AD203B41FA5}">
                      <a16:colId xmlns:a16="http://schemas.microsoft.com/office/drawing/2014/main" val="653281853"/>
                    </a:ext>
                  </a:extLst>
                </a:gridCol>
                <a:gridCol w="857565">
                  <a:extLst>
                    <a:ext uri="{9D8B030D-6E8A-4147-A177-3AD203B41FA5}">
                      <a16:colId xmlns:a16="http://schemas.microsoft.com/office/drawing/2014/main" val="1938273631"/>
                    </a:ext>
                  </a:extLst>
                </a:gridCol>
                <a:gridCol w="699133">
                  <a:extLst>
                    <a:ext uri="{9D8B030D-6E8A-4147-A177-3AD203B41FA5}">
                      <a16:colId xmlns:a16="http://schemas.microsoft.com/office/drawing/2014/main" val="4006944553"/>
                    </a:ext>
                  </a:extLst>
                </a:gridCol>
                <a:gridCol w="697680">
                  <a:extLst>
                    <a:ext uri="{9D8B030D-6E8A-4147-A177-3AD203B41FA5}">
                      <a16:colId xmlns:a16="http://schemas.microsoft.com/office/drawing/2014/main" val="1950385308"/>
                    </a:ext>
                  </a:extLst>
                </a:gridCol>
                <a:gridCol w="697680">
                  <a:extLst>
                    <a:ext uri="{9D8B030D-6E8A-4147-A177-3AD203B41FA5}">
                      <a16:colId xmlns:a16="http://schemas.microsoft.com/office/drawing/2014/main" val="3554836733"/>
                    </a:ext>
                  </a:extLst>
                </a:gridCol>
              </a:tblGrid>
              <a:tr h="1876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81702"/>
                  </a:ext>
                </a:extLst>
              </a:tr>
              <a:tr h="1876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83114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098293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11111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Représenter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34,75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57314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49,90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062133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Calculer mentalement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25,06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594299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Additionner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19724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Soustraire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3259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Associer un nombre à une position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37,28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4840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21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6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7952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Evaluations d’écoles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F9FB6FB-DE87-4EB0-9FD9-B10B8BC2E738}"/>
              </a:ext>
            </a:extLst>
          </p:cNvPr>
          <p:cNvSpPr txBox="1">
            <a:spLocks/>
          </p:cNvSpPr>
          <p:nvPr/>
        </p:nvSpPr>
        <p:spPr>
          <a:xfrm>
            <a:off x="609600" y="902673"/>
            <a:ext cx="10972800" cy="621964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/>
          </a:p>
          <a:p>
            <a:pPr marL="0" indent="0">
              <a:buNone/>
            </a:pPr>
            <a:r>
              <a:rPr lang="fr-FR" sz="1400" b="1" dirty="0">
                <a:latin typeface="Rockwell" panose="02060603020205020403" pitchFamily="18" charset="0"/>
              </a:rPr>
              <a:t>Cadre légal de référence : loi 2019_791 du 26 juillet 2019</a:t>
            </a:r>
          </a:p>
          <a:p>
            <a:pPr marL="0" indent="0">
              <a:buNone/>
            </a:pPr>
            <a:r>
              <a:rPr lang="fr-FR" sz="1400" b="1" u="sng" dirty="0">
                <a:latin typeface="Rockwell" panose="02060603020205020403" pitchFamily="18" charset="0"/>
              </a:rPr>
              <a:t>Finalités</a:t>
            </a:r>
            <a:r>
              <a:rPr lang="fr-FR" sz="1400" b="1" dirty="0">
                <a:latin typeface="Rockwell" panose="02060603020205020403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fr-FR" sz="1400" b="1" dirty="0">
                <a:latin typeface="Rockwell" panose="02060603020205020403" pitchFamily="18" charset="0"/>
              </a:rPr>
              <a:t>Améliorer les </a:t>
            </a:r>
            <a:r>
              <a:rPr lang="fr-FR" sz="1400" b="1">
                <a:latin typeface="Rockwell" panose="02060603020205020403" pitchFamily="18" charset="0"/>
              </a:rPr>
              <a:t>services publics </a:t>
            </a:r>
            <a:r>
              <a:rPr lang="fr-FR" sz="1400" b="1" dirty="0">
                <a:latin typeface="Rockwell" panose="02060603020205020403" pitchFamily="18" charset="0"/>
              </a:rPr>
              <a:t>d’enseignement scolaire</a:t>
            </a:r>
          </a:p>
          <a:p>
            <a:pPr>
              <a:buFontTx/>
              <a:buChar char="-"/>
            </a:pPr>
            <a:r>
              <a:rPr lang="fr-FR" sz="1400" b="1" dirty="0">
                <a:latin typeface="Rockwell" panose="02060603020205020403" pitchFamily="18" charset="0"/>
              </a:rPr>
              <a:t>Améliorer la qualité des apprentissages des élèves, de leur parcours, de leur réussite éducative et de leur vie dans l’école</a:t>
            </a:r>
          </a:p>
          <a:p>
            <a:pPr lvl="1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Pour l’ensemble de la communauté éducative et des ses acteurs, améliorer les conditions de réussite collective d’exercice des différents métiers et du bien-être dans l’école.</a:t>
            </a:r>
          </a:p>
          <a:p>
            <a:pPr marL="457200" lvl="1" indent="-457200">
              <a:buNone/>
            </a:pPr>
            <a:r>
              <a:rPr lang="fr-FR" sz="1400" b="1" u="sng" dirty="0">
                <a:latin typeface="Rockwell" panose="02060603020205020403" pitchFamily="18" charset="0"/>
              </a:rPr>
              <a:t>Etapes</a:t>
            </a:r>
            <a:r>
              <a:rPr lang="fr-FR" sz="1400" b="1" dirty="0">
                <a:latin typeface="Rockwell" panose="02060603020205020403" pitchFamily="18" charset="0"/>
              </a:rPr>
              <a:t> :</a:t>
            </a:r>
          </a:p>
          <a:p>
            <a:pPr marL="266700" lvl="1" indent="-266700">
              <a:buFontTx/>
              <a:buChar char="-"/>
            </a:pPr>
            <a:r>
              <a:rPr lang="fr-FR" sz="1400" b="1" dirty="0">
                <a:latin typeface="Rockwell" panose="02060603020205020403" pitchFamily="18" charset="0"/>
              </a:rPr>
              <a:t>Auto évaluation de l’école prenant en compte 4 domaines </a:t>
            </a:r>
            <a:r>
              <a:rPr lang="fr-FR" sz="1400" b="1" dirty="0">
                <a:latin typeface="Rockwell" panose="02060603020205020403" pitchFamily="18" charset="0"/>
                <a:sym typeface="Wingdings" panose="05000000000000000000" pitchFamily="2" charset="2"/>
              </a:rPr>
              <a:t> document à envoyer à un trinôme d’évaluateurs externes (IEN hors circo, IA-IPR ou chef d’établissement, CPC)</a:t>
            </a:r>
            <a:endParaRPr lang="fr-FR" sz="1400" b="1" dirty="0">
              <a:latin typeface="Rockwell" panose="02060603020205020403" pitchFamily="18" charset="0"/>
            </a:endParaRPr>
          </a:p>
          <a:p>
            <a:pPr marL="715963" lvl="2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Les apprentissages et les parcours des élèves : l’enseignement</a:t>
            </a:r>
          </a:p>
          <a:p>
            <a:pPr marL="715963" lvl="2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La vie et le bien-être de l’élève : le climat scolaire</a:t>
            </a:r>
          </a:p>
          <a:p>
            <a:pPr marL="715963" lvl="2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Les acteurs, la stratégie et le fonctionnement de l’école</a:t>
            </a:r>
          </a:p>
          <a:p>
            <a:pPr marL="715963" lvl="2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L’école dans son environnement institutionnel et partenarial</a:t>
            </a:r>
          </a:p>
          <a:p>
            <a:pPr marL="285750" lvl="2">
              <a:buFontTx/>
              <a:buChar char="-"/>
            </a:pPr>
            <a:r>
              <a:rPr lang="fr-FR" b="1" dirty="0">
                <a:latin typeface="Rockwell" panose="02060603020205020403" pitchFamily="18" charset="0"/>
              </a:rPr>
              <a:t>Visite du trinôme d’évaluateurs au sein de l’école : entretiens</a:t>
            </a:r>
          </a:p>
          <a:p>
            <a:pPr marL="715963" lvl="3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Analyse de l’autodiagnostic </a:t>
            </a:r>
          </a:p>
          <a:p>
            <a:pPr marL="715963" lvl="3" indent="-258763">
              <a:buFontTx/>
              <a:buChar char="-"/>
            </a:pPr>
            <a:r>
              <a:rPr lang="fr-FR" sz="1100" b="1" dirty="0">
                <a:latin typeface="Rockwell" panose="02060603020205020403" pitchFamily="18" charset="0"/>
              </a:rPr>
              <a:t>Préparation des visites</a:t>
            </a:r>
          </a:p>
          <a:p>
            <a:pPr marL="285750" lvl="3" indent="-285750">
              <a:buFontTx/>
              <a:buChar char="-"/>
            </a:pPr>
            <a:r>
              <a:rPr lang="fr-FR" sz="1400" b="1" dirty="0">
                <a:latin typeface="Rockwell" panose="02060603020205020403" pitchFamily="18" charset="0"/>
              </a:rPr>
              <a:t>Rédaction et présentation du document final par le trinôme</a:t>
            </a:r>
          </a:p>
          <a:p>
            <a:pPr marL="285750" lvl="2">
              <a:buFontTx/>
              <a:buChar char="-"/>
            </a:pPr>
            <a:endParaRPr lang="fr-FR" b="1" dirty="0">
              <a:latin typeface="Rockwell" panose="02060603020205020403" pitchFamily="18" charset="0"/>
            </a:endParaRPr>
          </a:p>
          <a:p>
            <a:pPr marL="914400" lvl="2" indent="-457200">
              <a:buFontTx/>
              <a:buChar char="-"/>
            </a:pPr>
            <a:endParaRPr lang="fr-FR" sz="1200" b="1" dirty="0">
              <a:latin typeface="Rockwell" panose="02060603020205020403" pitchFamily="18" charset="0"/>
            </a:endParaRPr>
          </a:p>
          <a:p>
            <a:pPr marL="457200" lvl="2" indent="0">
              <a:buNone/>
            </a:pPr>
            <a:endParaRPr lang="fr-FR" sz="1200" b="1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fr-FR" sz="14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7952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Equipes éducatives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F9FB6FB-DE87-4EB0-9FD9-B10B8BC2E738}"/>
              </a:ext>
            </a:extLst>
          </p:cNvPr>
          <p:cNvSpPr txBox="1">
            <a:spLocks/>
          </p:cNvSpPr>
          <p:nvPr/>
        </p:nvSpPr>
        <p:spPr>
          <a:xfrm>
            <a:off x="609600" y="879894"/>
            <a:ext cx="10972800" cy="621964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/>
          </a:p>
          <a:p>
            <a:pPr marL="285750" lvl="2"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Rockwell" panose="02060603020205020403" pitchFamily="18" charset="0"/>
              </a:rPr>
              <a:t>POUR QUI ?</a:t>
            </a:r>
            <a:r>
              <a:rPr lang="fr-FR" b="1" dirty="0">
                <a:latin typeface="Rockwell" panose="02060603020205020403" pitchFamily="18" charset="0"/>
              </a:rPr>
              <a:t> </a:t>
            </a: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 tous les élèves qui présentent des difficultés de comportement, des difficultés scolaires importantes, des absences répétées.</a:t>
            </a:r>
          </a:p>
          <a:p>
            <a:pPr marL="285750" lvl="2"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POUR QUOI FAIRE ? </a:t>
            </a: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 rechercher des solutions d’accompagnement, élaborer un PPRE. Si suspicion de handicap, lien à établir avec l’enseignant référent.</a:t>
            </a:r>
          </a:p>
          <a:p>
            <a:pPr marL="285750" lvl="2"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QUI INVITE ? </a:t>
            </a: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 le directeur</a:t>
            </a:r>
          </a:p>
          <a:p>
            <a:pPr marL="285750" lvl="2"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QUI INVITER ? </a:t>
            </a: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 les personnes auxquelles incombe la responsabilité éducative de l’élève, les enseignants concernés, le psychologue de l’Education Nationale, le médecin scolaire, l’assistante sociale, l’IEN</a:t>
            </a:r>
          </a:p>
          <a:p>
            <a:pPr marL="285750" lvl="2"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Déroulement </a:t>
            </a: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: le directeur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accueille et présente l’ensemble des participants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définit les objectifs de l’équipe éducative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présente sans jugement le parcours scolaire de l’élève et donne la parole à l’enseignant concerné pour présenter sa situation (éléments de réussite/difficultés)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gère les échanges en veillant à distribuer la parole à l’ensemble des personnes présentes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synthétise les mesures d’accompagnement…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conclut en reformulant les mesures prises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précise les suites en fixant une autre date (période) pour effectuer un bilan d’étape</a:t>
            </a:r>
          </a:p>
          <a:p>
            <a:pPr marL="628650" lvl="3">
              <a:buFontTx/>
              <a:buChar char="-"/>
            </a:pPr>
            <a:r>
              <a:rPr lang="fr-FR" b="1" dirty="0">
                <a:latin typeface="Rockwell" panose="02060603020205020403" pitchFamily="18" charset="0"/>
                <a:sym typeface="Wingdings" panose="05000000000000000000" pitchFamily="2" charset="2"/>
              </a:rPr>
              <a:t>lève la séance en remerciant les participant</a:t>
            </a:r>
            <a:endParaRPr lang="fr-FR" b="1" dirty="0">
              <a:latin typeface="Rockwell" panose="02060603020205020403" pitchFamily="18" charset="0"/>
            </a:endParaRPr>
          </a:p>
          <a:p>
            <a:pPr marL="914400" lvl="2" indent="-457200">
              <a:buFontTx/>
              <a:buChar char="-"/>
            </a:pPr>
            <a:endParaRPr lang="fr-FR" sz="1200" b="1" dirty="0">
              <a:latin typeface="Rockwell" panose="02060603020205020403" pitchFamily="18" charset="0"/>
            </a:endParaRPr>
          </a:p>
          <a:p>
            <a:pPr marL="457200" lvl="2" indent="0">
              <a:buNone/>
            </a:pPr>
            <a:endParaRPr lang="fr-FR" sz="1200" b="1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fr-FR" sz="14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2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DA531-94FA-444F-AD69-B8D03070A8E9}"/>
              </a:ext>
            </a:extLst>
          </p:cNvPr>
          <p:cNvSpPr txBox="1">
            <a:spLocks/>
          </p:cNvSpPr>
          <p:nvPr/>
        </p:nvSpPr>
        <p:spPr>
          <a:xfrm>
            <a:off x="609600" y="505053"/>
            <a:ext cx="11118574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/>
              <a:t>Programme d’information et de réflexion sur l’enfance en danger</a:t>
            </a:r>
            <a:br>
              <a:rPr lang="fr-FR" dirty="0"/>
            </a:br>
            <a:r>
              <a:rPr lang="fr-FR" sz="2400" dirty="0"/>
              <a:t>proposé par le groupe AGIR’ED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CFFA7BF-18EF-4C38-AF41-C5A9DF6288B0}"/>
              </a:ext>
            </a:extLst>
          </p:cNvPr>
          <p:cNvSpPr txBox="1">
            <a:spLocks/>
          </p:cNvSpPr>
          <p:nvPr/>
        </p:nvSpPr>
        <p:spPr>
          <a:xfrm>
            <a:off x="609600" y="2390862"/>
            <a:ext cx="10972800" cy="369851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r>
              <a:rPr lang="fr-FR" b="1" u="sng" dirty="0">
                <a:latin typeface="Rockwell" panose="02060603020205020403" pitchFamily="18" charset="0"/>
              </a:rPr>
              <a:t>Objectifs </a:t>
            </a:r>
          </a:p>
          <a:p>
            <a:pPr marL="0" indent="0">
              <a:buNone/>
            </a:pPr>
            <a:r>
              <a:rPr lang="fr-FR" dirty="0">
                <a:latin typeface="Rockwell" panose="02060603020205020403" pitchFamily="18" charset="0"/>
              </a:rPr>
              <a:t>Permettre aux professionnels de l’enfance d’identifier des personnes ressources. </a:t>
            </a:r>
          </a:p>
          <a:p>
            <a:pPr marL="0" indent="0">
              <a:buNone/>
            </a:pPr>
            <a:r>
              <a:rPr lang="fr-FR" dirty="0">
                <a:latin typeface="Rockwell" panose="02060603020205020403" pitchFamily="18" charset="0"/>
              </a:rPr>
              <a:t>Permettre aux professionnels de l’enfance de connaître le circuit et le traitement d’une information préoccupante (I.P.). </a:t>
            </a:r>
          </a:p>
          <a:p>
            <a:pPr marL="0" indent="0">
              <a:buNone/>
            </a:pPr>
            <a:r>
              <a:rPr lang="fr-FR" dirty="0">
                <a:latin typeface="Rockwell" panose="02060603020205020403" pitchFamily="18" charset="0"/>
              </a:rPr>
              <a:t>La place de chacun des professionnels dans le parcours d’un enfant. </a:t>
            </a:r>
          </a:p>
        </p:txBody>
      </p:sp>
    </p:spTree>
    <p:extLst>
      <p:ext uri="{BB962C8B-B14F-4D97-AF65-F5344CB8AC3E}">
        <p14:creationId xmlns:p14="http://schemas.microsoft.com/office/powerpoint/2010/main" val="279390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DA531-94FA-444F-AD69-B8D03070A8E9}"/>
              </a:ext>
            </a:extLst>
          </p:cNvPr>
          <p:cNvSpPr txBox="1">
            <a:spLocks/>
          </p:cNvSpPr>
          <p:nvPr/>
        </p:nvSpPr>
        <p:spPr>
          <a:xfrm>
            <a:off x="609600" y="505053"/>
            <a:ext cx="11118574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CFFA7BF-18EF-4C38-AF41-C5A9DF6288B0}"/>
              </a:ext>
            </a:extLst>
          </p:cNvPr>
          <p:cNvSpPr txBox="1">
            <a:spLocks/>
          </p:cNvSpPr>
          <p:nvPr/>
        </p:nvSpPr>
        <p:spPr>
          <a:xfrm>
            <a:off x="862242" y="505053"/>
            <a:ext cx="10933044" cy="580298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r>
              <a:rPr lang="fr-FR" b="1" i="1" u="sng" dirty="0">
                <a:latin typeface="Rockwell" panose="02060603020205020403" pitchFamily="18" charset="0"/>
              </a:rPr>
              <a:t>Contenus abordés</a:t>
            </a:r>
          </a:p>
          <a:p>
            <a:pPr marL="0" indent="0">
              <a:buNone/>
            </a:pPr>
            <a:r>
              <a:rPr lang="fr-FR" sz="1600" dirty="0"/>
              <a:t>1) Qu’est-ce qu’un enfant en danger ou en risque de l’être ? </a:t>
            </a:r>
          </a:p>
          <a:p>
            <a:pPr marL="0" indent="0">
              <a:buNone/>
            </a:pPr>
            <a:r>
              <a:rPr lang="fr-FR" sz="1600" dirty="0"/>
              <a:t>2) Comment agir devant une situation d’enfant en danger ou en risque de l’être ? </a:t>
            </a:r>
          </a:p>
          <a:p>
            <a:pPr marL="0" indent="0">
              <a:buNone/>
            </a:pPr>
            <a:r>
              <a:rPr lang="fr-FR" sz="1600" dirty="0"/>
              <a:t>Recueillir la parole de l’enfant, oser en parler, ne pas rester seul, l’obligation de porter secours, l’obligation d’informer les autorités, le partage des informations entre professionnels. </a:t>
            </a:r>
          </a:p>
          <a:p>
            <a:pPr marL="0" indent="0">
              <a:buNone/>
            </a:pPr>
            <a:r>
              <a:rPr lang="fr-FR" sz="1600" dirty="0"/>
              <a:t>3) De la situation qui préoccupe à l’information préoccupante </a:t>
            </a:r>
          </a:p>
          <a:p>
            <a:pPr marL="0" indent="0">
              <a:buNone/>
            </a:pPr>
            <a:r>
              <a:rPr lang="fr-FR" sz="1600" dirty="0"/>
              <a:t> Qu’est-ce qui fait que la situation nécessite de passer à une information préoccupante ? (difficulté qui ne parviendra pas à évoluer, le mal-être persistant malgré éventuellement la participation de la famille…). </a:t>
            </a:r>
          </a:p>
          <a:p>
            <a:pPr marL="0" indent="0">
              <a:buNone/>
            </a:pPr>
            <a:r>
              <a:rPr lang="fr-FR" sz="1600" dirty="0"/>
              <a:t> La différenciation administrative (Conseil départemental) et judiciaire (Justice) </a:t>
            </a:r>
          </a:p>
          <a:p>
            <a:pPr marL="0" indent="0">
              <a:buNone/>
            </a:pPr>
            <a:r>
              <a:rPr lang="fr-FR" sz="1600" dirty="0"/>
              <a:t> L’information préoccupante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la rédaction de l’information préoccupante 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la communication à la famille </a:t>
            </a:r>
          </a:p>
          <a:p>
            <a:pPr marL="0" indent="0">
              <a:buNone/>
            </a:pPr>
            <a:r>
              <a:rPr lang="fr-FR" sz="1600" dirty="0"/>
              <a:t>4) Les suites données à la transmission d’une information préoccupante </a:t>
            </a:r>
          </a:p>
          <a:p>
            <a:pPr marL="0" indent="0">
              <a:buNone/>
            </a:pPr>
            <a:r>
              <a:rPr lang="fr-FR" sz="1600" dirty="0"/>
              <a:t> Traitement, évaluation et décisions rendues concernant cette situation. </a:t>
            </a:r>
          </a:p>
          <a:p>
            <a:pPr marL="0" indent="0">
              <a:buNone/>
            </a:pPr>
            <a:endParaRPr lang="fr-FR" i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D6FDB7-838B-4FF2-8C8D-F9EFA69B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589721"/>
            <a:ext cx="10257182" cy="56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7CE7CF-A499-433B-8F22-7A165936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604837"/>
            <a:ext cx="10442713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5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6E2733-DEEA-4482-BA0A-19C6AB9A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56590"/>
            <a:ext cx="10296939" cy="57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8D9D9-A4C2-4E59-9E11-31DB931F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E2B6C-BCBA-40FF-9863-B55DBF9AF8E6}"/>
              </a:ext>
            </a:extLst>
          </p:cNvPr>
          <p:cNvSpPr txBox="1">
            <a:spLocks/>
          </p:cNvSpPr>
          <p:nvPr/>
        </p:nvSpPr>
        <p:spPr>
          <a:xfrm>
            <a:off x="609600" y="2674188"/>
            <a:ext cx="10972800" cy="453749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fr-FR" sz="2000" b="1" dirty="0">
                <a:latin typeface="Rockwell" panose="02060603020205020403" pitchFamily="18" charset="0"/>
              </a:rPr>
              <a:t>Analyse des évaluations nationales</a:t>
            </a:r>
          </a:p>
          <a:p>
            <a:pPr marL="457200" lvl="1" indent="0">
              <a:buNone/>
            </a:pPr>
            <a:r>
              <a:rPr lang="fr-FR" sz="2000" b="1" dirty="0">
                <a:latin typeface="Rockwell" panose="02060603020205020403" pitchFamily="18" charset="0"/>
              </a:rPr>
              <a:t>			</a:t>
            </a:r>
            <a:r>
              <a:rPr lang="fr-FR" sz="1800" b="1" dirty="0">
                <a:latin typeface="Rockwell" panose="02060603020205020403" pitchFamily="18" charset="0"/>
              </a:rPr>
              <a:t>Lien avec les évaluations d’écoles</a:t>
            </a:r>
            <a:endParaRPr lang="fr-FR" sz="2000" b="1" dirty="0">
              <a:latin typeface="Rockwell" panose="020606030202050204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b="1" dirty="0">
                <a:latin typeface="Rockwell" panose="02060603020205020403" pitchFamily="18" charset="0"/>
              </a:rPr>
              <a:t>Equipes éducatives et AGIR’ED</a:t>
            </a:r>
          </a:p>
          <a:p>
            <a:pPr marL="1371600" lvl="3" indent="0">
              <a:buNone/>
            </a:pPr>
            <a:r>
              <a:rPr lang="fr-FR" sz="1800" b="1" dirty="0">
                <a:latin typeface="Rockwell" panose="02060603020205020403" pitchFamily="18" charset="0"/>
              </a:rPr>
              <a:t>	Lien avec les évaluations d’écoles</a:t>
            </a:r>
            <a:endParaRPr lang="fr-FR" sz="2000" b="1" dirty="0">
              <a:latin typeface="Rockwell" panose="020606030202050204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b="1" dirty="0">
                <a:latin typeface="Rockwell" panose="02060603020205020403" pitchFamily="18" charset="0"/>
              </a:rPr>
              <a:t>Projet d’école </a:t>
            </a:r>
          </a:p>
          <a:p>
            <a:pPr marL="457200" lvl="1" indent="0">
              <a:buNone/>
            </a:pPr>
            <a:r>
              <a:rPr lang="fr-FR" sz="2000" b="1" dirty="0">
                <a:latin typeface="Rockwell" panose="02060603020205020403" pitchFamily="18" charset="0"/>
              </a:rPr>
              <a:t>			</a:t>
            </a:r>
            <a:r>
              <a:rPr lang="fr-FR" sz="1800" b="1" dirty="0">
                <a:latin typeface="Rockwell" panose="02060603020205020403" pitchFamily="18" charset="0"/>
              </a:rPr>
              <a:t>Lien avec les évaluations d’écoles</a:t>
            </a:r>
            <a:endParaRPr lang="fr-FR" sz="2000" b="1" dirty="0">
              <a:latin typeface="Rockwell" panose="020606030202050204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b="1" dirty="0">
                <a:latin typeface="Rockwell" panose="02060603020205020403" pitchFamily="18" charset="0"/>
              </a:rPr>
              <a:t>PPMS</a:t>
            </a:r>
          </a:p>
          <a:p>
            <a:pPr marL="457200" lvl="1" indent="0">
              <a:buNone/>
            </a:pPr>
            <a:endParaRPr lang="fr-FR" sz="2000" b="1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fr-FR" sz="12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3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7952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Projet d’école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F9FB6FB-DE87-4EB0-9FD9-B10B8BC2E738}"/>
              </a:ext>
            </a:extLst>
          </p:cNvPr>
          <p:cNvSpPr txBox="1">
            <a:spLocks/>
          </p:cNvSpPr>
          <p:nvPr/>
        </p:nvSpPr>
        <p:spPr>
          <a:xfrm>
            <a:off x="609600" y="1362974"/>
            <a:ext cx="10972800" cy="618514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1600" dirty="0">
                <a:latin typeface="Rockwell" panose="02060603020205020403" pitchFamily="18" charset="0"/>
              </a:rPr>
              <a:t>Retour IEN : travail très sérieux, beaucoup de cohérences entre les actions prioritaires et l’analyse des évaluations nationales, une continuité </a:t>
            </a:r>
            <a:r>
              <a:rPr lang="fr-FR" sz="1600" dirty="0" err="1">
                <a:latin typeface="Rockwell" panose="02060603020205020403" pitchFamily="18" charset="0"/>
              </a:rPr>
              <a:t>intercycle</a:t>
            </a:r>
            <a:r>
              <a:rPr lang="fr-FR" sz="1600" dirty="0">
                <a:latin typeface="Rockwell" panose="02060603020205020403" pitchFamily="18" charset="0"/>
              </a:rPr>
              <a:t> bien pensée</a:t>
            </a:r>
          </a:p>
          <a:p>
            <a:pPr marL="0" lvl="2" indent="0">
              <a:buNone/>
            </a:pPr>
            <a:r>
              <a:rPr lang="fr-FR" sz="1600" dirty="0">
                <a:latin typeface="Rockwell" panose="02060603020205020403" pitchFamily="18" charset="0"/>
              </a:rPr>
              <a:t>Parcours 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latin typeface="Rockwell" panose="02060603020205020403" pitchFamily="18" charset="0"/>
              </a:rPr>
              <a:t> points de vigilance :</a:t>
            </a:r>
          </a:p>
          <a:p>
            <a:pPr marL="285750" lvl="2">
              <a:buFont typeface="Wingdings" panose="05000000000000000000" pitchFamily="2" charset="2"/>
              <a:buChar char="v"/>
            </a:pPr>
            <a:r>
              <a:rPr lang="fr-FR" sz="1600" dirty="0">
                <a:latin typeface="Rockwell" panose="02060603020205020403" pitchFamily="18" charset="0"/>
              </a:rPr>
              <a:t>Bien exploiter le CRCN (Cadre de Référence des Compétences Numériques) avec validation fin de CM2 dans le LSU 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  <a:hlinkClick r:id="rId2"/>
              </a:rPr>
              <a:t>lien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 (</a:t>
            </a:r>
            <a:r>
              <a:rPr lang="fr-FR" sz="1600" dirty="0" err="1">
                <a:latin typeface="Rockwell" panose="02060603020205020403" pitchFamily="18" charset="0"/>
                <a:sym typeface="Wingdings" panose="05000000000000000000" pitchFamily="2" charset="2"/>
              </a:rPr>
              <a:t>cf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 : site pédagogique IA19 espace TICE)</a:t>
            </a:r>
          </a:p>
          <a:p>
            <a:pPr marL="285750" lvl="2">
              <a:buFont typeface="Wingdings" panose="05000000000000000000" pitchFamily="2" charset="2"/>
              <a:buChar char="v"/>
            </a:pP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Bien exploiter les 3 composantes du PEAC</a:t>
            </a:r>
          </a:p>
          <a:p>
            <a:pPr marL="628650" lvl="3">
              <a:buFont typeface="Wingdings" panose="05000000000000000000" pitchFamily="2" charset="2"/>
              <a:buChar char="v"/>
            </a:pPr>
            <a:r>
              <a:rPr lang="fr-FR" dirty="0">
                <a:latin typeface="Rockwell" panose="02060603020205020403" pitchFamily="18" charset="0"/>
                <a:sym typeface="Wingdings" panose="05000000000000000000" pitchFamily="2" charset="2"/>
              </a:rPr>
              <a:t>Acquisition de connaissances</a:t>
            </a:r>
          </a:p>
          <a:p>
            <a:pPr marL="628650" lvl="3">
              <a:buFont typeface="Wingdings" panose="05000000000000000000" pitchFamily="2" charset="2"/>
              <a:buChar char="v"/>
            </a:pPr>
            <a:r>
              <a:rPr lang="fr-FR" dirty="0">
                <a:latin typeface="Rockwell" panose="02060603020205020403" pitchFamily="18" charset="0"/>
                <a:sym typeface="Wingdings" panose="05000000000000000000" pitchFamily="2" charset="2"/>
              </a:rPr>
              <a:t>Pratique de démarches diversifiées (varier les contenus)</a:t>
            </a:r>
          </a:p>
          <a:p>
            <a:pPr marL="628650" lvl="3">
              <a:buFont typeface="Wingdings" panose="05000000000000000000" pitchFamily="2" charset="2"/>
              <a:buChar char="v"/>
            </a:pPr>
            <a:r>
              <a:rPr lang="fr-FR" dirty="0">
                <a:latin typeface="Rockwell" panose="02060603020205020403" pitchFamily="18" charset="0"/>
                <a:sym typeface="Wingdings" panose="05000000000000000000" pitchFamily="2" charset="2"/>
              </a:rPr>
              <a:t>Rencontre avec des œuvres, des artistes, des milieux culturels 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Bien penser à consulter l’espace secourisme du site pédagogique : 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  <a:hlinkClick r:id="rId3"/>
              </a:rPr>
              <a:t>lien </a:t>
            </a: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(exemples d’activités aux 3 cycles)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Rockwell" panose="02060603020205020403" pitchFamily="18" charset="0"/>
                <a:sym typeface="Wingdings" panose="05000000000000000000" pitchFamily="2" charset="2"/>
              </a:rPr>
              <a:t>EDD : labellisation E3D des écoles (courrier du 11 octobre 2021 : document à renvoyer pour le 15 avril 2022, date de clôture de l’appel à candidature)</a:t>
            </a:r>
          </a:p>
          <a:p>
            <a:pPr marL="742950" lvl="4" indent="-285750">
              <a:buFont typeface="Wingdings" panose="05000000000000000000" pitchFamily="2" charset="2"/>
              <a:buChar char="v"/>
            </a:pPr>
            <a:r>
              <a:rPr lang="fr-FR" sz="1200" dirty="0">
                <a:latin typeface="Rockwell" panose="02060603020205020403" pitchFamily="18" charset="0"/>
                <a:sym typeface="Wingdings" panose="05000000000000000000" pitchFamily="2" charset="2"/>
              </a:rPr>
              <a:t>Engagement dans la démarche (niveau 1)</a:t>
            </a:r>
          </a:p>
          <a:p>
            <a:pPr marL="742950" lvl="4" indent="-285750">
              <a:buFont typeface="Wingdings" panose="05000000000000000000" pitchFamily="2" charset="2"/>
              <a:buChar char="v"/>
            </a:pPr>
            <a:r>
              <a:rPr lang="fr-FR" sz="1200" dirty="0">
                <a:latin typeface="Rockwell" panose="02060603020205020403" pitchFamily="18" charset="0"/>
                <a:sym typeface="Wingdings" panose="05000000000000000000" pitchFamily="2" charset="2"/>
              </a:rPr>
              <a:t>Approfondissement de la démarche (niveau 2)</a:t>
            </a:r>
          </a:p>
          <a:p>
            <a:pPr marL="742950" lvl="4" indent="-285750">
              <a:buFont typeface="Wingdings" panose="05000000000000000000" pitchFamily="2" charset="2"/>
              <a:buChar char="v"/>
            </a:pPr>
            <a:r>
              <a:rPr lang="fr-FR" sz="1200" dirty="0">
                <a:latin typeface="Rockwell" panose="02060603020205020403" pitchFamily="18" charset="0"/>
                <a:sym typeface="Wingdings" panose="05000000000000000000" pitchFamily="2" charset="2"/>
              </a:rPr>
              <a:t>Déploiement de la démarche (niveau 3)</a:t>
            </a:r>
            <a:endParaRPr lang="fr-FR" sz="1200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fr-FR" sz="12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290C34-FF4E-419A-AAB9-564AABFB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2365"/>
            <a:ext cx="103897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9CB66E-1F9A-455A-8F47-17BB0A90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0710"/>
            <a:ext cx="11467817" cy="68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1EE311-630A-4DAB-B3C1-8B18EE3C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7" y="0"/>
            <a:ext cx="11307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EA3F88-3C41-49DC-B853-0B9355D9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0"/>
            <a:ext cx="11463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A64CC48-C6B2-47AB-8A7E-A50147AE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0"/>
            <a:ext cx="11436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8FC899-CDA0-4F5A-9215-7CD3FD69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" y="0"/>
            <a:ext cx="11301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9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7952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PPMS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F9FB6FB-DE87-4EB0-9FD9-B10B8BC2E738}"/>
              </a:ext>
            </a:extLst>
          </p:cNvPr>
          <p:cNvSpPr txBox="1">
            <a:spLocks/>
          </p:cNvSpPr>
          <p:nvPr/>
        </p:nvSpPr>
        <p:spPr>
          <a:xfrm>
            <a:off x="609600" y="1362974"/>
            <a:ext cx="10972800" cy="618514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800" dirty="0">
                <a:latin typeface="Rockwell" panose="02060603020205020403" pitchFamily="18" charset="0"/>
              </a:rPr>
              <a:t>Retour individualisé des pièces manquantes (IEN)</a:t>
            </a:r>
          </a:p>
        </p:txBody>
      </p:sp>
    </p:spTree>
    <p:extLst>
      <p:ext uri="{BB962C8B-B14F-4D97-AF65-F5344CB8AC3E}">
        <p14:creationId xmlns:p14="http://schemas.microsoft.com/office/powerpoint/2010/main" val="397131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Evaluations nationales</a:t>
            </a:r>
            <a:br>
              <a:rPr lang="fr-FR"/>
            </a:br>
            <a:r>
              <a:rPr lang="fr-FR" sz="2400"/>
              <a:t>Secteur Argentat CP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888625C-3481-42EB-8334-0E61A230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70192"/>
              </p:ext>
            </p:extLst>
          </p:nvPr>
        </p:nvGraphicFramePr>
        <p:xfrm>
          <a:off x="729117" y="1655761"/>
          <a:ext cx="10707508" cy="2266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160">
                  <a:extLst>
                    <a:ext uri="{9D8B030D-6E8A-4147-A177-3AD203B41FA5}">
                      <a16:colId xmlns:a16="http://schemas.microsoft.com/office/drawing/2014/main" val="1735303741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1608302750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4267507790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3407806618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2013720263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2678361043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971005253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4015150055"/>
                    </a:ext>
                  </a:extLst>
                </a:gridCol>
                <a:gridCol w="696852">
                  <a:extLst>
                    <a:ext uri="{9D8B030D-6E8A-4147-A177-3AD203B41FA5}">
                      <a16:colId xmlns:a16="http://schemas.microsoft.com/office/drawing/2014/main" val="1981083656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4212534208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4255057236"/>
                    </a:ext>
                  </a:extLst>
                </a:gridCol>
              </a:tblGrid>
              <a:tr h="2019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81691"/>
                  </a:ext>
                </a:extLst>
              </a:tr>
              <a:tr h="4075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02762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suites de lettres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17,41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916412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Reconnaître des lettres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36902"/>
                  </a:ext>
                </a:extLst>
              </a:tr>
              <a:tr h="24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Connaître le nom des lettres et leur son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31737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phonèmes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577540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Manipuler des syllabes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275093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mots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24,94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746703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10,41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830090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textes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98681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CFA062C-F2A4-469F-ACBE-0DF25DC1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30359"/>
              </p:ext>
            </p:extLst>
          </p:nvPr>
        </p:nvGraphicFramePr>
        <p:xfrm>
          <a:off x="729117" y="4020289"/>
          <a:ext cx="10707508" cy="2025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160">
                  <a:extLst>
                    <a:ext uri="{9D8B030D-6E8A-4147-A177-3AD203B41FA5}">
                      <a16:colId xmlns:a16="http://schemas.microsoft.com/office/drawing/2014/main" val="1096445178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1108383095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319822814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815502642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1976964149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2750898819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575326237"/>
                    </a:ext>
                  </a:extLst>
                </a:gridCol>
                <a:gridCol w="884996">
                  <a:extLst>
                    <a:ext uri="{9D8B030D-6E8A-4147-A177-3AD203B41FA5}">
                      <a16:colId xmlns:a16="http://schemas.microsoft.com/office/drawing/2014/main" val="1289432865"/>
                    </a:ext>
                  </a:extLst>
                </a:gridCol>
                <a:gridCol w="696852">
                  <a:extLst>
                    <a:ext uri="{9D8B030D-6E8A-4147-A177-3AD203B41FA5}">
                      <a16:colId xmlns:a16="http://schemas.microsoft.com/office/drawing/2014/main" val="2554452765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2862561805"/>
                    </a:ext>
                  </a:extLst>
                </a:gridCol>
                <a:gridCol w="696129">
                  <a:extLst>
                    <a:ext uri="{9D8B030D-6E8A-4147-A177-3AD203B41FA5}">
                      <a16:colId xmlns:a16="http://schemas.microsoft.com/office/drawing/2014/main" val="3569400907"/>
                    </a:ext>
                  </a:extLst>
                </a:gridCol>
              </a:tblGrid>
              <a:tr h="2250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8849"/>
                  </a:ext>
                </a:extLst>
              </a:tr>
              <a:tr h="2250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778074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4 ,96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608533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548471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Quantifier des collections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22588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nombres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23,42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140438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Associer un nombre à une position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49,55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13879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241642"/>
                  </a:ext>
                </a:extLst>
              </a:tr>
              <a:tr h="22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01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7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Argentat CE1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8D2E4CB-15A3-4F14-AC50-5E589EDFA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15287"/>
              </p:ext>
            </p:extLst>
          </p:nvPr>
        </p:nvGraphicFramePr>
        <p:xfrm>
          <a:off x="798884" y="1686520"/>
          <a:ext cx="10618530" cy="200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501">
                  <a:extLst>
                    <a:ext uri="{9D8B030D-6E8A-4147-A177-3AD203B41FA5}">
                      <a16:colId xmlns:a16="http://schemas.microsoft.com/office/drawing/2014/main" val="2637764873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2337323524"/>
                    </a:ext>
                  </a:extLst>
                </a:gridCol>
                <a:gridCol w="683996">
                  <a:extLst>
                    <a:ext uri="{9D8B030D-6E8A-4147-A177-3AD203B41FA5}">
                      <a16:colId xmlns:a16="http://schemas.microsoft.com/office/drawing/2014/main" val="4233423119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506583173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4228967392"/>
                    </a:ext>
                  </a:extLst>
                </a:gridCol>
                <a:gridCol w="683996">
                  <a:extLst>
                    <a:ext uri="{9D8B030D-6E8A-4147-A177-3AD203B41FA5}">
                      <a16:colId xmlns:a16="http://schemas.microsoft.com/office/drawing/2014/main" val="1616794790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2786169197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448578763"/>
                    </a:ext>
                  </a:extLst>
                </a:gridCol>
                <a:gridCol w="683996">
                  <a:extLst>
                    <a:ext uri="{9D8B030D-6E8A-4147-A177-3AD203B41FA5}">
                      <a16:colId xmlns:a16="http://schemas.microsoft.com/office/drawing/2014/main" val="1155449612"/>
                    </a:ext>
                  </a:extLst>
                </a:gridCol>
                <a:gridCol w="682553">
                  <a:extLst>
                    <a:ext uri="{9D8B030D-6E8A-4147-A177-3AD203B41FA5}">
                      <a16:colId xmlns:a16="http://schemas.microsoft.com/office/drawing/2014/main" val="3948204943"/>
                    </a:ext>
                  </a:extLst>
                </a:gridCol>
                <a:gridCol w="682553">
                  <a:extLst>
                    <a:ext uri="{9D8B030D-6E8A-4147-A177-3AD203B41FA5}">
                      <a16:colId xmlns:a16="http://schemas.microsoft.com/office/drawing/2014/main" val="125389726"/>
                    </a:ext>
                  </a:extLst>
                </a:gridCol>
              </a:tblGrid>
              <a:tr h="2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01597"/>
                  </a:ext>
                </a:extLst>
              </a:tr>
              <a:tr h="2004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236252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Ecrire des syllabes dictées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15,02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142649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mots dictés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237095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mots lus par l’enseignant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25261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par l’enseig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774397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à voix haute des mots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188708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Lire à voix haute un texte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213580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321154"/>
                  </a:ext>
                </a:extLst>
              </a:tr>
              <a:tr h="200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un texte lu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62882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3F0239C-9754-4E9E-ABD6-BF4F79E1F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83771"/>
              </p:ext>
            </p:extLst>
          </p:nvPr>
        </p:nvGraphicFramePr>
        <p:xfrm>
          <a:off x="786735" y="3813695"/>
          <a:ext cx="10618530" cy="213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940">
                  <a:extLst>
                    <a:ext uri="{9D8B030D-6E8A-4147-A177-3AD203B41FA5}">
                      <a16:colId xmlns:a16="http://schemas.microsoft.com/office/drawing/2014/main" val="1405371071"/>
                    </a:ext>
                  </a:extLst>
                </a:gridCol>
                <a:gridCol w="852024">
                  <a:extLst>
                    <a:ext uri="{9D8B030D-6E8A-4147-A177-3AD203B41FA5}">
                      <a16:colId xmlns:a16="http://schemas.microsoft.com/office/drawing/2014/main" val="2430603700"/>
                    </a:ext>
                  </a:extLst>
                </a:gridCol>
                <a:gridCol w="693894">
                  <a:extLst>
                    <a:ext uri="{9D8B030D-6E8A-4147-A177-3AD203B41FA5}">
                      <a16:colId xmlns:a16="http://schemas.microsoft.com/office/drawing/2014/main" val="4023988225"/>
                    </a:ext>
                  </a:extLst>
                </a:gridCol>
                <a:gridCol w="852024">
                  <a:extLst>
                    <a:ext uri="{9D8B030D-6E8A-4147-A177-3AD203B41FA5}">
                      <a16:colId xmlns:a16="http://schemas.microsoft.com/office/drawing/2014/main" val="1379197292"/>
                    </a:ext>
                  </a:extLst>
                </a:gridCol>
                <a:gridCol w="852024">
                  <a:extLst>
                    <a:ext uri="{9D8B030D-6E8A-4147-A177-3AD203B41FA5}">
                      <a16:colId xmlns:a16="http://schemas.microsoft.com/office/drawing/2014/main" val="3151347202"/>
                    </a:ext>
                  </a:extLst>
                </a:gridCol>
                <a:gridCol w="694616">
                  <a:extLst>
                    <a:ext uri="{9D8B030D-6E8A-4147-A177-3AD203B41FA5}">
                      <a16:colId xmlns:a16="http://schemas.microsoft.com/office/drawing/2014/main" val="2603032403"/>
                    </a:ext>
                  </a:extLst>
                </a:gridCol>
                <a:gridCol w="852024">
                  <a:extLst>
                    <a:ext uri="{9D8B030D-6E8A-4147-A177-3AD203B41FA5}">
                      <a16:colId xmlns:a16="http://schemas.microsoft.com/office/drawing/2014/main" val="1590732876"/>
                    </a:ext>
                  </a:extLst>
                </a:gridCol>
                <a:gridCol w="852024">
                  <a:extLst>
                    <a:ext uri="{9D8B030D-6E8A-4147-A177-3AD203B41FA5}">
                      <a16:colId xmlns:a16="http://schemas.microsoft.com/office/drawing/2014/main" val="3864534356"/>
                    </a:ext>
                  </a:extLst>
                </a:gridCol>
                <a:gridCol w="694616">
                  <a:extLst>
                    <a:ext uri="{9D8B030D-6E8A-4147-A177-3AD203B41FA5}">
                      <a16:colId xmlns:a16="http://schemas.microsoft.com/office/drawing/2014/main" val="2923214202"/>
                    </a:ext>
                  </a:extLst>
                </a:gridCol>
                <a:gridCol w="693172">
                  <a:extLst>
                    <a:ext uri="{9D8B030D-6E8A-4147-A177-3AD203B41FA5}">
                      <a16:colId xmlns:a16="http://schemas.microsoft.com/office/drawing/2014/main" val="1844418956"/>
                    </a:ext>
                  </a:extLst>
                </a:gridCol>
                <a:gridCol w="693172">
                  <a:extLst>
                    <a:ext uri="{9D8B030D-6E8A-4147-A177-3AD203B41FA5}">
                      <a16:colId xmlns:a16="http://schemas.microsoft.com/office/drawing/2014/main" val="2539075392"/>
                    </a:ext>
                  </a:extLst>
                </a:gridCol>
              </a:tblGrid>
              <a:tr h="194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CE1 Mathématiques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5740"/>
                  </a:ext>
                </a:extLst>
              </a:tr>
              <a:tr h="1940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935427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03901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527028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Représenter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34,75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536772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49,90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848725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Calculer mentalement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25,06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785798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Additionner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027664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Soustraire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013917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Associer un nombre à une position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37,28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987140"/>
                  </a:ext>
                </a:extLst>
              </a:tr>
              <a:tr h="19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170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22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Beaulieu CP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74100E-807A-4A89-BAB2-BEA59D893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38691"/>
              </p:ext>
            </p:extLst>
          </p:nvPr>
        </p:nvGraphicFramePr>
        <p:xfrm>
          <a:off x="795378" y="1682267"/>
          <a:ext cx="10588238" cy="2068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958">
                  <a:extLst>
                    <a:ext uri="{9D8B030D-6E8A-4147-A177-3AD203B41FA5}">
                      <a16:colId xmlns:a16="http://schemas.microsoft.com/office/drawing/2014/main" val="1987177571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3562321069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2323460267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625309231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998540734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3733435286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900447676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440246927"/>
                    </a:ext>
                  </a:extLst>
                </a:gridCol>
                <a:gridCol w="689090">
                  <a:extLst>
                    <a:ext uri="{9D8B030D-6E8A-4147-A177-3AD203B41FA5}">
                      <a16:colId xmlns:a16="http://schemas.microsoft.com/office/drawing/2014/main" val="856560634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3885456864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1121862053"/>
                    </a:ext>
                  </a:extLst>
                </a:gridCol>
              </a:tblGrid>
              <a:tr h="2068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41111"/>
                  </a:ext>
                </a:extLst>
              </a:tr>
              <a:tr h="2068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61389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suites de lettres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17,41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212734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Reconnaître des lettres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36757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Connaître le nom des lettres et leur 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34008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phonèmes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094779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syllabes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87681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mots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24,94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276429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Comprendre des phrases lues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224467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textes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504653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B22E58-26A6-4DC2-BBAA-DCFF58824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57501"/>
              </p:ext>
            </p:extLst>
          </p:nvPr>
        </p:nvGraphicFramePr>
        <p:xfrm>
          <a:off x="795378" y="3879575"/>
          <a:ext cx="10588238" cy="206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958">
                  <a:extLst>
                    <a:ext uri="{9D8B030D-6E8A-4147-A177-3AD203B41FA5}">
                      <a16:colId xmlns:a16="http://schemas.microsoft.com/office/drawing/2014/main" val="3044807659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298809501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1536612443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189195241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781268945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2405697165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2940507063"/>
                    </a:ext>
                  </a:extLst>
                </a:gridCol>
                <a:gridCol w="875138">
                  <a:extLst>
                    <a:ext uri="{9D8B030D-6E8A-4147-A177-3AD203B41FA5}">
                      <a16:colId xmlns:a16="http://schemas.microsoft.com/office/drawing/2014/main" val="620828336"/>
                    </a:ext>
                  </a:extLst>
                </a:gridCol>
                <a:gridCol w="689090">
                  <a:extLst>
                    <a:ext uri="{9D8B030D-6E8A-4147-A177-3AD203B41FA5}">
                      <a16:colId xmlns:a16="http://schemas.microsoft.com/office/drawing/2014/main" val="2119009306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150814417"/>
                    </a:ext>
                  </a:extLst>
                </a:gridCol>
                <a:gridCol w="688375">
                  <a:extLst>
                    <a:ext uri="{9D8B030D-6E8A-4147-A177-3AD203B41FA5}">
                      <a16:colId xmlns:a16="http://schemas.microsoft.com/office/drawing/2014/main" val="681403066"/>
                    </a:ext>
                  </a:extLst>
                </a:gridCol>
              </a:tblGrid>
              <a:tr h="2297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33774"/>
                  </a:ext>
                </a:extLst>
              </a:tr>
              <a:tr h="2297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153723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4 ,96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591093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22597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Quantifier des collections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136530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nombres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23,42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905308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Associer un nombre à une position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49,55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13-32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283213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Résoudre des problèmes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3976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31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1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Beaulieu CE1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8A97447-6543-48FB-91D5-BEB46BC3F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65513"/>
              </p:ext>
            </p:extLst>
          </p:nvPr>
        </p:nvGraphicFramePr>
        <p:xfrm>
          <a:off x="643019" y="1669014"/>
          <a:ext cx="10806858" cy="196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724">
                  <a:extLst>
                    <a:ext uri="{9D8B030D-6E8A-4147-A177-3AD203B41FA5}">
                      <a16:colId xmlns:a16="http://schemas.microsoft.com/office/drawing/2014/main" val="3093232336"/>
                    </a:ext>
                  </a:extLst>
                </a:gridCol>
                <a:gridCol w="866487">
                  <a:extLst>
                    <a:ext uri="{9D8B030D-6E8A-4147-A177-3AD203B41FA5}">
                      <a16:colId xmlns:a16="http://schemas.microsoft.com/office/drawing/2014/main" val="7070851"/>
                    </a:ext>
                  </a:extLst>
                </a:gridCol>
                <a:gridCol w="696127">
                  <a:extLst>
                    <a:ext uri="{9D8B030D-6E8A-4147-A177-3AD203B41FA5}">
                      <a16:colId xmlns:a16="http://schemas.microsoft.com/office/drawing/2014/main" val="1603247985"/>
                    </a:ext>
                  </a:extLst>
                </a:gridCol>
                <a:gridCol w="866487">
                  <a:extLst>
                    <a:ext uri="{9D8B030D-6E8A-4147-A177-3AD203B41FA5}">
                      <a16:colId xmlns:a16="http://schemas.microsoft.com/office/drawing/2014/main" val="2218548555"/>
                    </a:ext>
                  </a:extLst>
                </a:gridCol>
                <a:gridCol w="866487">
                  <a:extLst>
                    <a:ext uri="{9D8B030D-6E8A-4147-A177-3AD203B41FA5}">
                      <a16:colId xmlns:a16="http://schemas.microsoft.com/office/drawing/2014/main" val="2679193543"/>
                    </a:ext>
                  </a:extLst>
                </a:gridCol>
                <a:gridCol w="696127">
                  <a:extLst>
                    <a:ext uri="{9D8B030D-6E8A-4147-A177-3AD203B41FA5}">
                      <a16:colId xmlns:a16="http://schemas.microsoft.com/office/drawing/2014/main" val="1486371591"/>
                    </a:ext>
                  </a:extLst>
                </a:gridCol>
                <a:gridCol w="866487">
                  <a:extLst>
                    <a:ext uri="{9D8B030D-6E8A-4147-A177-3AD203B41FA5}">
                      <a16:colId xmlns:a16="http://schemas.microsoft.com/office/drawing/2014/main" val="2072083431"/>
                    </a:ext>
                  </a:extLst>
                </a:gridCol>
                <a:gridCol w="866487">
                  <a:extLst>
                    <a:ext uri="{9D8B030D-6E8A-4147-A177-3AD203B41FA5}">
                      <a16:colId xmlns:a16="http://schemas.microsoft.com/office/drawing/2014/main" val="2193637739"/>
                    </a:ext>
                  </a:extLst>
                </a:gridCol>
                <a:gridCol w="696127">
                  <a:extLst>
                    <a:ext uri="{9D8B030D-6E8A-4147-A177-3AD203B41FA5}">
                      <a16:colId xmlns:a16="http://schemas.microsoft.com/office/drawing/2014/main" val="183046371"/>
                    </a:ext>
                  </a:extLst>
                </a:gridCol>
                <a:gridCol w="694659">
                  <a:extLst>
                    <a:ext uri="{9D8B030D-6E8A-4147-A177-3AD203B41FA5}">
                      <a16:colId xmlns:a16="http://schemas.microsoft.com/office/drawing/2014/main" val="709817825"/>
                    </a:ext>
                  </a:extLst>
                </a:gridCol>
                <a:gridCol w="694659">
                  <a:extLst>
                    <a:ext uri="{9D8B030D-6E8A-4147-A177-3AD203B41FA5}">
                      <a16:colId xmlns:a16="http://schemas.microsoft.com/office/drawing/2014/main" val="2270327869"/>
                    </a:ext>
                  </a:extLst>
                </a:gridCol>
              </a:tblGrid>
              <a:tr h="1962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3506"/>
                  </a:ext>
                </a:extLst>
              </a:tr>
              <a:tr h="1962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995660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Ecrire des syllabes dictées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15,02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852673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mots dictés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374884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mots lus par l’enseignant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908621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par l’enseig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424886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à voix haute des mots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014870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Lire à voix haute un texte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356472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270972"/>
                  </a:ext>
                </a:extLst>
              </a:tr>
              <a:tr h="19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un texte lu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704999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BE1EB3-B2F9-4B02-8552-DA11BE33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05316"/>
              </p:ext>
            </p:extLst>
          </p:nvPr>
        </p:nvGraphicFramePr>
        <p:xfrm>
          <a:off x="643019" y="3767974"/>
          <a:ext cx="10806856" cy="214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178">
                  <a:extLst>
                    <a:ext uri="{9D8B030D-6E8A-4147-A177-3AD203B41FA5}">
                      <a16:colId xmlns:a16="http://schemas.microsoft.com/office/drawing/2014/main" val="819771373"/>
                    </a:ext>
                  </a:extLst>
                </a:gridCol>
                <a:gridCol w="867135">
                  <a:extLst>
                    <a:ext uri="{9D8B030D-6E8A-4147-A177-3AD203B41FA5}">
                      <a16:colId xmlns:a16="http://schemas.microsoft.com/office/drawing/2014/main" val="3773198116"/>
                    </a:ext>
                  </a:extLst>
                </a:gridCol>
                <a:gridCol w="706201">
                  <a:extLst>
                    <a:ext uri="{9D8B030D-6E8A-4147-A177-3AD203B41FA5}">
                      <a16:colId xmlns:a16="http://schemas.microsoft.com/office/drawing/2014/main" val="1944642793"/>
                    </a:ext>
                  </a:extLst>
                </a:gridCol>
                <a:gridCol w="867135">
                  <a:extLst>
                    <a:ext uri="{9D8B030D-6E8A-4147-A177-3AD203B41FA5}">
                      <a16:colId xmlns:a16="http://schemas.microsoft.com/office/drawing/2014/main" val="2878352318"/>
                    </a:ext>
                  </a:extLst>
                </a:gridCol>
                <a:gridCol w="867135">
                  <a:extLst>
                    <a:ext uri="{9D8B030D-6E8A-4147-A177-3AD203B41FA5}">
                      <a16:colId xmlns:a16="http://schemas.microsoft.com/office/drawing/2014/main" val="934764806"/>
                    </a:ext>
                  </a:extLst>
                </a:gridCol>
                <a:gridCol w="706935">
                  <a:extLst>
                    <a:ext uri="{9D8B030D-6E8A-4147-A177-3AD203B41FA5}">
                      <a16:colId xmlns:a16="http://schemas.microsoft.com/office/drawing/2014/main" val="968242593"/>
                    </a:ext>
                  </a:extLst>
                </a:gridCol>
                <a:gridCol w="867135">
                  <a:extLst>
                    <a:ext uri="{9D8B030D-6E8A-4147-A177-3AD203B41FA5}">
                      <a16:colId xmlns:a16="http://schemas.microsoft.com/office/drawing/2014/main" val="1254187650"/>
                    </a:ext>
                  </a:extLst>
                </a:gridCol>
                <a:gridCol w="867135">
                  <a:extLst>
                    <a:ext uri="{9D8B030D-6E8A-4147-A177-3AD203B41FA5}">
                      <a16:colId xmlns:a16="http://schemas.microsoft.com/office/drawing/2014/main" val="1358009571"/>
                    </a:ext>
                  </a:extLst>
                </a:gridCol>
                <a:gridCol w="706935">
                  <a:extLst>
                    <a:ext uri="{9D8B030D-6E8A-4147-A177-3AD203B41FA5}">
                      <a16:colId xmlns:a16="http://schemas.microsoft.com/office/drawing/2014/main" val="3597499991"/>
                    </a:ext>
                  </a:extLst>
                </a:gridCol>
                <a:gridCol w="705466">
                  <a:extLst>
                    <a:ext uri="{9D8B030D-6E8A-4147-A177-3AD203B41FA5}">
                      <a16:colId xmlns:a16="http://schemas.microsoft.com/office/drawing/2014/main" val="1417023388"/>
                    </a:ext>
                  </a:extLst>
                </a:gridCol>
                <a:gridCol w="705466">
                  <a:extLst>
                    <a:ext uri="{9D8B030D-6E8A-4147-A177-3AD203B41FA5}">
                      <a16:colId xmlns:a16="http://schemas.microsoft.com/office/drawing/2014/main" val="776263331"/>
                    </a:ext>
                  </a:extLst>
                </a:gridCol>
              </a:tblGrid>
              <a:tr h="1947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57183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168810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445276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273491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Représenter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34,75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379753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49,90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13-45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664633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Calculer mentalement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25,06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163906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Additionner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28,25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29-26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367892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Soustraire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16-23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256894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Associer un nombre à une position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37,28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803093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04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5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Beynat CP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C0423A8-4D40-4DA3-AC87-2A10131E1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82875"/>
              </p:ext>
            </p:extLst>
          </p:nvPr>
        </p:nvGraphicFramePr>
        <p:xfrm>
          <a:off x="729117" y="1708770"/>
          <a:ext cx="10667754" cy="2121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759">
                  <a:extLst>
                    <a:ext uri="{9D8B030D-6E8A-4147-A177-3AD203B41FA5}">
                      <a16:colId xmlns:a16="http://schemas.microsoft.com/office/drawing/2014/main" val="4238687872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2863690622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465401440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147555566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1925818678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812739390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2329474712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3197787150"/>
                    </a:ext>
                  </a:extLst>
                </a:gridCol>
                <a:gridCol w="694265">
                  <a:extLst>
                    <a:ext uri="{9D8B030D-6E8A-4147-A177-3AD203B41FA5}">
                      <a16:colId xmlns:a16="http://schemas.microsoft.com/office/drawing/2014/main" val="987610701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3378754977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1614986553"/>
                    </a:ext>
                  </a:extLst>
                </a:gridCol>
              </a:tblGrid>
              <a:tr h="21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46015"/>
                  </a:ext>
                </a:extLst>
              </a:tr>
              <a:tr h="2121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090942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suites de lettres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17,41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98556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Reconnaître des lettres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343071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Connaître le nom des lettres et leur 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388390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phonèmes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575614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syllabes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242968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mots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24,94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89989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Comprendre des phrases lues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354865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textes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4,0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34197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7DF5D03-5CED-46EE-BD13-BE622A040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37011"/>
              </p:ext>
            </p:extLst>
          </p:nvPr>
        </p:nvGraphicFramePr>
        <p:xfrm>
          <a:off x="729117" y="3991285"/>
          <a:ext cx="10667755" cy="185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760">
                  <a:extLst>
                    <a:ext uri="{9D8B030D-6E8A-4147-A177-3AD203B41FA5}">
                      <a16:colId xmlns:a16="http://schemas.microsoft.com/office/drawing/2014/main" val="1021561721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2297662114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755500012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1967188792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3373027189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3629498704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503987905"/>
                    </a:ext>
                  </a:extLst>
                </a:gridCol>
                <a:gridCol w="881710">
                  <a:extLst>
                    <a:ext uri="{9D8B030D-6E8A-4147-A177-3AD203B41FA5}">
                      <a16:colId xmlns:a16="http://schemas.microsoft.com/office/drawing/2014/main" val="3109681171"/>
                    </a:ext>
                  </a:extLst>
                </a:gridCol>
                <a:gridCol w="694265">
                  <a:extLst>
                    <a:ext uri="{9D8B030D-6E8A-4147-A177-3AD203B41FA5}">
                      <a16:colId xmlns:a16="http://schemas.microsoft.com/office/drawing/2014/main" val="1984624628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1303586810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1080799320"/>
                    </a:ext>
                  </a:extLst>
                </a:gridCol>
              </a:tblGrid>
              <a:tr h="2058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33896"/>
                  </a:ext>
                </a:extLst>
              </a:tr>
              <a:tr h="20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066618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4 ,96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00051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809047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Quantifier des collections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892502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nombres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23,42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086029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Associer un nombre à une position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49,55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275257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883946"/>
                  </a:ext>
                </a:extLst>
              </a:tr>
              <a:tr h="20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62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1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Beynat CE1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5E43549-5A81-455F-BEAF-02863D75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39364"/>
              </p:ext>
            </p:extLst>
          </p:nvPr>
        </p:nvGraphicFramePr>
        <p:xfrm>
          <a:off x="681716" y="1711842"/>
          <a:ext cx="10741661" cy="2063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485">
                  <a:extLst>
                    <a:ext uri="{9D8B030D-6E8A-4147-A177-3AD203B41FA5}">
                      <a16:colId xmlns:a16="http://schemas.microsoft.com/office/drawing/2014/main" val="2966243205"/>
                    </a:ext>
                  </a:extLst>
                </a:gridCol>
                <a:gridCol w="850989">
                  <a:extLst>
                    <a:ext uri="{9D8B030D-6E8A-4147-A177-3AD203B41FA5}">
                      <a16:colId xmlns:a16="http://schemas.microsoft.com/office/drawing/2014/main" val="568687062"/>
                    </a:ext>
                  </a:extLst>
                </a:gridCol>
                <a:gridCol w="675022">
                  <a:extLst>
                    <a:ext uri="{9D8B030D-6E8A-4147-A177-3AD203B41FA5}">
                      <a16:colId xmlns:a16="http://schemas.microsoft.com/office/drawing/2014/main" val="1492454084"/>
                    </a:ext>
                  </a:extLst>
                </a:gridCol>
                <a:gridCol w="850989">
                  <a:extLst>
                    <a:ext uri="{9D8B030D-6E8A-4147-A177-3AD203B41FA5}">
                      <a16:colId xmlns:a16="http://schemas.microsoft.com/office/drawing/2014/main" val="1352754698"/>
                    </a:ext>
                  </a:extLst>
                </a:gridCol>
                <a:gridCol w="850989">
                  <a:extLst>
                    <a:ext uri="{9D8B030D-6E8A-4147-A177-3AD203B41FA5}">
                      <a16:colId xmlns:a16="http://schemas.microsoft.com/office/drawing/2014/main" val="1555899454"/>
                    </a:ext>
                  </a:extLst>
                </a:gridCol>
                <a:gridCol w="843777">
                  <a:extLst>
                    <a:ext uri="{9D8B030D-6E8A-4147-A177-3AD203B41FA5}">
                      <a16:colId xmlns:a16="http://schemas.microsoft.com/office/drawing/2014/main" val="1191546095"/>
                    </a:ext>
                  </a:extLst>
                </a:gridCol>
                <a:gridCol w="863970">
                  <a:extLst>
                    <a:ext uri="{9D8B030D-6E8A-4147-A177-3AD203B41FA5}">
                      <a16:colId xmlns:a16="http://schemas.microsoft.com/office/drawing/2014/main" val="2595159866"/>
                    </a:ext>
                  </a:extLst>
                </a:gridCol>
                <a:gridCol w="863970">
                  <a:extLst>
                    <a:ext uri="{9D8B030D-6E8A-4147-A177-3AD203B41FA5}">
                      <a16:colId xmlns:a16="http://schemas.microsoft.com/office/drawing/2014/main" val="921503321"/>
                    </a:ext>
                  </a:extLst>
                </a:gridCol>
                <a:gridCol w="662761">
                  <a:extLst>
                    <a:ext uri="{9D8B030D-6E8A-4147-A177-3AD203B41FA5}">
                      <a16:colId xmlns:a16="http://schemas.microsoft.com/office/drawing/2014/main" val="176442594"/>
                    </a:ext>
                  </a:extLst>
                </a:gridCol>
                <a:gridCol w="660598">
                  <a:extLst>
                    <a:ext uri="{9D8B030D-6E8A-4147-A177-3AD203B41FA5}">
                      <a16:colId xmlns:a16="http://schemas.microsoft.com/office/drawing/2014/main" val="6114515"/>
                    </a:ext>
                  </a:extLst>
                </a:gridCol>
                <a:gridCol w="111513">
                  <a:extLst>
                    <a:ext uri="{9D8B030D-6E8A-4147-A177-3AD203B41FA5}">
                      <a16:colId xmlns:a16="http://schemas.microsoft.com/office/drawing/2014/main" val="4047241889"/>
                    </a:ext>
                  </a:extLst>
                </a:gridCol>
                <a:gridCol w="660598">
                  <a:extLst>
                    <a:ext uri="{9D8B030D-6E8A-4147-A177-3AD203B41FA5}">
                      <a16:colId xmlns:a16="http://schemas.microsoft.com/office/drawing/2014/main" val="3574331748"/>
                    </a:ext>
                  </a:extLst>
                </a:gridCol>
              </a:tblGrid>
              <a:tr h="3483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CE1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9125" algn="l"/>
                          <a:tab pos="907415" algn="ctr"/>
                        </a:tabLst>
                      </a:pPr>
                      <a:r>
                        <a:rPr lang="fr-FR" sz="1100">
                          <a:effectLst/>
                        </a:rPr>
                        <a:t>		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10527"/>
                  </a:ext>
                </a:extLst>
              </a:tr>
              <a:tr h="1696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392064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Ecrire des syllabes dictées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15,02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231681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mots dictés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358826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Comprendre des mots lus par l’enseignant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288768"/>
                  </a:ext>
                </a:extLst>
              </a:tr>
              <a:tr h="34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par l’enseig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573736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à voix haute des mots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26,61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368845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Lire à voix haute un texte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19 ,22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900783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des phrases lues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644644"/>
                  </a:ext>
                </a:extLst>
              </a:tr>
              <a:tr h="16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Comprendre un texte lu seul(e)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14,73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34343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5CE71FC-3D38-4ECE-B0EB-52FD809C2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58304"/>
              </p:ext>
            </p:extLst>
          </p:nvPr>
        </p:nvGraphicFramePr>
        <p:xfrm>
          <a:off x="681716" y="3962404"/>
          <a:ext cx="10741660" cy="18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440">
                  <a:extLst>
                    <a:ext uri="{9D8B030D-6E8A-4147-A177-3AD203B41FA5}">
                      <a16:colId xmlns:a16="http://schemas.microsoft.com/office/drawing/2014/main" val="3315621054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3807583703"/>
                    </a:ext>
                  </a:extLst>
                </a:gridCol>
                <a:gridCol w="701940">
                  <a:extLst>
                    <a:ext uri="{9D8B030D-6E8A-4147-A177-3AD203B41FA5}">
                      <a16:colId xmlns:a16="http://schemas.microsoft.com/office/drawing/2014/main" val="9208510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3958564436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2389488703"/>
                    </a:ext>
                  </a:extLst>
                </a:gridCol>
                <a:gridCol w="702670">
                  <a:extLst>
                    <a:ext uri="{9D8B030D-6E8A-4147-A177-3AD203B41FA5}">
                      <a16:colId xmlns:a16="http://schemas.microsoft.com/office/drawing/2014/main" val="2397071836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1451881847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3157643626"/>
                    </a:ext>
                  </a:extLst>
                </a:gridCol>
                <a:gridCol w="702670">
                  <a:extLst>
                    <a:ext uri="{9D8B030D-6E8A-4147-A177-3AD203B41FA5}">
                      <a16:colId xmlns:a16="http://schemas.microsoft.com/office/drawing/2014/main" val="143502739"/>
                    </a:ext>
                  </a:extLst>
                </a:gridCol>
                <a:gridCol w="701210">
                  <a:extLst>
                    <a:ext uri="{9D8B030D-6E8A-4147-A177-3AD203B41FA5}">
                      <a16:colId xmlns:a16="http://schemas.microsoft.com/office/drawing/2014/main" val="166489973"/>
                    </a:ext>
                  </a:extLst>
                </a:gridCol>
                <a:gridCol w="701210">
                  <a:extLst>
                    <a:ext uri="{9D8B030D-6E8A-4147-A177-3AD203B41FA5}">
                      <a16:colId xmlns:a16="http://schemas.microsoft.com/office/drawing/2014/main" val="2730338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CE1 Mathématiques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64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88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24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25,35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439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Représenter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34,75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665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49,90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14-36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6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Calculer mentalement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25,06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14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Additionner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47,06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19 ,33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067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Soustraire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43,20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15 ,33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562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Associer un nombre à une position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35,22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37,28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87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11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1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BCB-7DCB-4473-BBEE-516AED85C602}"/>
              </a:ext>
            </a:extLst>
          </p:cNvPr>
          <p:cNvSpPr txBox="1">
            <a:spLocks/>
          </p:cNvSpPr>
          <p:nvPr/>
        </p:nvSpPr>
        <p:spPr>
          <a:xfrm>
            <a:off x="1295402" y="50505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Evaluations nationales</a:t>
            </a:r>
            <a:br>
              <a:rPr lang="fr-FR" dirty="0"/>
            </a:br>
            <a:r>
              <a:rPr lang="fr-FR" sz="2400" dirty="0"/>
              <a:t>Secteur Clémenceau CP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96491D3-5B41-4CB9-961A-500059078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45971"/>
              </p:ext>
            </p:extLst>
          </p:nvPr>
        </p:nvGraphicFramePr>
        <p:xfrm>
          <a:off x="674549" y="1679193"/>
          <a:ext cx="10682568" cy="2044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551">
                  <a:extLst>
                    <a:ext uri="{9D8B030D-6E8A-4147-A177-3AD203B41FA5}">
                      <a16:colId xmlns:a16="http://schemas.microsoft.com/office/drawing/2014/main" val="776730404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1635675830"/>
                    </a:ext>
                  </a:extLst>
                </a:gridCol>
                <a:gridCol w="694448">
                  <a:extLst>
                    <a:ext uri="{9D8B030D-6E8A-4147-A177-3AD203B41FA5}">
                      <a16:colId xmlns:a16="http://schemas.microsoft.com/office/drawing/2014/main" val="3349569918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3175138973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3731996284"/>
                    </a:ext>
                  </a:extLst>
                </a:gridCol>
                <a:gridCol w="694448">
                  <a:extLst>
                    <a:ext uri="{9D8B030D-6E8A-4147-A177-3AD203B41FA5}">
                      <a16:colId xmlns:a16="http://schemas.microsoft.com/office/drawing/2014/main" val="2423325179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1650089326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192594093"/>
                    </a:ext>
                  </a:extLst>
                </a:gridCol>
                <a:gridCol w="695184">
                  <a:extLst>
                    <a:ext uri="{9D8B030D-6E8A-4147-A177-3AD203B41FA5}">
                      <a16:colId xmlns:a16="http://schemas.microsoft.com/office/drawing/2014/main" val="2020589578"/>
                    </a:ext>
                  </a:extLst>
                </a:gridCol>
                <a:gridCol w="692239">
                  <a:extLst>
                    <a:ext uri="{9D8B030D-6E8A-4147-A177-3AD203B41FA5}">
                      <a16:colId xmlns:a16="http://schemas.microsoft.com/office/drawing/2014/main" val="487978528"/>
                    </a:ext>
                  </a:extLst>
                </a:gridCol>
                <a:gridCol w="666463">
                  <a:extLst>
                    <a:ext uri="{9D8B030D-6E8A-4147-A177-3AD203B41FA5}">
                      <a16:colId xmlns:a16="http://schemas.microsoft.com/office/drawing/2014/main" val="3923580847"/>
                    </a:ext>
                  </a:extLst>
                </a:gridCol>
              </a:tblGrid>
              <a:tr h="2044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Français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38393"/>
                  </a:ext>
                </a:extLst>
              </a:tr>
              <a:tr h="2044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378359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suites de lettres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17,41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375504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Reconnaître des lettres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32,17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36,53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276302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Connaître le nom des lettres et leur 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8-15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66789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phonèmes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100822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Manipuler des syllabes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172215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mots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24,94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10-20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862435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Comprendre des phrases lues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10,44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894766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Comprendre des textes lus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10,55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080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5132F85-15ED-40C4-B9E2-5F9D866DD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10699"/>
              </p:ext>
            </p:extLst>
          </p:nvPr>
        </p:nvGraphicFramePr>
        <p:xfrm>
          <a:off x="674549" y="3951528"/>
          <a:ext cx="10682570" cy="1892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552">
                  <a:extLst>
                    <a:ext uri="{9D8B030D-6E8A-4147-A177-3AD203B41FA5}">
                      <a16:colId xmlns:a16="http://schemas.microsoft.com/office/drawing/2014/main" val="487728333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1198942256"/>
                    </a:ext>
                  </a:extLst>
                </a:gridCol>
                <a:gridCol w="694448">
                  <a:extLst>
                    <a:ext uri="{9D8B030D-6E8A-4147-A177-3AD203B41FA5}">
                      <a16:colId xmlns:a16="http://schemas.microsoft.com/office/drawing/2014/main" val="4147121117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3824640372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4243259355"/>
                    </a:ext>
                  </a:extLst>
                </a:gridCol>
                <a:gridCol w="694448">
                  <a:extLst>
                    <a:ext uri="{9D8B030D-6E8A-4147-A177-3AD203B41FA5}">
                      <a16:colId xmlns:a16="http://schemas.microsoft.com/office/drawing/2014/main" val="3345023935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1032246699"/>
                    </a:ext>
                  </a:extLst>
                </a:gridCol>
                <a:gridCol w="900647">
                  <a:extLst>
                    <a:ext uri="{9D8B030D-6E8A-4147-A177-3AD203B41FA5}">
                      <a16:colId xmlns:a16="http://schemas.microsoft.com/office/drawing/2014/main" val="3867188869"/>
                    </a:ext>
                  </a:extLst>
                </a:gridCol>
                <a:gridCol w="695184">
                  <a:extLst>
                    <a:ext uri="{9D8B030D-6E8A-4147-A177-3AD203B41FA5}">
                      <a16:colId xmlns:a16="http://schemas.microsoft.com/office/drawing/2014/main" val="1233384472"/>
                    </a:ext>
                  </a:extLst>
                </a:gridCol>
                <a:gridCol w="692239">
                  <a:extLst>
                    <a:ext uri="{9D8B030D-6E8A-4147-A177-3AD203B41FA5}">
                      <a16:colId xmlns:a16="http://schemas.microsoft.com/office/drawing/2014/main" val="3114253453"/>
                    </a:ext>
                  </a:extLst>
                </a:gridCol>
                <a:gridCol w="666464">
                  <a:extLst>
                    <a:ext uri="{9D8B030D-6E8A-4147-A177-3AD203B41FA5}">
                      <a16:colId xmlns:a16="http://schemas.microsoft.com/office/drawing/2014/main" val="1909857717"/>
                    </a:ext>
                  </a:extLst>
                </a:gridCol>
              </a:tblGrid>
              <a:tr h="2102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fr-FR" sz="1100">
                          <a:effectLst/>
                        </a:rPr>
                        <a:t>CP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2021 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87521"/>
                  </a:ext>
                </a:extLst>
              </a:tr>
              <a:tr h="2102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RCirco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G1-G2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785558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4 ,96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5,62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994908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Ecrire des nombres entiers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7,69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8,87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1-7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262667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Quantifier des collections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009695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Comparer des nombres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20,52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11,12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23,42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7-11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000307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Associer un nombre à une position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23,26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48,02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22,31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49,55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14-26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495322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Résoudre des problèmes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13,18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27,84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9,27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31,19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15-22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125573"/>
                  </a:ext>
                </a:extLst>
              </a:tr>
              <a:tr h="210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Reproduire un assemblage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14,15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12,16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3-9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65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83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405_TF66931312" id="{FCF59213-5FAF-49AF-B259-4C301F33849F}" vid="{5918624C-C3D8-4AF2-B9A6-B9CCD19A83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8FAC4-99E7-4CF2-AA4F-E5F48F87B54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fb0879af-3eba-417a-a55a-ffe6dcd6ca77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 temps numérique</Template>
  <TotalTime>0</TotalTime>
  <Words>3380</Words>
  <Application>Microsoft Office PowerPoint</Application>
  <PresentationFormat>Grand écran</PresentationFormat>
  <Paragraphs>2151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Lucida Handwriting</vt:lpstr>
      <vt:lpstr>Rockwell</vt:lpstr>
      <vt:lpstr>Times New Roman</vt:lpstr>
      <vt:lpstr>Trebuchet MS</vt:lpstr>
      <vt:lpstr>Wingdings</vt:lpstr>
      <vt:lpstr>Organique</vt:lpstr>
      <vt:lpstr>Formation directeurs 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2021-11-29T15:07:27Z</dcterms:created>
  <dcterms:modified xsi:type="dcterms:W3CDTF">2022-04-01T07:32:34Z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