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32"/>
  </p:notesMasterIdLst>
  <p:handoutMasterIdLst>
    <p:handoutMasterId r:id="rId33"/>
  </p:handoutMasterIdLst>
  <p:sldIdLst>
    <p:sldId id="256" r:id="rId2"/>
    <p:sldId id="290" r:id="rId3"/>
    <p:sldId id="272" r:id="rId4"/>
    <p:sldId id="273" r:id="rId5"/>
    <p:sldId id="274" r:id="rId6"/>
    <p:sldId id="275" r:id="rId7"/>
    <p:sldId id="288" r:id="rId8"/>
    <p:sldId id="276" r:id="rId9"/>
    <p:sldId id="277" r:id="rId10"/>
    <p:sldId id="282" r:id="rId11"/>
    <p:sldId id="259" r:id="rId12"/>
    <p:sldId id="279" r:id="rId13"/>
    <p:sldId id="280" r:id="rId14"/>
    <p:sldId id="281" r:id="rId15"/>
    <p:sldId id="287" r:id="rId16"/>
    <p:sldId id="283" r:id="rId17"/>
    <p:sldId id="284" r:id="rId18"/>
    <p:sldId id="285" r:id="rId19"/>
    <p:sldId id="286" r:id="rId20"/>
    <p:sldId id="289" r:id="rId21"/>
    <p:sldId id="291" r:id="rId22"/>
    <p:sldId id="295" r:id="rId23"/>
    <p:sldId id="296" r:id="rId24"/>
    <p:sldId id="297" r:id="rId25"/>
    <p:sldId id="298" r:id="rId26"/>
    <p:sldId id="299" r:id="rId27"/>
    <p:sldId id="300" r:id="rId28"/>
    <p:sldId id="301" r:id="rId29"/>
    <p:sldId id="302" r:id="rId30"/>
    <p:sldId id="303"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361" autoAdjust="0"/>
  </p:normalViewPr>
  <p:slideViewPr>
    <p:cSldViewPr snapToGrid="0">
      <p:cViewPr varScale="1">
        <p:scale>
          <a:sx n="51" d="100"/>
          <a:sy n="51" d="100"/>
        </p:scale>
        <p:origin x="15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FC96BDC-28B9-42FB-8C8D-2F9C499C805D}" type="datetimeFigureOut">
              <a:rPr lang="fr-FR" smtClean="0"/>
              <a:t>14/02/2017</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F17A980-0229-42B3-84D0-4FFDCD026DC2}" type="slidenum">
              <a:rPr lang="fr-FR" smtClean="0"/>
              <a:t>‹N°›</a:t>
            </a:fld>
            <a:endParaRPr lang="fr-FR"/>
          </a:p>
        </p:txBody>
      </p:sp>
    </p:spTree>
    <p:extLst>
      <p:ext uri="{BB962C8B-B14F-4D97-AF65-F5344CB8AC3E}">
        <p14:creationId xmlns:p14="http://schemas.microsoft.com/office/powerpoint/2010/main" val="216375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E2BA96-AFB1-4A1D-B862-EBDDE444DA44}" type="datetimeFigureOut">
              <a:rPr lang="fr-FR" smtClean="0"/>
              <a:t>14/02/2017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F2CF84-5A8E-4816-8865-3230D0E375D2}" type="slidenum">
              <a:rPr lang="fr-FR" smtClean="0"/>
              <a:t>‹N°›</a:t>
            </a:fld>
            <a:endParaRPr lang="fr-FR"/>
          </a:p>
        </p:txBody>
      </p:sp>
    </p:spTree>
    <p:extLst>
      <p:ext uri="{BB962C8B-B14F-4D97-AF65-F5344CB8AC3E}">
        <p14:creationId xmlns:p14="http://schemas.microsoft.com/office/powerpoint/2010/main" val="376761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C’est un enseignement réservé à une élite soit la grande bourgeoisie soit la noblesse désargentée. La monarchie absolue</a:t>
            </a:r>
            <a:r>
              <a:rPr lang="fr-FR" baseline="0" dirty="0" smtClean="0"/>
              <a:t> mais également les gouvernements révolutionnaires et l’Empire ont besoin de scientifiques capable de concevoir et de gérer des ouvrages civils et militaires, des manufactures, des armes, autant de domaines qui témoignent de la puissance d’une nation.</a:t>
            </a:r>
          </a:p>
          <a:p>
            <a:r>
              <a:rPr lang="fr-FR" baseline="0" dirty="0" smtClean="0"/>
              <a:t>Pour préparer ces ingénieurs des écoles s’ouvrent notamment à Paris c’est le cas de l’école Polytechnique qui voit le jour lors de la Révolution.</a:t>
            </a:r>
          </a:p>
          <a:p>
            <a:r>
              <a:rPr lang="fr-FR" baseline="0" dirty="0" smtClean="0"/>
              <a:t>Le peuple lui est tenu dans l’ignorance.</a:t>
            </a:r>
          </a:p>
          <a:p>
            <a:r>
              <a:rPr lang="fr-FR" baseline="0" dirty="0" smtClean="0"/>
              <a:t>Vous reconnaissez Condorcet, Diderot et d’Alembert, ainsi que Lavoisier</a:t>
            </a:r>
            <a:endParaRPr lang="fr-FR" dirty="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4</a:t>
            </a:fld>
            <a:endParaRPr lang="fr-FR"/>
          </a:p>
        </p:txBody>
      </p:sp>
    </p:spTree>
    <p:extLst>
      <p:ext uri="{BB962C8B-B14F-4D97-AF65-F5344CB8AC3E}">
        <p14:creationId xmlns:p14="http://schemas.microsoft.com/office/powerpoint/2010/main" val="72649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17</a:t>
            </a:fld>
            <a:endParaRPr lang="fr-FR"/>
          </a:p>
        </p:txBody>
      </p:sp>
    </p:spTree>
    <p:extLst>
      <p:ext uri="{BB962C8B-B14F-4D97-AF65-F5344CB8AC3E}">
        <p14:creationId xmlns:p14="http://schemas.microsoft.com/office/powerpoint/2010/main" val="367451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18</a:t>
            </a:fld>
            <a:endParaRPr lang="fr-FR"/>
          </a:p>
        </p:txBody>
      </p:sp>
    </p:spTree>
    <p:extLst>
      <p:ext uri="{BB962C8B-B14F-4D97-AF65-F5344CB8AC3E}">
        <p14:creationId xmlns:p14="http://schemas.microsoft.com/office/powerpoint/2010/main" val="84231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19</a:t>
            </a:fld>
            <a:endParaRPr lang="fr-FR"/>
          </a:p>
        </p:txBody>
      </p:sp>
    </p:spTree>
    <p:extLst>
      <p:ext uri="{BB962C8B-B14F-4D97-AF65-F5344CB8AC3E}">
        <p14:creationId xmlns:p14="http://schemas.microsoft.com/office/powerpoint/2010/main" val="2655051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dirty="0" smtClean="0"/>
              <a:t>Présentation du défi</a:t>
            </a:r>
            <a:r>
              <a:rPr lang="fr-FR" sz="1400" b="1" baseline="0" dirty="0" smtClean="0"/>
              <a:t> : </a:t>
            </a:r>
          </a:p>
          <a:p>
            <a:pPr marL="171450" indent="-171450">
              <a:buFontTx/>
              <a:buChar char="-"/>
            </a:pPr>
            <a:r>
              <a:rPr lang="fr-FR" sz="1400" baseline="0" dirty="0" smtClean="0"/>
              <a:t>Question + réflexion autour de la démarche/outils à mettre en place</a:t>
            </a:r>
          </a:p>
          <a:p>
            <a:pPr marL="171450" indent="-171450">
              <a:buFontTx/>
              <a:buChar char="-"/>
            </a:pPr>
            <a:r>
              <a:rPr lang="fr-FR" sz="1400" baseline="0" dirty="0" smtClean="0"/>
              <a:t>Construction/essais : validation ou non. Si non, que faire pour que cela fonctionne?</a:t>
            </a:r>
          </a:p>
          <a:p>
            <a:pPr marL="171450" indent="-171450">
              <a:buFontTx/>
              <a:buChar char="-"/>
            </a:pPr>
            <a:endParaRPr lang="fr-FR" sz="1400" baseline="0" dirty="0" smtClean="0"/>
          </a:p>
          <a:p>
            <a:pPr marL="171450" indent="-171450">
              <a:buFontTx/>
              <a:buChar char="-"/>
            </a:pPr>
            <a:r>
              <a:rPr lang="fr-FR" sz="1400" baseline="0" dirty="0" smtClean="0"/>
              <a:t>Ajouter une contrainte de poids : y </a:t>
            </a:r>
            <a:r>
              <a:rPr lang="fr-FR" sz="1400" baseline="0" dirty="0" err="1" smtClean="0"/>
              <a:t>a-t-il</a:t>
            </a:r>
            <a:r>
              <a:rPr lang="fr-FR" sz="1400" baseline="0" dirty="0" smtClean="0"/>
              <a:t> des paramètres à faire évoluer? Lesquels?</a:t>
            </a:r>
          </a:p>
          <a:p>
            <a:pPr marL="628650" lvl="1" indent="-171450">
              <a:buFontTx/>
              <a:buChar char="-"/>
            </a:pPr>
            <a:r>
              <a:rPr lang="fr-FR" sz="1400" baseline="0" dirty="0" smtClean="0"/>
              <a:t>Réalisation d’un schéma </a:t>
            </a:r>
            <a:endParaRPr lang="fr-FR" sz="1400"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21</a:t>
            </a:fld>
            <a:endParaRPr lang="fr-FR"/>
          </a:p>
        </p:txBody>
      </p:sp>
    </p:spTree>
    <p:extLst>
      <p:ext uri="{BB962C8B-B14F-4D97-AF65-F5344CB8AC3E}">
        <p14:creationId xmlns:p14="http://schemas.microsoft.com/office/powerpoint/2010/main" val="3885282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0"/>
              </a:spcAft>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1°/</a:t>
            </a:r>
            <a:r>
              <a:rPr lang="fr-FR" sz="1400" b="1" baseline="0" dirty="0" smtClean="0">
                <a:effectLst/>
                <a:latin typeface="Calibri" panose="020F0502020204030204" pitchFamily="34" charset="0"/>
                <a:ea typeface="Calibri" panose="020F0502020204030204" pitchFamily="34" charset="0"/>
                <a:cs typeface="Times New Roman" panose="02020603050405020304" pitchFamily="18" charset="0"/>
              </a:rPr>
              <a:t> Favoriser les rencontres</a:t>
            </a:r>
          </a:p>
          <a:p>
            <a:pPr marL="285750" indent="-285750" algn="just">
              <a:lnSpc>
                <a:spcPct val="107000"/>
              </a:lnSpc>
              <a:spcAft>
                <a:spcPts val="0"/>
              </a:spcAft>
              <a:buFontTx/>
              <a:buChar char="-"/>
            </a:pPr>
            <a:r>
              <a:rPr lang="fr-FR" sz="1400" b="0" baseline="0" dirty="0" smtClean="0">
                <a:effectLst/>
                <a:latin typeface="Calibri" panose="020F0502020204030204" pitchFamily="34" charset="0"/>
                <a:ea typeface="Calibri" panose="020F0502020204030204" pitchFamily="34" charset="0"/>
                <a:cs typeface="Times New Roman" panose="02020603050405020304" pitchFamily="18" charset="0"/>
              </a:rPr>
              <a:t>  À l’aide du coin-sciences, au moment de l’accueil, en ateliers de manipulation/réinvestissement individuel, réveil échelonné, à la fin d’une activité</a:t>
            </a:r>
          </a:p>
          <a:p>
            <a:pPr lvl="0"/>
            <a:r>
              <a:rPr lang="fr-FR" sz="1400" kern="1200" dirty="0" smtClean="0">
                <a:solidFill>
                  <a:schemeClr val="tx1"/>
                </a:solidFill>
                <a:effectLst/>
                <a:latin typeface="+mn-lt"/>
                <a:ea typeface="+mn-ea"/>
                <a:cs typeface="+mn-cs"/>
              </a:rPr>
              <a:t>-        Après un moment de langage ou lorsqu’une activité est terminée, en ateliers dirigés ou en autonomie :</a:t>
            </a:r>
          </a:p>
          <a:p>
            <a:pPr lvl="2"/>
            <a:r>
              <a:rPr lang="fr-FR" sz="1400" kern="1200" dirty="0" smtClean="0">
                <a:solidFill>
                  <a:schemeClr val="tx1"/>
                </a:solidFill>
                <a:effectLst/>
                <a:latin typeface="+mn-lt"/>
                <a:ea typeface="+mn-ea"/>
                <a:cs typeface="+mn-cs"/>
              </a:rPr>
              <a:t>- Exemple de la découverte d’un objet nouveau : miroirs ou objets qui reflètent une image</a:t>
            </a:r>
          </a:p>
          <a:p>
            <a:pPr lvl="0"/>
            <a:r>
              <a:rPr lang="fr-FR" sz="1400" kern="1200" dirty="0" smtClean="0">
                <a:solidFill>
                  <a:schemeClr val="tx1"/>
                </a:solidFill>
                <a:effectLst/>
                <a:latin typeface="+mn-lt"/>
                <a:ea typeface="+mn-ea"/>
                <a:cs typeface="+mn-cs"/>
              </a:rPr>
              <a:t>-        Ou partir du langage pour ensuite explorer les objets :</a:t>
            </a:r>
          </a:p>
          <a:p>
            <a:pPr lvl="2"/>
            <a:r>
              <a:rPr lang="fr-FR" sz="1400" kern="1200" dirty="0" smtClean="0">
                <a:solidFill>
                  <a:schemeClr val="tx1"/>
                </a:solidFill>
                <a:effectLst/>
                <a:latin typeface="+mn-lt"/>
                <a:ea typeface="+mn-ea"/>
                <a:cs typeface="+mn-cs"/>
              </a:rPr>
              <a:t>- Exemple : nommer l’objet, discuter de ses usages possibles</a:t>
            </a:r>
          </a:p>
          <a:p>
            <a:pPr marL="285750" indent="-285750" algn="just">
              <a:lnSpc>
                <a:spcPct val="107000"/>
              </a:lnSpc>
              <a:spcAft>
                <a:spcPts val="0"/>
              </a:spcAft>
              <a:buFontTx/>
              <a:buChar char="-"/>
            </a:pPr>
            <a:r>
              <a:rPr lang="fr-FR" sz="1400" b="0" baseline="0" dirty="0" smtClean="0">
                <a:effectLst/>
                <a:latin typeface="Calibri" panose="020F0502020204030204" pitchFamily="34" charset="0"/>
                <a:ea typeface="Calibri" panose="020F0502020204030204" pitchFamily="34" charset="0"/>
                <a:cs typeface="Times New Roman" panose="02020603050405020304" pitchFamily="18" charset="0"/>
              </a:rPr>
              <a:t> Situations riches et évolutives (année, cycle)</a:t>
            </a:r>
          </a:p>
          <a:p>
            <a:pPr marL="285750" indent="-285750" algn="just">
              <a:lnSpc>
                <a:spcPct val="107000"/>
              </a:lnSpc>
              <a:spcAft>
                <a:spcPts val="0"/>
              </a:spcAft>
              <a:buFontTx/>
              <a:buChar char="-"/>
            </a:pPr>
            <a:endParaRPr lang="fr-FR"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2°/ Proposer des situations motivantes, porteuses de sens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Pour répondre à la curiosité des élèves, éveiller leur curiosité, pour</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se questionner</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Pour répondre à leur besoin de comprendre le monde qui les entourent</a:t>
            </a:r>
          </a:p>
          <a:p>
            <a:pPr marL="342900" lvl="0" indent="-342900" algn="just">
              <a:lnSpc>
                <a:spcPct val="107000"/>
              </a:lnSpc>
              <a:spcAft>
                <a:spcPts val="0"/>
              </a:spcAft>
              <a:buFont typeface="Calibri" panose="020F0502020204030204" pitchFamily="34" charset="0"/>
              <a:buChar char="-"/>
            </a:pP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3°/ Permettre des expériences nombreuses et variées : </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Fréquence :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accueil, réveil échelonné</a:t>
            </a:r>
          </a:p>
          <a:p>
            <a:pPr marL="342900" lvl="0" indent="-342900" algn="just">
              <a:lnSpc>
                <a:spcPct val="107000"/>
              </a:lnSpc>
              <a:spcAft>
                <a:spcPts val="0"/>
              </a:spcAft>
              <a:buFont typeface="Calibri" panose="020F0502020204030204" pitchFamily="34" charset="0"/>
              <a:buChar char="-"/>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Réitération :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collective, individuelle (les plus petits ont besoin de refaire pour eux-mêmes + temps du monologue pour permettre ensuite en grand groupe une meilleure compréhension/participation) Importance du répertoire d’actions : « j’agis donc je comprends que je suis en train d’agir sur le monde, puis pourquoi »</a:t>
            </a:r>
          </a:p>
          <a:p>
            <a:pPr marL="342900" lvl="0" indent="-342900" algn="just">
              <a:lnSpc>
                <a:spcPct val="107000"/>
              </a:lnSpc>
              <a:spcAft>
                <a:spcPts val="0"/>
              </a:spcAft>
              <a:buFont typeface="Calibri" panose="020F0502020204030204" pitchFamily="34" charset="0"/>
              <a:buChar char="-"/>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Progressivité des apprentissages : </a:t>
            </a:r>
          </a:p>
          <a:p>
            <a:pPr marL="1143000" lvl="2"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Exemple flotte/coule : PS -&gt; je manipule, je transvase</a:t>
            </a:r>
          </a:p>
          <a:p>
            <a:pPr marL="2697480"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MS -&gt; quels sont les matériaux qui flottent/coulent ?</a:t>
            </a:r>
          </a:p>
          <a:p>
            <a:pPr marL="2697480"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GS -&gt; savoir formalisé : mise en place d’un défi avec réinvestissement de ces compétences.</a:t>
            </a:r>
          </a:p>
          <a:p>
            <a:pPr marL="1143000" lvl="2"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Je pars d’un répertoire d’expériences sensibles : constitution de celui-ci en PS (et MS) pour s’engager avec assurance dans la construction de connaissances (MS, GS).</a:t>
            </a:r>
          </a:p>
          <a:p>
            <a:pPr marL="1143000" lvl="2"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Au sein de l’année</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de la séquence : manipulation et expérimentation adaptée, évolutive en fonction des hypothèses, du cheminement intellectuel des élèves -&gt; les connaissances se construiront ainsi progressivement en passant également par le langage oral, puis écrit.</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22</a:t>
            </a:fld>
            <a:endParaRPr lang="fr-FR"/>
          </a:p>
        </p:txBody>
      </p:sp>
    </p:spTree>
    <p:extLst>
      <p:ext uri="{BB962C8B-B14F-4D97-AF65-F5344CB8AC3E}">
        <p14:creationId xmlns:p14="http://schemas.microsoft.com/office/powerpoint/2010/main" val="240512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dirty="0" smtClean="0"/>
              <a:t>Quand?</a:t>
            </a:r>
          </a:p>
          <a:p>
            <a:pPr marL="628650" lvl="1" indent="-171450">
              <a:buFontTx/>
              <a:buChar char="-"/>
            </a:pPr>
            <a:r>
              <a:rPr lang="fr-FR" sz="1400" dirty="0" smtClean="0"/>
              <a:t>Séances, phases de découverte :</a:t>
            </a:r>
            <a:r>
              <a:rPr lang="fr-FR" sz="1400" baseline="0" dirty="0" smtClean="0"/>
              <a:t> recueil, écoute de l’expression spontanée</a:t>
            </a:r>
          </a:p>
          <a:p>
            <a:pPr marL="628650" lvl="1" indent="-171450">
              <a:buFontTx/>
              <a:buChar char="-"/>
            </a:pPr>
            <a:r>
              <a:rPr lang="fr-FR" sz="1400" baseline="0" dirty="0" smtClean="0"/>
              <a:t>Expérimentations après avoir fait émerger représentations, suppositions : permet de valider ou non les hypothèses</a:t>
            </a:r>
          </a:p>
          <a:p>
            <a:pPr marL="1085850" lvl="2" indent="-171450">
              <a:buFontTx/>
              <a:buChar char="-"/>
            </a:pPr>
            <a:r>
              <a:rPr lang="fr-FR" sz="1400" baseline="0" dirty="0" smtClean="0"/>
              <a:t>Apport de lexique, formulations (ou reformulations)</a:t>
            </a:r>
          </a:p>
          <a:p>
            <a:pPr marL="1085850" lvl="2" indent="-171450">
              <a:buFontTx/>
              <a:buChar char="-"/>
            </a:pPr>
            <a:r>
              <a:rPr lang="fr-FR" sz="1400" baseline="0" dirty="0" smtClean="0"/>
              <a:t>Veille à faire participer un max. d’élèves</a:t>
            </a:r>
          </a:p>
          <a:p>
            <a:pPr marL="1714500" marR="0" lvl="3" indent="-342900" algn="just"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Il y a donc du langage en alternance avec les moments d’exploration libre et les moments de focalisation : langage en situation à langage d’évocation</a:t>
            </a:r>
          </a:p>
          <a:p>
            <a:pPr marL="2057400" marR="0" lvl="4"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L’enseignant n’est pas absent ! il observe, il aménage</a:t>
            </a:r>
          </a:p>
          <a:p>
            <a:pPr marL="1085850" lvl="2" indent="-171450">
              <a:buFontTx/>
              <a:buChar char="-"/>
            </a:pPr>
            <a:endParaRPr lang="fr-FR" sz="1400" baseline="0" dirty="0" smtClean="0"/>
          </a:p>
          <a:p>
            <a:pPr marL="800100" marR="0" lvl="1" indent="-342900" algn="just"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cours d’activité : </a:t>
            </a:r>
          </a:p>
          <a:p>
            <a:pPr marL="1143000" marR="0" lvl="2"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Nommer, décrire, comparer, qualifier, quantifier, catégoriser, ordonner</a:t>
            </a:r>
          </a:p>
          <a:p>
            <a:pPr marL="1143000" marR="0" lvl="2"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Interroger, questionner, commenter, échanger des points de vue : début des réflexions collectives</a:t>
            </a:r>
          </a:p>
          <a:p>
            <a:pPr marL="800100" marR="0" lvl="1" indent="-342900" algn="just"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début ou fin de séance : </a:t>
            </a:r>
          </a:p>
          <a:p>
            <a:pPr marL="1143000" marR="0" lvl="2"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Rappeler ce que l’on a fait, vu, compris</a:t>
            </a:r>
          </a:p>
          <a:p>
            <a:pPr marL="1143000" marR="0" lvl="2"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Faire un bilan, envisager les séances suivantes en anticipant, planifiant, etc.</a:t>
            </a:r>
          </a:p>
          <a:p>
            <a:pPr marL="1085850" lvl="2" indent="-171450">
              <a:buFontTx/>
              <a:buChar char="-"/>
            </a:pPr>
            <a:endParaRPr lang="fr-FR" sz="1400" baseline="0" dirty="0" smtClean="0"/>
          </a:p>
          <a:p>
            <a:pPr marL="914400" lvl="2" indent="0">
              <a:buFontTx/>
              <a:buNone/>
            </a:pPr>
            <a:endParaRPr lang="fr-FR" sz="1400" baseline="0" dirty="0" smtClean="0"/>
          </a:p>
          <a:p>
            <a:pPr marL="171450" indent="-171450">
              <a:buFontTx/>
              <a:buChar char="-"/>
            </a:pPr>
            <a:r>
              <a:rPr lang="fr-FR" sz="1400" b="1" baseline="0" dirty="0" smtClean="0"/>
              <a:t>Comment? Rôles de l’enseignant</a:t>
            </a:r>
          </a:p>
          <a:p>
            <a:pPr marL="1257300" lvl="2"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Elément essentiel d’exploration du monde : échanges avec un adulte ou </a:t>
            </a: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entre pairs</a:t>
            </a:r>
          </a:p>
          <a:p>
            <a:pPr marL="2171700" lvl="4"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Valorise chacun</a:t>
            </a:r>
          </a:p>
          <a:p>
            <a:pPr marL="2171700" lvl="4"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Écoute, observe,</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reformule, explicite les raisonnements</a:t>
            </a:r>
          </a:p>
          <a:p>
            <a:pPr marL="2171700" lvl="4" indent="-342900" algn="just">
              <a:lnSpc>
                <a:spcPct val="107000"/>
              </a:lnSpc>
              <a:spcAft>
                <a:spcPts val="0"/>
              </a:spcAft>
              <a:buFont typeface="Calibri" panose="020F0502020204030204" pitchFamily="34" charset="0"/>
              <a:buChar char="-"/>
            </a:pP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Recentre </a:t>
            </a:r>
          </a:p>
          <a:p>
            <a:pPr marL="2171700" lvl="4" indent="-342900" algn="just">
              <a:lnSpc>
                <a:spcPct val="107000"/>
              </a:lnSpc>
              <a:spcAft>
                <a:spcPts val="0"/>
              </a:spcAft>
              <a:buFont typeface="Calibri" panose="020F0502020204030204" pitchFamily="34" charset="0"/>
              <a:buChar char="-"/>
            </a:pP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Met à disposition des supports sur lesquels ou avec lesquels agir</a:t>
            </a:r>
          </a:p>
          <a:p>
            <a:pPr marL="2171700" lvl="4" indent="-342900" algn="just">
              <a:lnSpc>
                <a:spcPct val="107000"/>
              </a:lnSpc>
              <a:spcAft>
                <a:spcPts val="0"/>
              </a:spcAft>
              <a:buFont typeface="Calibri" panose="020F0502020204030204" pitchFamily="34" charset="0"/>
              <a:buChar char="-"/>
            </a:pP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spcAft>
                <a:spcPts val="0"/>
              </a:spcAft>
              <a:buFont typeface="Calibri" panose="020F0502020204030204" pitchFamily="34" charset="0"/>
              <a:buChar char="-"/>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Fonctions de ces échanges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exprimer ce qu’il pense, se mettre d’accord, formuler ce que l’on a compris</a:t>
            </a:r>
          </a:p>
          <a:p>
            <a:pPr marL="2057400" lvl="4"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Tout en les associant à des actions concrètes : dire ce qui se passe, ce que l’on vient de faire, ce qui va se produire…</a:t>
            </a:r>
          </a:p>
          <a:p>
            <a:pPr marL="1798320"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L’enseignant guide en posant des questions qui vont orienter l’activité des enfants, tout en facilitant la prise de parole d’un maximum   	</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d’élèves et en faisant avancer le groupe vers une élaboration collective.</a:t>
            </a:r>
          </a:p>
          <a:p>
            <a:pPr marL="1798320"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Ecueils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le scénario détaillé et prévu à l’avance (aucune initiative de la part des élèves)</a:t>
            </a:r>
          </a:p>
          <a:p>
            <a:pPr marL="1798320"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Reprise systématique de chaque proposition d’élèves</a:t>
            </a:r>
          </a:p>
          <a:p>
            <a:pPr marL="1798320"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1257300" lvl="2" indent="-342900" algn="just">
              <a:lnSpc>
                <a:spcPct val="107000"/>
              </a:lnSpc>
              <a:spcAft>
                <a:spcPts val="0"/>
              </a:spcAft>
              <a:buFont typeface="Calibri" panose="020F0502020204030204" pitchFamily="34" charset="0"/>
              <a:buChar char="-"/>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Etre attentif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à l’évolution des formulations des élèves : lexique + syntaxe + propos intelligibles</a:t>
            </a:r>
          </a:p>
          <a:p>
            <a:pPr marL="2057400" lvl="4"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Sans se précipiter pour tout corriger non plus</a:t>
            </a:r>
          </a:p>
          <a:p>
            <a:pPr marL="2057400" lvl="4"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Reformulation de l’adulte permet plus de précisions, de justesse ; d’organiser les acquis/évolutions : être précis et stable dans ses formulations pour créer des repères</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a:t>
            </a:r>
            <a:r>
              <a:rPr lang="fr-FR" sz="1400" b="1" baseline="0" dirty="0" smtClean="0">
                <a:effectLst/>
                <a:latin typeface="Calibri" panose="020F0502020204030204" pitchFamily="34" charset="0"/>
                <a:ea typeface="Calibri" panose="020F0502020204030204" pitchFamily="34" charset="0"/>
                <a:cs typeface="Times New Roman" panose="02020603050405020304" pitchFamily="18" charset="0"/>
              </a:rPr>
              <a:t>1</a:t>
            </a:r>
            <a:r>
              <a:rPr lang="fr-FR" sz="1400" b="1" baseline="30000" dirty="0" smtClean="0">
                <a:effectLst/>
                <a:latin typeface="Calibri" panose="020F0502020204030204" pitchFamily="34" charset="0"/>
                <a:ea typeface="Calibri" panose="020F0502020204030204" pitchFamily="34" charset="0"/>
                <a:cs typeface="Times New Roman" panose="02020603050405020304" pitchFamily="18" charset="0"/>
              </a:rPr>
              <a:t>ère</a:t>
            </a:r>
            <a:r>
              <a:rPr lang="fr-FR" sz="1400" b="1" baseline="0" dirty="0" smtClean="0">
                <a:effectLst/>
                <a:latin typeface="Calibri" panose="020F0502020204030204" pitchFamily="34" charset="0"/>
                <a:ea typeface="Calibri" panose="020F0502020204030204" pitchFamily="34" charset="0"/>
                <a:cs typeface="Times New Roman" panose="02020603050405020304" pitchFamily="18" charset="0"/>
              </a:rPr>
              <a:t> mise à distance</a:t>
            </a:r>
            <a:endParaRPr lang="fr-FR" sz="1400" baseline="0"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23</a:t>
            </a:fld>
            <a:endParaRPr lang="fr-FR"/>
          </a:p>
        </p:txBody>
      </p:sp>
    </p:spTree>
    <p:extLst>
      <p:ext uri="{BB962C8B-B14F-4D97-AF65-F5344CB8AC3E}">
        <p14:creationId xmlns:p14="http://schemas.microsoft.com/office/powerpoint/2010/main" val="80874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dirty="0" smtClean="0"/>
              <a:t>Enjeux de l’oral : </a:t>
            </a:r>
          </a:p>
          <a:p>
            <a:pPr marL="1257300" lvl="2"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D’un point de vue spontanée à un point de vue rationnel : de la compréhension des effets immédiats au fonctionnement des objets et leur utilisation ; de sa propre action à la prise en compte des actions des autres ; d’exprimer sa demande à exprimer sa pensée, la comparer.</a:t>
            </a:r>
          </a:p>
          <a:p>
            <a:pPr marL="2057400" lvl="4"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Exemple de la flottaison : un bateau coule si on met trop de billes dedans, s’il est trop lourd.</a:t>
            </a:r>
          </a:p>
          <a:p>
            <a:pPr marL="2057400" lvl="4"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Exemple de la perforatrice : motif identique, couleur différente selon le papier.</a:t>
            </a:r>
          </a:p>
          <a:p>
            <a:endParaRPr lang="fr-FR" sz="1400" dirty="0" smtClean="0"/>
          </a:p>
          <a:p>
            <a:r>
              <a:rPr lang="fr-FR" sz="1400" kern="1200" dirty="0" smtClean="0">
                <a:solidFill>
                  <a:schemeClr val="tx1"/>
                </a:solidFill>
                <a:effectLst/>
                <a:latin typeface="+mn-lt"/>
                <a:ea typeface="+mn-ea"/>
                <a:cs typeface="+mn-cs"/>
              </a:rPr>
              <a:t> </a:t>
            </a:r>
          </a:p>
          <a:p>
            <a:r>
              <a:rPr lang="fr-FR" sz="1400" b="1" kern="1200" dirty="0" smtClean="0">
                <a:solidFill>
                  <a:schemeClr val="tx1"/>
                </a:solidFill>
                <a:effectLst/>
                <a:latin typeface="+mn-lt"/>
                <a:ea typeface="+mn-ea"/>
                <a:cs typeface="+mn-cs"/>
              </a:rPr>
              <a:t>Ecrits et traces, les enjeux :</a:t>
            </a:r>
            <a:endParaRPr lang="fr-FR" sz="1400" kern="1200" dirty="0" smtClean="0">
              <a:solidFill>
                <a:schemeClr val="tx1"/>
              </a:solidFill>
              <a:effectLst/>
              <a:latin typeface="+mn-lt"/>
              <a:ea typeface="+mn-ea"/>
              <a:cs typeface="+mn-cs"/>
            </a:endParaRPr>
          </a:p>
          <a:p>
            <a:pPr lvl="0"/>
            <a:r>
              <a:rPr lang="fr-FR" sz="1400" kern="1200" dirty="0" smtClean="0">
                <a:solidFill>
                  <a:schemeClr val="tx1"/>
                </a:solidFill>
                <a:effectLst/>
                <a:latin typeface="+mn-lt"/>
                <a:ea typeface="+mn-ea"/>
                <a:cs typeface="+mn-cs"/>
              </a:rPr>
              <a:t>	- MÉMOIRE</a:t>
            </a:r>
            <a:r>
              <a:rPr lang="fr-FR" sz="1400" kern="1200" baseline="0" dirty="0" smtClean="0">
                <a:solidFill>
                  <a:schemeClr val="tx1"/>
                </a:solidFill>
                <a:effectLst/>
                <a:latin typeface="+mn-lt"/>
                <a:ea typeface="+mn-ea"/>
                <a:cs typeface="+mn-cs"/>
              </a:rPr>
              <a:t> : </a:t>
            </a:r>
            <a:r>
              <a:rPr lang="fr-FR" sz="1400" kern="1200" dirty="0" smtClean="0">
                <a:solidFill>
                  <a:schemeClr val="tx1"/>
                </a:solidFill>
                <a:effectLst/>
                <a:latin typeface="+mn-lt"/>
                <a:ea typeface="+mn-ea"/>
                <a:cs typeface="+mn-cs"/>
              </a:rPr>
              <a:t>Pour aider à la prise de parole, pour aider à étayer le discours/les pensées : supports écrits sont importants.</a:t>
            </a:r>
          </a:p>
          <a:p>
            <a:pPr lvl="0"/>
            <a:r>
              <a:rPr lang="fr-FR" sz="1400" kern="1200" dirty="0" smtClean="0">
                <a:solidFill>
                  <a:schemeClr val="tx1"/>
                </a:solidFill>
                <a:effectLst/>
                <a:latin typeface="+mn-lt"/>
                <a:ea typeface="+mn-ea"/>
                <a:cs typeface="+mn-cs"/>
              </a:rPr>
              <a:t>		</a:t>
            </a:r>
            <a:r>
              <a:rPr lang="fr-FR" sz="1400" i="1" kern="1200" dirty="0" smtClean="0">
                <a:solidFill>
                  <a:schemeClr val="tx1"/>
                </a:solidFill>
                <a:effectLst/>
                <a:latin typeface="+mn-lt"/>
                <a:ea typeface="+mn-ea"/>
                <a:cs typeface="+mn-cs"/>
              </a:rPr>
              <a:t>Exemples : rappel d’hypothèses, des recherches effectuées, des constats pour aller vers de</a:t>
            </a:r>
            <a:r>
              <a:rPr lang="fr-FR" sz="1400" i="1" kern="1200" baseline="0" dirty="0" smtClean="0">
                <a:solidFill>
                  <a:schemeClr val="tx1"/>
                </a:solidFill>
                <a:effectLst/>
                <a:latin typeface="+mn-lt"/>
                <a:ea typeface="+mn-ea"/>
                <a:cs typeface="+mn-cs"/>
              </a:rPr>
              <a:t> nouvelles expérimentations</a:t>
            </a:r>
            <a:endParaRPr lang="fr-FR" sz="1400" i="1" kern="1200" dirty="0" smtClean="0">
              <a:solidFill>
                <a:schemeClr val="tx1"/>
              </a:solidFill>
              <a:effectLst/>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	- Permettent de rassurer, préciser/organiser les idées, construire sa pensée</a:t>
            </a:r>
          </a:p>
          <a:p>
            <a:pPr marL="914400" marR="0" lvl="2"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	- Permettent de guider l’action, alimenter les réflexions/les débats, stabiliser les acquis/connaissances.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 S’appuyer sur les traces écrites permet de </a:t>
            </a:r>
            <a:r>
              <a:rPr lang="fr-FR" sz="1400" b="1" kern="1200" dirty="0" smtClean="0">
                <a:solidFill>
                  <a:schemeClr val="tx1"/>
                </a:solidFill>
                <a:effectLst/>
                <a:latin typeface="+mn-lt"/>
                <a:ea typeface="+mn-ea"/>
                <a:cs typeface="+mn-cs"/>
              </a:rPr>
              <a:t>valoriser l’écrit</a:t>
            </a:r>
            <a:r>
              <a:rPr lang="fr-FR" sz="1400" kern="1200" dirty="0" smtClean="0">
                <a:solidFill>
                  <a:schemeClr val="tx1"/>
                </a:solidFill>
                <a:effectLst/>
                <a:latin typeface="+mn-lt"/>
                <a:ea typeface="+mn-ea"/>
                <a:cs typeface="+mn-cs"/>
              </a:rPr>
              <a:t>, puisque vocation à construire une </a:t>
            </a:r>
            <a:r>
              <a:rPr lang="fr-FR" sz="1400" b="1" kern="1200" dirty="0" smtClean="0">
                <a:solidFill>
                  <a:schemeClr val="tx1"/>
                </a:solidFill>
                <a:effectLst/>
                <a:latin typeface="+mn-lt"/>
                <a:ea typeface="+mn-ea"/>
                <a:cs typeface="+mn-cs"/>
              </a:rPr>
              <a:t>mémoire</a:t>
            </a:r>
            <a:r>
              <a:rPr lang="fr-FR" sz="1400" kern="1200" dirty="0" smtClean="0">
                <a:solidFill>
                  <a:schemeClr val="tx1"/>
                </a:solidFill>
                <a:effectLst/>
                <a:latin typeface="+mn-lt"/>
                <a:ea typeface="+mn-ea"/>
                <a:cs typeface="+mn-cs"/>
              </a:rPr>
              <a:t> des apprentissages dans les différentes classes de maternelle.</a:t>
            </a:r>
          </a:p>
          <a:p>
            <a:pPr marL="914400" marR="0" lvl="2"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	+ mémoire, </a:t>
            </a:r>
            <a:r>
              <a:rPr lang="fr-FR" sz="1400" b="1" kern="1200" dirty="0" smtClean="0">
                <a:solidFill>
                  <a:schemeClr val="tx1"/>
                </a:solidFill>
                <a:effectLst/>
                <a:latin typeface="+mn-lt"/>
                <a:ea typeface="+mn-ea"/>
                <a:cs typeface="+mn-cs"/>
              </a:rPr>
              <a:t>témoignage</a:t>
            </a:r>
            <a:r>
              <a:rPr lang="fr-FR" sz="1400" kern="1200" dirty="0" smtClean="0">
                <a:solidFill>
                  <a:schemeClr val="tx1"/>
                </a:solidFill>
                <a:effectLst/>
                <a:latin typeface="+mn-lt"/>
                <a:ea typeface="+mn-ea"/>
                <a:cs typeface="+mn-cs"/>
              </a:rPr>
              <a:t> de la vie de la classe/de l’évolution des recherches et des apprentissages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	</a:t>
            </a:r>
            <a:r>
              <a:rPr lang="fr-FR" sz="1400" i="1" kern="1200" dirty="0" smtClean="0">
                <a:solidFill>
                  <a:schemeClr val="tx1"/>
                </a:solidFill>
                <a:effectLst/>
                <a:latin typeface="+mn-lt"/>
                <a:ea typeface="+mn-ea"/>
                <a:cs typeface="+mn-cs"/>
              </a:rPr>
              <a:t>Exemples</a:t>
            </a:r>
            <a:r>
              <a:rPr lang="fr-FR" sz="1400" i="1" kern="1200" baseline="0" dirty="0" smtClean="0">
                <a:solidFill>
                  <a:schemeClr val="tx1"/>
                </a:solidFill>
                <a:effectLst/>
                <a:latin typeface="+mn-lt"/>
                <a:ea typeface="+mn-ea"/>
                <a:cs typeface="+mn-cs"/>
              </a:rPr>
              <a:t> : traces au cours de la séquence + trace finale</a:t>
            </a:r>
            <a:endParaRPr lang="fr-FR" sz="1400" i="1" kern="1200" dirty="0" smtClean="0">
              <a:solidFill>
                <a:schemeClr val="tx1"/>
              </a:solidFill>
              <a:effectLst/>
              <a:latin typeface="+mn-lt"/>
              <a:ea typeface="+mn-ea"/>
              <a:cs typeface="+mn-cs"/>
            </a:endParaRPr>
          </a:p>
          <a:p>
            <a:pPr lvl="2"/>
            <a:endParaRPr lang="fr-FR" sz="1400" kern="1200" dirty="0" smtClean="0">
              <a:solidFill>
                <a:schemeClr val="tx1"/>
              </a:solidFill>
              <a:effectLst/>
              <a:latin typeface="+mn-lt"/>
              <a:ea typeface="+mn-ea"/>
              <a:cs typeface="+mn-cs"/>
            </a:endParaRPr>
          </a:p>
          <a:p>
            <a:pPr lvl="0"/>
            <a:r>
              <a:rPr lang="fr-FR" sz="1400" kern="1200" dirty="0" smtClean="0">
                <a:solidFill>
                  <a:schemeClr val="tx1"/>
                </a:solidFill>
                <a:effectLst/>
                <a:latin typeface="+mn-lt"/>
                <a:ea typeface="+mn-ea"/>
                <a:cs typeface="+mn-cs"/>
              </a:rPr>
              <a:t> 	- Passer de l’oral à l’écrit permet d’inscrire les apprentissages dans le temps, d’y prendre des repères, d’articuler travail collectif et activité individuelle des élèves : STRUCTURATION DEMARCHES</a:t>
            </a:r>
          </a:p>
          <a:p>
            <a:pPr lvl="2"/>
            <a:r>
              <a:rPr lang="fr-FR" sz="1400" kern="1200" dirty="0" smtClean="0">
                <a:solidFill>
                  <a:schemeClr val="tx1"/>
                </a:solidFill>
                <a:effectLst/>
                <a:latin typeface="+mn-lt"/>
                <a:ea typeface="+mn-ea"/>
                <a:cs typeface="+mn-cs"/>
              </a:rPr>
              <a:t>	- Exemple : observation d’un animal ou plantation puis dessin d’observation</a:t>
            </a:r>
            <a:r>
              <a:rPr lang="fr-FR" sz="1400" kern="1200" baseline="0" dirty="0" smtClean="0">
                <a:solidFill>
                  <a:schemeClr val="tx1"/>
                </a:solidFill>
                <a:effectLst/>
                <a:latin typeface="+mn-lt"/>
                <a:ea typeface="+mn-ea"/>
                <a:cs typeface="+mn-cs"/>
              </a:rPr>
              <a:t> : les différentes traces permettent de se repérer dans la séquence, séquence basée sur la démarche d’investigation ; étapes que je vais ensuite retrouver par le biais d’autres situation-problèmes/défis scientifiques. </a:t>
            </a:r>
            <a:endParaRPr lang="fr-FR" sz="1400" kern="1200" dirty="0" smtClean="0">
              <a:solidFill>
                <a:schemeClr val="tx1"/>
              </a:solidFill>
              <a:effectLst/>
              <a:latin typeface="+mn-lt"/>
              <a:ea typeface="+mn-ea"/>
              <a:cs typeface="+mn-cs"/>
            </a:endParaRPr>
          </a:p>
          <a:p>
            <a:pPr lvl="0"/>
            <a:r>
              <a:rPr lang="fr-FR" sz="1400" kern="1200" dirty="0" smtClean="0">
                <a:solidFill>
                  <a:schemeClr val="tx1"/>
                </a:solidFill>
                <a:effectLst/>
                <a:latin typeface="+mn-lt"/>
                <a:ea typeface="+mn-ea"/>
                <a:cs typeface="+mn-cs"/>
              </a:rPr>
              <a:t>		- </a:t>
            </a:r>
            <a:r>
              <a:rPr lang="fr-FR" sz="1400" b="1" kern="1200" dirty="0" smtClean="0">
                <a:solidFill>
                  <a:schemeClr val="tx1"/>
                </a:solidFill>
                <a:effectLst/>
                <a:latin typeface="+mn-lt"/>
                <a:ea typeface="+mn-ea"/>
                <a:cs typeface="+mn-cs"/>
              </a:rPr>
              <a:t>Mise à distance </a:t>
            </a:r>
            <a:r>
              <a:rPr lang="fr-FR" sz="1400" kern="1200" dirty="0" smtClean="0">
                <a:solidFill>
                  <a:schemeClr val="tx1"/>
                </a:solidFill>
                <a:effectLst/>
                <a:latin typeface="+mn-lt"/>
                <a:ea typeface="+mn-ea"/>
                <a:cs typeface="+mn-cs"/>
              </a:rPr>
              <a:t>lors de bilans ou temps de réflexions : « je parle, je construis ma pensée » (</a:t>
            </a:r>
            <a:r>
              <a:rPr lang="fr-FR" sz="1400" kern="1200" dirty="0" err="1" smtClean="0">
                <a:solidFill>
                  <a:schemeClr val="tx1"/>
                </a:solidFill>
                <a:effectLst/>
                <a:latin typeface="+mn-lt"/>
                <a:ea typeface="+mn-ea"/>
                <a:cs typeface="+mn-cs"/>
              </a:rPr>
              <a:t>niv</a:t>
            </a:r>
            <a:r>
              <a:rPr lang="fr-FR" sz="1400" kern="1200" dirty="0" smtClean="0">
                <a:solidFill>
                  <a:schemeClr val="tx1"/>
                </a:solidFill>
                <a:effectLst/>
                <a:latin typeface="+mn-lt"/>
                <a:ea typeface="+mn-ea"/>
                <a:cs typeface="+mn-cs"/>
              </a:rPr>
              <a:t> 1:</a:t>
            </a:r>
            <a:r>
              <a:rPr lang="fr-FR" sz="1400" kern="1200" baseline="0" dirty="0" smtClean="0">
                <a:solidFill>
                  <a:schemeClr val="tx1"/>
                </a:solidFill>
                <a:effectLst/>
                <a:latin typeface="+mn-lt"/>
                <a:ea typeface="+mn-ea"/>
                <a:cs typeface="+mn-cs"/>
              </a:rPr>
              <a:t> en situation, </a:t>
            </a:r>
            <a:r>
              <a:rPr lang="fr-FR" sz="1400" kern="1200" baseline="0" dirty="0" err="1" smtClean="0">
                <a:solidFill>
                  <a:schemeClr val="tx1"/>
                </a:solidFill>
                <a:effectLst/>
                <a:latin typeface="+mn-lt"/>
                <a:ea typeface="+mn-ea"/>
                <a:cs typeface="+mn-cs"/>
              </a:rPr>
              <a:t>niv</a:t>
            </a:r>
            <a:r>
              <a:rPr lang="fr-FR" sz="1400" kern="1200" baseline="0" dirty="0" smtClean="0">
                <a:solidFill>
                  <a:schemeClr val="tx1"/>
                </a:solidFill>
                <a:effectLst/>
                <a:latin typeface="+mn-lt"/>
                <a:ea typeface="+mn-ea"/>
                <a:cs typeface="+mn-cs"/>
              </a:rPr>
              <a:t> 2: évocation)</a:t>
            </a:r>
          </a:p>
          <a:p>
            <a:pPr lvl="0"/>
            <a:r>
              <a:rPr lang="fr-FR" sz="1400" kern="1200" baseline="0" dirty="0" smtClean="0">
                <a:solidFill>
                  <a:schemeClr val="tx1"/>
                </a:solidFill>
                <a:effectLst/>
                <a:latin typeface="+mn-lt"/>
                <a:ea typeface="+mn-ea"/>
                <a:cs typeface="+mn-cs"/>
              </a:rPr>
              <a:t>					                    « je parle pour écrire, j’écris » (je structure ma pensée)</a:t>
            </a:r>
            <a:endParaRPr lang="fr-FR" sz="14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		</a:t>
            </a:r>
            <a:endParaRPr lang="fr-FR" sz="1400"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24</a:t>
            </a:fld>
            <a:endParaRPr lang="fr-FR"/>
          </a:p>
        </p:txBody>
      </p:sp>
    </p:spTree>
    <p:extLst>
      <p:ext uri="{BB962C8B-B14F-4D97-AF65-F5344CB8AC3E}">
        <p14:creationId xmlns:p14="http://schemas.microsoft.com/office/powerpoint/2010/main" val="319387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07000"/>
              </a:lnSpc>
              <a:spcAft>
                <a:spcPts val="0"/>
              </a:spcAft>
              <a:buFont typeface="Calibri" panose="020F0502020204030204" pitchFamily="34" charset="0"/>
              <a:buChar char="-"/>
            </a:pP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Individuelles ou collectives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 à disposition des élèves, regroupées dans des cahiers ou affichées dans la classe.</a:t>
            </a:r>
          </a:p>
          <a:p>
            <a:pPr marL="1257300" lvl="2"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Ex schéma : démarche personnelle</a:t>
            </a:r>
          </a:p>
          <a:p>
            <a:pPr marL="1257300" lvl="2"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Ex tableau : démarche collective afin que chacun aide, apporte ce</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dont il se rappelle, ses connaissances.</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Calibri" panose="020F0502020204030204" pitchFamily="34" charset="0"/>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Traces </a:t>
            </a:r>
            <a:r>
              <a:rPr lang="fr-FR" sz="1400" b="1" dirty="0" smtClean="0">
                <a:effectLst/>
                <a:latin typeface="Calibri" panose="020F0502020204030204" pitchFamily="34" charset="0"/>
                <a:ea typeface="Calibri" panose="020F0502020204030204" pitchFamily="34" charset="0"/>
                <a:cs typeface="Times New Roman" panose="02020603050405020304" pitchFamily="18" charset="0"/>
              </a:rPr>
              <a:t>variées</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1143000" lvl="2" indent="-228600" algn="just">
              <a:lnSpc>
                <a:spcPct val="107000"/>
              </a:lnSpc>
              <a:spcAft>
                <a:spcPts val="0"/>
              </a:spcAft>
              <a:buFont typeface="Wingdings" panose="05000000000000000000" pitchFamily="2" charset="2"/>
              <a:buChar char=""/>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Exemples : </a:t>
            </a:r>
            <a:r>
              <a:rPr lang="fr-FR" sz="1400" dirty="0" err="1" smtClean="0">
                <a:effectLst/>
                <a:latin typeface="Calibri" panose="020F0502020204030204" pitchFamily="34" charset="0"/>
                <a:ea typeface="Calibri" panose="020F0502020204030204" pitchFamily="34" charset="0"/>
                <a:cs typeface="Times New Roman" panose="02020603050405020304" pitchFamily="18" charset="0"/>
              </a:rPr>
              <a:t>cf</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diapo</a:t>
            </a:r>
          </a:p>
          <a:p>
            <a:pPr marL="1371600" lvl="3" indent="0" algn="just">
              <a:lnSpc>
                <a:spcPct val="107000"/>
              </a:lnSpc>
              <a:spcAft>
                <a:spcPts val="0"/>
              </a:spcAft>
              <a:buFont typeface="Wingdings" panose="05000000000000000000" pitchFamily="2" charset="2"/>
              <a:buNone/>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découverte/expérience : photos</a:t>
            </a:r>
          </a:p>
          <a:p>
            <a:pPr marL="1371600" lvl="3" indent="0" algn="just">
              <a:lnSpc>
                <a:spcPct val="107000"/>
              </a:lnSpc>
              <a:spcAft>
                <a:spcPts val="0"/>
              </a:spcAft>
              <a:buFont typeface="Wingdings" panose="05000000000000000000" pitchFamily="2" charset="2"/>
              <a:buNone/>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dessin d’observation</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 différents moments, en fonction de l’évolution de la plantation par exemple.</a:t>
            </a: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371600" lvl="3" indent="0" algn="just">
              <a:lnSpc>
                <a:spcPct val="107000"/>
              </a:lnSpc>
              <a:spcAft>
                <a:spcPts val="0"/>
              </a:spcAft>
              <a:buFont typeface="Wingdings" panose="05000000000000000000" pitchFamily="2" charset="2"/>
              <a:buNone/>
            </a:pP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 retour sur expériences : tableaux,</a:t>
            </a:r>
            <a:r>
              <a:rPr lang="fr-FR" sz="1400" baseline="0" dirty="0" smtClean="0">
                <a:effectLst/>
                <a:latin typeface="Calibri" panose="020F0502020204030204" pitchFamily="34" charset="0"/>
                <a:ea typeface="Calibri" panose="020F0502020204030204" pitchFamily="34" charset="0"/>
                <a:cs typeface="Times New Roman" panose="02020603050405020304" pitchFamily="18" charset="0"/>
              </a:rPr>
              <a:t> schémas, </a:t>
            </a:r>
            <a:r>
              <a:rPr lang="fr-FR" sz="1400" dirty="0" smtClean="0">
                <a:effectLst/>
                <a:latin typeface="Calibri" panose="020F0502020204030204" pitchFamily="34" charset="0"/>
                <a:ea typeface="Calibri" panose="020F0502020204030204" pitchFamily="34" charset="0"/>
                <a:cs typeface="Times New Roman" panose="02020603050405020304" pitchFamily="18" charset="0"/>
              </a:rPr>
              <a:t>dictée à l’adulte pour décrire une étape, réaliser un bilan des actions/réflexions. </a:t>
            </a:r>
          </a:p>
          <a:p>
            <a:pPr marL="1371600" lvl="3" indent="0" algn="just">
              <a:lnSpc>
                <a:spcPct val="107000"/>
              </a:lnSpc>
              <a:spcAft>
                <a:spcPts val="0"/>
              </a:spcAft>
              <a:buFont typeface="Wingdings" panose="05000000000000000000" pitchFamily="2" charset="2"/>
              <a:buNone/>
            </a:pPr>
            <a:endParaRPr lang="fr-FR" sz="14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fr-FR" sz="1400" b="1" dirty="0" smtClean="0"/>
              <a:t>Conclusion</a:t>
            </a:r>
            <a:r>
              <a:rPr lang="fr-FR" sz="1400" b="1" baseline="0" dirty="0" smtClean="0"/>
              <a:t> : rencontrer en situation le types d’écrits permet d’y mettre un sens, de mieux comprendre à quoi il servent (leurs fonctions)</a:t>
            </a:r>
            <a:endParaRPr lang="fr-FR" sz="1400" b="1"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25</a:t>
            </a:fld>
            <a:endParaRPr lang="fr-FR"/>
          </a:p>
        </p:txBody>
      </p:sp>
    </p:spTree>
    <p:extLst>
      <p:ext uri="{BB962C8B-B14F-4D97-AF65-F5344CB8AC3E}">
        <p14:creationId xmlns:p14="http://schemas.microsoft.com/office/powerpoint/2010/main" val="130149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dirty="0" smtClean="0"/>
              <a:t>Présentation du problème, des expériences réalisées</a:t>
            </a:r>
          </a:p>
          <a:p>
            <a:r>
              <a:rPr lang="fr-FR" sz="1400" dirty="0" smtClean="0"/>
              <a:t>Dessins, photos</a:t>
            </a:r>
            <a:r>
              <a:rPr lang="fr-FR" sz="1400" baseline="0" dirty="0" smtClean="0"/>
              <a:t> des expériences/affichages</a:t>
            </a:r>
          </a:p>
          <a:p>
            <a:r>
              <a:rPr lang="fr-FR" sz="1400" baseline="0" dirty="0" smtClean="0"/>
              <a:t>Hypothèses des élèves, les conclusions.</a:t>
            </a:r>
          </a:p>
          <a:p>
            <a:endParaRPr lang="fr-FR" sz="1400" baseline="0" dirty="0" smtClean="0"/>
          </a:p>
          <a:p>
            <a:r>
              <a:rPr lang="fr-FR" sz="1400" baseline="0" dirty="0" smtClean="0"/>
              <a:t>- Traces écrites à visée explicative pour les élèves et leurs parents.</a:t>
            </a:r>
          </a:p>
          <a:p>
            <a:endParaRPr lang="fr-FR" baseline="0" dirty="0" smtClean="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26</a:t>
            </a:fld>
            <a:endParaRPr lang="fr-FR"/>
          </a:p>
        </p:txBody>
      </p:sp>
    </p:spTree>
    <p:extLst>
      <p:ext uri="{BB962C8B-B14F-4D97-AF65-F5344CB8AC3E}">
        <p14:creationId xmlns:p14="http://schemas.microsoft.com/office/powerpoint/2010/main" val="102748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400" b="1" dirty="0" smtClean="0"/>
              <a:t>Lieu individuel ou collectif</a:t>
            </a:r>
          </a:p>
          <a:p>
            <a:endParaRPr lang="fr-FR" sz="1400" dirty="0" smtClean="0"/>
          </a:p>
          <a:p>
            <a:r>
              <a:rPr lang="fr-FR" sz="1400" b="1" dirty="0" smtClean="0"/>
              <a:t>But : </a:t>
            </a:r>
            <a:r>
              <a:rPr lang="fr-FR" sz="1400" dirty="0" smtClean="0"/>
              <a:t>avoir un espace repéré (très important</a:t>
            </a:r>
            <a:r>
              <a:rPr lang="fr-FR" sz="1400" baseline="0" dirty="0" smtClean="0"/>
              <a:t> pour les plus jeunes) et dédié à un domaine en particulier où l’on peut observer, expérimenter, afficher.</a:t>
            </a:r>
          </a:p>
          <a:p>
            <a:r>
              <a:rPr lang="fr-FR" sz="1400" baseline="0" dirty="0" smtClean="0"/>
              <a:t>	+ espace que l’on peut investir à chaque instant</a:t>
            </a:r>
            <a:endParaRPr lang="fr-FR" sz="1400"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27</a:t>
            </a:fld>
            <a:endParaRPr lang="fr-FR"/>
          </a:p>
        </p:txBody>
      </p:sp>
    </p:spTree>
    <p:extLst>
      <p:ext uri="{BB962C8B-B14F-4D97-AF65-F5344CB8AC3E}">
        <p14:creationId xmlns:p14="http://schemas.microsoft.com/office/powerpoint/2010/main" val="35217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a:t>
            </a:r>
            <a:r>
              <a:rPr lang="fr-FR" baseline="0" dirty="0" smtClean="0"/>
              <a:t> partir de 1860, Napoléon 3 souhaite que dans chaque école il y ait une bibliothèque avec, outre les œuvres complètes de la famille Bonaparte, des ouvrages vantant les méritent des sciences et des techniques : éclairage au gaz, chaulage des champs, hygiène domestique…</a:t>
            </a:r>
          </a:p>
          <a:p>
            <a:r>
              <a:rPr lang="fr-FR" baseline="0" dirty="0" smtClean="0"/>
              <a:t>Un ouvrage qui a beaucoup fait pour une première démocratisation de la culture scientifique est le livre « </a:t>
            </a:r>
            <a:r>
              <a:rPr lang="fr-FR" b="1" baseline="0" dirty="0" smtClean="0"/>
              <a:t>le Tour de France par deux enfants</a:t>
            </a:r>
            <a:r>
              <a:rPr lang="fr-FR" baseline="0" dirty="0" smtClean="0"/>
              <a:t> ». Cette histoire de deux écoliers chassés d’Alsace par l’annexion Prussienne, présente, chapitres après chapitres, les découvertes de ces deux jeunes héros : comment se guider grâce à l’étoile polaire, comment fabrique-t-on du fromage ou encore comment fonctionne les marteaux pilons du Creusot à St Etienne.</a:t>
            </a:r>
          </a:p>
          <a:p>
            <a:r>
              <a:rPr lang="fr-FR" baseline="0" dirty="0" smtClean="0"/>
              <a:t>Les cours du soir voulu par le ministre Duruy permettent d’approfondir les connaissances reçu en primaire et permettent d’aller bien au-delà en </a:t>
            </a:r>
            <a:r>
              <a:rPr lang="fr-FR" baseline="0" dirty="0" err="1" smtClean="0"/>
              <a:t>donnat</a:t>
            </a:r>
            <a:r>
              <a:rPr lang="fr-FR" baseline="0" dirty="0" smtClean="0"/>
              <a:t> une première culture scientifique en lien avec les préoccupations de ces jeunes gens. La France est rurale, on parle donc d’amendement, de fermentation, de luttes contre les parasites ( pébrine, maladie des vers à soie, phylloxéra) ou encore de forces exercées sur une voute…</a:t>
            </a:r>
          </a:p>
          <a:p>
            <a:r>
              <a:rPr lang="fr-FR" baseline="0" dirty="0" smtClean="0"/>
              <a:t>Certains maîtres vont se passionner pour la transmission de connaissances plus complexes…</a:t>
            </a:r>
          </a:p>
          <a:p>
            <a:r>
              <a:rPr lang="fr-FR" baseline="0" dirty="0" smtClean="0"/>
              <a:t>Les lois Ferry entérinent par la loi l’obligation de transmettre des connaissances scientifiques</a:t>
            </a:r>
            <a:endParaRPr lang="fr-FR" dirty="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5</a:t>
            </a:fld>
            <a:endParaRPr lang="fr-FR"/>
          </a:p>
        </p:txBody>
      </p:sp>
    </p:spTree>
    <p:extLst>
      <p:ext uri="{BB962C8B-B14F-4D97-AF65-F5344CB8AC3E}">
        <p14:creationId xmlns:p14="http://schemas.microsoft.com/office/powerpoint/2010/main" val="211628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28</a:t>
            </a:fld>
            <a:endParaRPr lang="fr-FR"/>
          </a:p>
        </p:txBody>
      </p:sp>
    </p:spTree>
    <p:extLst>
      <p:ext uri="{BB962C8B-B14F-4D97-AF65-F5344CB8AC3E}">
        <p14:creationId xmlns:p14="http://schemas.microsoft.com/office/powerpoint/2010/main" val="1004530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29</a:t>
            </a:fld>
            <a:endParaRPr lang="fr-FR"/>
          </a:p>
        </p:txBody>
      </p:sp>
    </p:spTree>
    <p:extLst>
      <p:ext uri="{BB962C8B-B14F-4D97-AF65-F5344CB8AC3E}">
        <p14:creationId xmlns:p14="http://schemas.microsoft.com/office/powerpoint/2010/main" val="201791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Enjeux de l’oral : </a:t>
            </a:r>
          </a:p>
          <a:p>
            <a:pPr marL="1257300" marR="0" lvl="2" indent="-342900" algn="just" defTabSz="914400" rtl="0" eaLnBrk="1" fontAlgn="auto" latinLnBrk="0" hangingPunct="1">
              <a:lnSpc>
                <a:spcPct val="107000"/>
              </a:lnSpc>
              <a:spcBef>
                <a:spcPts val="0"/>
              </a:spcBef>
              <a:spcAft>
                <a:spcPts val="0"/>
              </a:spcAft>
              <a:buClrTx/>
              <a:buSzTx/>
              <a:buFont typeface="Calibri" panose="020F0502020204030204" pitchFamily="34" charset="0"/>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D’un point de vue spontanée à un point de vue rationnel : de la compréhension des effets immédiats au fonctionnement des objets et leur utilisation ; de sa propre action à la prise en compte des actions des autres ; d’exprimer sa demande à exprimer sa pensée, la comparer.</a:t>
            </a:r>
          </a:p>
          <a:p>
            <a:pPr marL="2057400" marR="0" lvl="4"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Exemple de la flottaison : un bateau coule si on met trop de billes dedans, s’il est trop lourd.</a:t>
            </a:r>
          </a:p>
          <a:p>
            <a:pPr marL="2057400" marR="0" lvl="4" indent="-228600" algn="just"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fr-FR"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Exemple de la perforatrice : motif identique, couleur différente selon le papier.</a:t>
            </a:r>
          </a:p>
          <a:p>
            <a:endParaRPr lang="fr-FR" dirty="0"/>
          </a:p>
        </p:txBody>
      </p:sp>
      <p:sp>
        <p:nvSpPr>
          <p:cNvPr id="4" name="Espace réservé du numéro de diapositive 3"/>
          <p:cNvSpPr>
            <a:spLocks noGrp="1"/>
          </p:cNvSpPr>
          <p:nvPr>
            <p:ph type="sldNum" sz="quarter" idx="10"/>
          </p:nvPr>
        </p:nvSpPr>
        <p:spPr/>
        <p:txBody>
          <a:bodyPr/>
          <a:lstStyle/>
          <a:p>
            <a:fld id="{9E75A3FE-4A17-45F2-B035-70069D8A7CA7}" type="slidenum">
              <a:rPr lang="fr-FR" smtClean="0"/>
              <a:t>30</a:t>
            </a:fld>
            <a:endParaRPr lang="fr-FR"/>
          </a:p>
        </p:txBody>
      </p:sp>
    </p:spTree>
    <p:extLst>
      <p:ext uri="{BB962C8B-B14F-4D97-AF65-F5344CB8AC3E}">
        <p14:creationId xmlns:p14="http://schemas.microsoft.com/office/powerpoint/2010/main" val="82304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On peut trouver</a:t>
            </a:r>
            <a:r>
              <a:rPr lang="fr-FR" baseline="0" dirty="0" smtClean="0"/>
              <a:t> les premières traces des leçons de choses dans la littérature avec Rabelais et son Gargantua. En effet, </a:t>
            </a:r>
            <a:r>
              <a:rPr lang="fr-FR" baseline="0" dirty="0" err="1" smtClean="0"/>
              <a:t>Ponocrates</a:t>
            </a:r>
            <a:r>
              <a:rPr lang="fr-FR" baseline="0" dirty="0" smtClean="0"/>
              <a:t> le précepteur fait découvrir au jeune géant des objets, des phénomènes naturels en l’incitant à se servir de ses cinq sens.</a:t>
            </a:r>
          </a:p>
          <a:p>
            <a:r>
              <a:rPr lang="fr-FR" baseline="0" dirty="0" smtClean="0"/>
              <a:t>Le premier point pour définir la leçon de chose c’est peut être celui </a:t>
            </a:r>
            <a:r>
              <a:rPr lang="fr-FR" b="1" baseline="0" dirty="0" smtClean="0"/>
              <a:t>là une éducation par les sens</a:t>
            </a:r>
            <a:r>
              <a:rPr lang="fr-FR" baseline="0" dirty="0" smtClean="0"/>
              <a:t>, c’est savoir ce servir de ses 5 sens pour observer, décrire et interpréter le monde qui nous entoure.</a:t>
            </a:r>
          </a:p>
          <a:p>
            <a:r>
              <a:rPr lang="fr-FR" baseline="0" dirty="0" smtClean="0"/>
              <a:t>Rousseau insiste également sur ce point. Dans l’Emile le philosophe reprend cette éducation par les sens et s’appuie uniquement sur la nature, c’est-à-dire des </a:t>
            </a:r>
            <a:r>
              <a:rPr lang="fr-FR" b="1" baseline="0" dirty="0" smtClean="0"/>
              <a:t>objets concrets</a:t>
            </a:r>
            <a:r>
              <a:rPr lang="fr-FR" baseline="0" dirty="0" smtClean="0"/>
              <a:t> pour éveiller son jeune élève. « Des choses, des choses, dit-il, avec notre éducation babillarde nous faisons des babillards ». Le deuxième point c’est bien  le caractère concret du sujet d’étude.</a:t>
            </a:r>
          </a:p>
          <a:p>
            <a:r>
              <a:rPr lang="fr-FR" baseline="0" dirty="0" smtClean="0"/>
              <a:t>Dans la deuxième partie du XIX </a:t>
            </a:r>
            <a:r>
              <a:rPr lang="fr-FR" baseline="0" dirty="0" err="1" smtClean="0"/>
              <a:t>ème</a:t>
            </a:r>
            <a:r>
              <a:rPr lang="fr-FR" baseline="0" dirty="0" smtClean="0"/>
              <a:t> siècle Madame Pape </a:t>
            </a:r>
            <a:r>
              <a:rPr lang="fr-FR" baseline="0" dirty="0" err="1" smtClean="0"/>
              <a:t>Carpantier</a:t>
            </a:r>
            <a:r>
              <a:rPr lang="fr-FR" baseline="0" dirty="0" smtClean="0"/>
              <a:t> (qui inspirera Pauline </a:t>
            </a:r>
            <a:r>
              <a:rPr lang="fr-FR" baseline="0" dirty="0" err="1" smtClean="0"/>
              <a:t>Kergomar</a:t>
            </a:r>
            <a:r>
              <a:rPr lang="fr-FR" baseline="0" dirty="0" smtClean="0"/>
              <a:t>) développe les leçons de choses dans les salles d’asile. Elle reprend les trois points de Bain et insiste, s’opposant sur ce point précis à Rousseau, sur l’absolu nécessité de donner une méthode à l’enfant pour qu’il puisse observer avec ses sens, selon une règle opérante et efficace.</a:t>
            </a:r>
            <a:endParaRPr lang="fr-FR" dirty="0"/>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6</a:t>
            </a:fld>
            <a:endParaRPr lang="fr-FR"/>
          </a:p>
        </p:txBody>
      </p:sp>
    </p:spTree>
    <p:extLst>
      <p:ext uri="{BB962C8B-B14F-4D97-AF65-F5344CB8AC3E}">
        <p14:creationId xmlns:p14="http://schemas.microsoft.com/office/powerpoint/2010/main" val="33948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Pourquoi ce grand chamboulement des années 60-70, Pierre Kahn fait l’analyse suivante :</a:t>
            </a:r>
          </a:p>
          <a:p>
            <a:pPr marL="228600" indent="-228600">
              <a:buFont typeface="+mj-lt"/>
              <a:buAutoNum type="arabicParenR"/>
            </a:pPr>
            <a:r>
              <a:rPr lang="fr-FR" dirty="0" smtClean="0"/>
              <a:t>D’abord car on doute sur ce qu’il faut faire apprendre</a:t>
            </a:r>
            <a:r>
              <a:rPr lang="fr-FR" baseline="0" dirty="0" smtClean="0"/>
              <a:t> ; notre monde change et évolue à grande vitesse, tous les enfants vont dorénavant au collège, de quoi auront besoin les futurs adultes dans le monde de demain, difficile à savoir ; donnons donc à l’école primaire, des méthodes plutôt que des connaissances.</a:t>
            </a:r>
          </a:p>
          <a:p>
            <a:pPr marL="228600" indent="-228600">
              <a:buFont typeface="+mj-lt"/>
              <a:buAutoNum type="arabicParenR"/>
            </a:pPr>
            <a:r>
              <a:rPr lang="fr-FR" baseline="0" dirty="0" smtClean="0"/>
              <a:t>Les connaissances psychologiques sont passées par là avec les travaux de Wallon et Piaget et on  essaye de s’inspirer de ces analyses pour renouveler l’enseignement.</a:t>
            </a:r>
          </a:p>
          <a:p>
            <a:pPr marL="228600" indent="-228600">
              <a:buFont typeface="+mj-lt"/>
              <a:buAutoNum type="arabicParenR"/>
            </a:pPr>
            <a:r>
              <a:rPr lang="fr-FR" baseline="0" dirty="0" smtClean="0"/>
              <a:t>La télévision interroge, elle peut apporter des connaissances, l’enseignant doit donc se concentrer sur la méthode ;</a:t>
            </a:r>
          </a:p>
          <a:p>
            <a:pPr marL="228600" indent="-228600">
              <a:buFont typeface="+mj-lt"/>
              <a:buAutoNum type="arabicParenR"/>
            </a:pPr>
            <a:r>
              <a:rPr lang="fr-FR" baseline="0" dirty="0" smtClean="0"/>
              <a:t>La société évolue, le climat de classe aussi, on souhaite dorénavant valoriser le sens du dialogue, des responsabilités individuelles et de l’autonomie de l’enfant.</a:t>
            </a:r>
          </a:p>
        </p:txBody>
      </p:sp>
      <p:sp>
        <p:nvSpPr>
          <p:cNvPr id="4" name="Espace réservé du numéro de diapositive 3"/>
          <p:cNvSpPr>
            <a:spLocks noGrp="1"/>
          </p:cNvSpPr>
          <p:nvPr>
            <p:ph type="sldNum" sz="quarter" idx="10"/>
          </p:nvPr>
        </p:nvSpPr>
        <p:spPr/>
        <p:txBody>
          <a:bodyPr/>
          <a:lstStyle/>
          <a:p>
            <a:fld id="{CBF2CF84-5A8E-4816-8865-3230D0E375D2}" type="slidenum">
              <a:rPr lang="fr-FR" smtClean="0"/>
              <a:t>8</a:t>
            </a:fld>
            <a:endParaRPr lang="fr-FR"/>
          </a:p>
        </p:txBody>
      </p:sp>
    </p:spTree>
    <p:extLst>
      <p:ext uri="{BB962C8B-B14F-4D97-AF65-F5344CB8AC3E}">
        <p14:creationId xmlns:p14="http://schemas.microsoft.com/office/powerpoint/2010/main" val="71775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oAutofit/>
          </a:bodyPr>
          <a:lstStyle/>
          <a:p>
            <a:pPr lvl="0"/>
            <a:fld id="{F698D966-688F-4F1E-A062-35E219B2E07B}" type="slidenum">
              <a:t>10</a:t>
            </a:fld>
            <a:endParaRPr lang="fr-FR"/>
          </a:p>
        </p:txBody>
      </p:sp>
      <p:sp>
        <p:nvSpPr>
          <p:cNvPr id="2" name="Espace réservé de l'image des diapositives 1"/>
          <p:cNvSpPr>
            <a:spLocks noGrp="1" noRot="1" noChangeAspect="1" noResize="1"/>
          </p:cNvSpPr>
          <p:nvPr>
            <p:ph type="sldImg"/>
          </p:nvPr>
        </p:nvSpPr>
        <p:spPr>
          <a:xfrm>
            <a:off x="-120650" y="882650"/>
            <a:ext cx="7732713" cy="4351338"/>
          </a:xfrm>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749350" y="5513192"/>
            <a:ext cx="5994443" cy="276999"/>
          </a:xfrm>
        </p:spPr>
        <p:txBody>
          <a:bodyPr>
            <a:spAutoFit/>
          </a:bodyPr>
          <a:lstStyle/>
          <a:p>
            <a:endParaRPr lang="fr-FR"/>
          </a:p>
        </p:txBody>
      </p:sp>
    </p:spTree>
    <p:extLst>
      <p:ext uri="{BB962C8B-B14F-4D97-AF65-F5344CB8AC3E}">
        <p14:creationId xmlns:p14="http://schemas.microsoft.com/office/powerpoint/2010/main" val="162094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159351" y="5522181"/>
            <a:ext cx="5180150" cy="4361077"/>
          </a:xfrm>
        </p:spPr>
        <p:txBody>
          <a:bodyPr/>
          <a:lstStyle/>
          <a:p>
            <a:endParaRPr lang="fr-FR"/>
          </a:p>
        </p:txBody>
      </p:sp>
    </p:spTree>
    <p:extLst>
      <p:ext uri="{BB962C8B-B14F-4D97-AF65-F5344CB8AC3E}">
        <p14:creationId xmlns:p14="http://schemas.microsoft.com/office/powerpoint/2010/main" val="317818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159351" y="5522181"/>
            <a:ext cx="5180150" cy="4361077"/>
          </a:xfrm>
        </p:spPr>
        <p:txBody>
          <a:bodyPr/>
          <a:lstStyle/>
          <a:p>
            <a:endParaRPr lang="fr-FR"/>
          </a:p>
        </p:txBody>
      </p:sp>
    </p:spTree>
    <p:extLst>
      <p:ext uri="{BB962C8B-B14F-4D97-AF65-F5344CB8AC3E}">
        <p14:creationId xmlns:p14="http://schemas.microsoft.com/office/powerpoint/2010/main" val="6479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Espace réservé des notes 2"/>
          <p:cNvSpPr txBox="1">
            <a:spLocks noGrp="1"/>
          </p:cNvSpPr>
          <p:nvPr>
            <p:ph type="body" sz="quarter" idx="1"/>
          </p:nvPr>
        </p:nvSpPr>
        <p:spPr>
          <a:xfrm>
            <a:off x="1159351" y="5522181"/>
            <a:ext cx="5180150" cy="4361077"/>
          </a:xfrm>
        </p:spPr>
        <p:txBody>
          <a:bodyPr/>
          <a:lstStyle/>
          <a:p>
            <a:endParaRPr lang="fr-FR"/>
          </a:p>
        </p:txBody>
      </p:sp>
    </p:spTree>
    <p:extLst>
      <p:ext uri="{BB962C8B-B14F-4D97-AF65-F5344CB8AC3E}">
        <p14:creationId xmlns:p14="http://schemas.microsoft.com/office/powerpoint/2010/main" val="333171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314AF7A-BF9D-4FD8-AFC4-783881AC6D4D}" type="slidenum">
              <a:rPr lang="fr-FR" smtClean="0"/>
              <a:pPr/>
              <a:t>16</a:t>
            </a:fld>
            <a:endParaRPr lang="fr-FR"/>
          </a:p>
        </p:txBody>
      </p:sp>
    </p:spTree>
    <p:extLst>
      <p:ext uri="{BB962C8B-B14F-4D97-AF65-F5344CB8AC3E}">
        <p14:creationId xmlns:p14="http://schemas.microsoft.com/office/powerpoint/2010/main" val="48888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1903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7924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281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665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398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6797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07092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95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850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605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762042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78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067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230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145779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033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2/14/2017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74794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9865" y="2953174"/>
            <a:ext cx="9117873" cy="1646302"/>
          </a:xfrm>
        </p:spPr>
        <p:txBody>
          <a:bodyPr/>
          <a:lstStyle/>
          <a:p>
            <a:r>
              <a:rPr lang="fr-FR" dirty="0" smtClean="0"/>
              <a:t>La démarche d’investigation</a:t>
            </a:r>
            <a:endParaRPr lang="fr-FR" dirty="0"/>
          </a:p>
        </p:txBody>
      </p:sp>
      <p:sp>
        <p:nvSpPr>
          <p:cNvPr id="3" name="ZoneTexte 2"/>
          <p:cNvSpPr txBox="1"/>
          <p:nvPr/>
        </p:nvSpPr>
        <p:spPr>
          <a:xfrm>
            <a:off x="780939" y="5319949"/>
            <a:ext cx="8686799" cy="369332"/>
          </a:xfrm>
          <a:prstGeom prst="rect">
            <a:avLst/>
          </a:prstGeom>
          <a:noFill/>
        </p:spPr>
        <p:txBody>
          <a:bodyPr wrap="square" rtlCol="0">
            <a:spAutoFit/>
          </a:bodyPr>
          <a:lstStyle/>
          <a:p>
            <a:pPr algn="r"/>
            <a:r>
              <a:rPr lang="fr-FR" dirty="0" smtClean="0"/>
              <a:t>Animation pédagogique du 14 février</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043" y="302669"/>
            <a:ext cx="8589695" cy="1745366"/>
          </a:xfrm>
          <a:prstGeom prst="rect">
            <a:avLst/>
          </a:prstGeom>
        </p:spPr>
      </p:pic>
    </p:spTree>
    <p:extLst>
      <p:ext uri="{BB962C8B-B14F-4D97-AF65-F5344CB8AC3E}">
        <p14:creationId xmlns:p14="http://schemas.microsoft.com/office/powerpoint/2010/main" val="223434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re 1"/>
          <p:cNvSpPr txBox="1">
            <a:spLocks/>
          </p:cNvSpPr>
          <p:nvPr/>
        </p:nvSpPr>
        <p:spPr>
          <a:xfrm>
            <a:off x="70422" y="3264551"/>
            <a:ext cx="3295142" cy="2052032"/>
          </a:xfrm>
          <a:prstGeom prst="rect">
            <a:avLst/>
          </a:prstGeom>
          <a:ln w="38100">
            <a:solidFill>
              <a:srgbClr val="FF6600"/>
            </a:solidFill>
          </a:ln>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200" dirty="0" smtClean="0"/>
              <a:t>Les principales étapes de la démarche d’investigation :</a:t>
            </a:r>
            <a:endParaRPr lang="fr-FR" sz="3200" dirty="0"/>
          </a:p>
        </p:txBody>
      </p:sp>
      <p:sp>
        <p:nvSpPr>
          <p:cNvPr id="2" name="Rectangle 1"/>
          <p:cNvSpPr/>
          <p:nvPr/>
        </p:nvSpPr>
        <p:spPr>
          <a:xfrm>
            <a:off x="0" y="-295"/>
            <a:ext cx="10249902" cy="6858295"/>
          </a:xfrm>
          <a:prstGeom prst="rect">
            <a:avLst/>
          </a:prstGeom>
          <a:no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3" name="Rectangle 2"/>
          <p:cNvSpPr/>
          <p:nvPr/>
        </p:nvSpPr>
        <p:spPr>
          <a:xfrm>
            <a:off x="3200400" y="5682677"/>
            <a:ext cx="5648677" cy="1012139"/>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4" name="Rectangle 3"/>
          <p:cNvSpPr/>
          <p:nvPr/>
        </p:nvSpPr>
        <p:spPr>
          <a:xfrm>
            <a:off x="3200401" y="4527712"/>
            <a:ext cx="5648676" cy="980053"/>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5" name="Rectangle 4"/>
          <p:cNvSpPr/>
          <p:nvPr/>
        </p:nvSpPr>
        <p:spPr>
          <a:xfrm>
            <a:off x="3200400" y="3755734"/>
            <a:ext cx="5648677" cy="665582"/>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6" name="Rectangle 5"/>
          <p:cNvSpPr/>
          <p:nvPr/>
        </p:nvSpPr>
        <p:spPr>
          <a:xfrm>
            <a:off x="3200401" y="3277473"/>
            <a:ext cx="5648676" cy="378601"/>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7" name="Forme libre 6"/>
          <p:cNvSpPr/>
          <p:nvPr/>
        </p:nvSpPr>
        <p:spPr>
          <a:xfrm>
            <a:off x="1686813" y="1796220"/>
            <a:ext cx="8327929" cy="130634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8" name="Rectangle 7"/>
          <p:cNvSpPr/>
          <p:nvPr/>
        </p:nvSpPr>
        <p:spPr>
          <a:xfrm>
            <a:off x="2076992" y="979755"/>
            <a:ext cx="8033657" cy="653171"/>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9" name="Rectangle 8"/>
          <p:cNvSpPr/>
          <p:nvPr/>
        </p:nvSpPr>
        <p:spPr>
          <a:xfrm>
            <a:off x="2076993" y="163293"/>
            <a:ext cx="8033657" cy="653171"/>
          </a:xfrm>
          <a:prstGeom prst="rect">
            <a:avLst/>
          </a:prstGeom>
          <a:solidFill>
            <a:srgbClr val="FFCC99"/>
          </a:solidFill>
          <a:ln w="0">
            <a:solidFill>
              <a:srgbClr val="000000"/>
            </a:solidFill>
            <a:prstDash val="solid"/>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10" name="ZoneTexte 9"/>
          <p:cNvSpPr txBox="1"/>
          <p:nvPr/>
        </p:nvSpPr>
        <p:spPr>
          <a:xfrm>
            <a:off x="1959429" y="163294"/>
            <a:ext cx="8290473" cy="554304"/>
          </a:xfrm>
          <a:prstGeom prst="rect">
            <a:avLst/>
          </a:prstGeom>
          <a:noFill/>
          <a:ln>
            <a:noFill/>
          </a:ln>
        </p:spPr>
        <p:txBody>
          <a:bodyPr vert="horz" wrap="square" lIns="81646" tIns="40823" rIns="81646" bIns="40823" compatLnSpc="0">
            <a:spAutoFit/>
          </a:bodyPr>
          <a:lstStyle/>
          <a:p>
            <a:pPr lvl="0" algn="ctr" hangingPunct="0"/>
            <a:r>
              <a:rPr lang="fr-FR" sz="3200" b="1" dirty="0">
                <a:latin typeface="Arial" pitchFamily="18"/>
                <a:ea typeface="Arial Unicode MS" pitchFamily="2"/>
                <a:cs typeface="Tahoma" pitchFamily="2"/>
              </a:rPr>
              <a:t>Situation déclenchante </a:t>
            </a:r>
            <a:r>
              <a:rPr lang="fr-FR" sz="2000" dirty="0">
                <a:latin typeface="Arial" pitchFamily="18"/>
                <a:ea typeface="Arial Unicode MS" pitchFamily="2"/>
                <a:cs typeface="Tahoma" pitchFamily="2"/>
              </a:rPr>
              <a:t>et mise en place du problème</a:t>
            </a:r>
          </a:p>
        </p:txBody>
      </p:sp>
      <p:sp>
        <p:nvSpPr>
          <p:cNvPr id="11" name="ZoneTexte 10"/>
          <p:cNvSpPr txBox="1"/>
          <p:nvPr/>
        </p:nvSpPr>
        <p:spPr>
          <a:xfrm>
            <a:off x="1569402" y="991375"/>
            <a:ext cx="7419703" cy="554304"/>
          </a:xfrm>
          <a:prstGeom prst="rect">
            <a:avLst/>
          </a:prstGeom>
          <a:noFill/>
          <a:ln>
            <a:noFill/>
          </a:ln>
        </p:spPr>
        <p:txBody>
          <a:bodyPr vert="horz" wrap="square" lIns="81646" tIns="40823" rIns="81646" bIns="40823" compatLnSpc="0">
            <a:spAutoFit/>
          </a:bodyPr>
          <a:lstStyle/>
          <a:p>
            <a:pPr lvl="0" algn="ctr" hangingPunct="0"/>
            <a:r>
              <a:rPr lang="fr-FR" sz="2000" dirty="0">
                <a:latin typeface="Arial" pitchFamily="18"/>
                <a:ea typeface="Arial Unicode MS" pitchFamily="2"/>
                <a:cs typeface="Tahoma" pitchFamily="2"/>
              </a:rPr>
              <a:t>Questionnement et formulation des </a:t>
            </a:r>
            <a:r>
              <a:rPr lang="fr-FR" sz="3200" b="1" dirty="0">
                <a:latin typeface="Arial" pitchFamily="18"/>
                <a:ea typeface="Arial Unicode MS" pitchFamily="2"/>
                <a:cs typeface="Tahoma" pitchFamily="2"/>
              </a:rPr>
              <a:t>hypothèses</a:t>
            </a:r>
          </a:p>
        </p:txBody>
      </p:sp>
      <p:sp>
        <p:nvSpPr>
          <p:cNvPr id="12" name="ZoneTexte 11"/>
          <p:cNvSpPr txBox="1"/>
          <p:nvPr/>
        </p:nvSpPr>
        <p:spPr>
          <a:xfrm>
            <a:off x="4747928" y="1959513"/>
            <a:ext cx="2695579" cy="554304"/>
          </a:xfrm>
          <a:prstGeom prst="rect">
            <a:avLst/>
          </a:prstGeom>
          <a:noFill/>
          <a:ln>
            <a:noFill/>
          </a:ln>
        </p:spPr>
        <p:txBody>
          <a:bodyPr vert="horz" wrap="none" lIns="81646" tIns="40823" rIns="81646" bIns="40823" compatLnSpc="0">
            <a:spAutoFit/>
          </a:bodyPr>
          <a:lstStyle/>
          <a:p>
            <a:pPr algn="ctr" hangingPunct="0"/>
            <a:r>
              <a:rPr lang="fr-FR" sz="3200" b="1" dirty="0">
                <a:latin typeface="Arial" pitchFamily="18"/>
                <a:ea typeface="Arial Unicode MS" pitchFamily="2"/>
                <a:cs typeface="Tahoma" pitchFamily="2"/>
              </a:rPr>
              <a:t>Investigation</a:t>
            </a:r>
          </a:p>
        </p:txBody>
      </p:sp>
      <p:sp>
        <p:nvSpPr>
          <p:cNvPr id="13" name="ZoneTexte 12"/>
          <p:cNvSpPr txBox="1"/>
          <p:nvPr/>
        </p:nvSpPr>
        <p:spPr>
          <a:xfrm>
            <a:off x="1850106" y="2449391"/>
            <a:ext cx="2018407" cy="377396"/>
          </a:xfrm>
          <a:prstGeom prst="rect">
            <a:avLst/>
          </a:prstGeom>
          <a:noFill/>
          <a:ln>
            <a:noFill/>
          </a:ln>
        </p:spPr>
        <p:txBody>
          <a:bodyPr vert="horz" wrap="none" lIns="81646" tIns="40823" rIns="81646" bIns="40823" compatLnSpc="0">
            <a:spAutoFit/>
          </a:bodyPr>
          <a:lstStyle/>
          <a:p>
            <a:pPr hangingPunct="0"/>
            <a:r>
              <a:rPr lang="fr-FR" sz="2000" dirty="0">
                <a:latin typeface="Arial" pitchFamily="18"/>
                <a:ea typeface="Arial Unicode MS" pitchFamily="2"/>
                <a:cs typeface="Tahoma" pitchFamily="2"/>
              </a:rPr>
              <a:t>Expérimentation</a:t>
            </a:r>
          </a:p>
        </p:txBody>
      </p:sp>
      <p:sp>
        <p:nvSpPr>
          <p:cNvPr id="14" name="ZoneTexte 13"/>
          <p:cNvSpPr txBox="1"/>
          <p:nvPr/>
        </p:nvSpPr>
        <p:spPr>
          <a:xfrm>
            <a:off x="4136205" y="2449391"/>
            <a:ext cx="1547829" cy="377396"/>
          </a:xfrm>
          <a:prstGeom prst="rect">
            <a:avLst/>
          </a:prstGeom>
          <a:noFill/>
          <a:ln>
            <a:noFill/>
          </a:ln>
        </p:spPr>
        <p:txBody>
          <a:bodyPr vert="horz" wrap="none" lIns="81646" tIns="40823" rIns="81646" bIns="40823" compatLnSpc="0">
            <a:spAutoFit/>
          </a:bodyPr>
          <a:lstStyle/>
          <a:p>
            <a:pPr hangingPunct="0"/>
            <a:r>
              <a:rPr lang="fr-FR" sz="2000" dirty="0">
                <a:latin typeface="Arial" pitchFamily="18"/>
                <a:ea typeface="Arial Unicode MS" pitchFamily="2"/>
                <a:cs typeface="Tahoma" pitchFamily="2"/>
              </a:rPr>
              <a:t>Observation</a:t>
            </a:r>
          </a:p>
        </p:txBody>
      </p:sp>
      <p:sp>
        <p:nvSpPr>
          <p:cNvPr id="15" name="ZoneTexte 14"/>
          <p:cNvSpPr txBox="1"/>
          <p:nvPr/>
        </p:nvSpPr>
        <p:spPr>
          <a:xfrm>
            <a:off x="6006558" y="2461802"/>
            <a:ext cx="1890167" cy="377396"/>
          </a:xfrm>
          <a:prstGeom prst="rect">
            <a:avLst/>
          </a:prstGeom>
          <a:noFill/>
          <a:ln>
            <a:noFill/>
          </a:ln>
        </p:spPr>
        <p:txBody>
          <a:bodyPr vert="horz" wrap="none" lIns="81646" tIns="40823" rIns="81646" bIns="40823" anchorCtr="0" compatLnSpc="0">
            <a:spAutoFit/>
          </a:bodyPr>
          <a:lstStyle/>
          <a:p>
            <a:pPr hangingPunct="0"/>
            <a:r>
              <a:rPr lang="fr-FR" sz="2000" dirty="0">
                <a:latin typeface="Arial" pitchFamily="18"/>
                <a:ea typeface="Arial Unicode MS" pitchFamily="2"/>
                <a:cs typeface="Tahoma" pitchFamily="2"/>
              </a:rPr>
              <a:t>Documentation</a:t>
            </a:r>
          </a:p>
        </p:txBody>
      </p:sp>
      <p:sp>
        <p:nvSpPr>
          <p:cNvPr id="16" name="ZoneTexte 15"/>
          <p:cNvSpPr txBox="1"/>
          <p:nvPr/>
        </p:nvSpPr>
        <p:spPr>
          <a:xfrm>
            <a:off x="8218523" y="2461802"/>
            <a:ext cx="1605024" cy="377396"/>
          </a:xfrm>
          <a:prstGeom prst="rect">
            <a:avLst/>
          </a:prstGeom>
          <a:noFill/>
          <a:ln>
            <a:noFill/>
          </a:ln>
        </p:spPr>
        <p:txBody>
          <a:bodyPr vert="horz" wrap="none" lIns="81646" tIns="40823" rIns="81646" bIns="40823" anchorCtr="0" compatLnSpc="0">
            <a:spAutoFit/>
          </a:bodyPr>
          <a:lstStyle/>
          <a:p>
            <a:pPr hangingPunct="0"/>
            <a:r>
              <a:rPr lang="fr-FR" sz="2000" dirty="0">
                <a:latin typeface="Arial" pitchFamily="18"/>
                <a:ea typeface="Arial Unicode MS" pitchFamily="2"/>
                <a:cs typeface="Tahoma" pitchFamily="2"/>
              </a:rPr>
              <a:t>Modélisation</a:t>
            </a:r>
          </a:p>
        </p:txBody>
      </p:sp>
      <p:sp>
        <p:nvSpPr>
          <p:cNvPr id="17" name="ZoneTexte 16"/>
          <p:cNvSpPr txBox="1"/>
          <p:nvPr/>
        </p:nvSpPr>
        <p:spPr>
          <a:xfrm>
            <a:off x="4669981" y="3181205"/>
            <a:ext cx="3039841" cy="554304"/>
          </a:xfrm>
          <a:prstGeom prst="rect">
            <a:avLst/>
          </a:prstGeom>
          <a:noFill/>
          <a:ln>
            <a:noFill/>
          </a:ln>
        </p:spPr>
        <p:txBody>
          <a:bodyPr vert="horz" wrap="none" lIns="81646" tIns="40823" rIns="81646" bIns="40823" compatLnSpc="0">
            <a:spAutoFit/>
          </a:bodyPr>
          <a:lstStyle/>
          <a:p>
            <a:pPr algn="ctr" hangingPunct="0"/>
            <a:r>
              <a:rPr lang="fr-FR" sz="3200" b="1" dirty="0">
                <a:latin typeface="Arial" pitchFamily="18"/>
                <a:ea typeface="Arial Unicode MS" pitchFamily="2"/>
                <a:cs typeface="Tahoma" pitchFamily="2"/>
              </a:rPr>
              <a:t>Analyse</a:t>
            </a:r>
            <a:r>
              <a:rPr lang="fr-FR" sz="3200" dirty="0">
                <a:latin typeface="Arial" pitchFamily="18"/>
                <a:ea typeface="Arial Unicode MS" pitchFamily="2"/>
                <a:cs typeface="Tahoma" pitchFamily="2"/>
              </a:rPr>
              <a:t> </a:t>
            </a:r>
            <a:r>
              <a:rPr lang="fr-FR" sz="1633" dirty="0">
                <a:latin typeface="Arial" pitchFamily="18"/>
                <a:ea typeface="Arial Unicode MS" pitchFamily="2"/>
                <a:cs typeface="Tahoma" pitchFamily="2"/>
              </a:rPr>
              <a:t>des résultats</a:t>
            </a:r>
          </a:p>
        </p:txBody>
      </p:sp>
      <p:sp>
        <p:nvSpPr>
          <p:cNvPr id="18" name="ZoneTexte 17"/>
          <p:cNvSpPr txBox="1"/>
          <p:nvPr/>
        </p:nvSpPr>
        <p:spPr>
          <a:xfrm>
            <a:off x="3530728" y="3767352"/>
            <a:ext cx="5318349" cy="554304"/>
          </a:xfrm>
          <a:prstGeom prst="rect">
            <a:avLst/>
          </a:prstGeom>
          <a:noFill/>
          <a:ln>
            <a:noFill/>
          </a:ln>
        </p:spPr>
        <p:txBody>
          <a:bodyPr vert="horz" wrap="none" lIns="81646" tIns="40823" rIns="81646" bIns="40823" compatLnSpc="0">
            <a:spAutoFit/>
          </a:bodyPr>
          <a:lstStyle/>
          <a:p>
            <a:pPr algn="ctr" hangingPunct="0"/>
            <a:r>
              <a:rPr lang="fr-FR" sz="3200" b="1" dirty="0">
                <a:latin typeface="Arial" pitchFamily="18"/>
                <a:ea typeface="Arial Unicode MS" pitchFamily="2"/>
                <a:cs typeface="Tahoma" pitchFamily="2"/>
              </a:rPr>
              <a:t>Retour sur les hypothèses</a:t>
            </a:r>
          </a:p>
        </p:txBody>
      </p:sp>
      <p:sp>
        <p:nvSpPr>
          <p:cNvPr id="19" name="ZoneTexte 18"/>
          <p:cNvSpPr txBox="1"/>
          <p:nvPr/>
        </p:nvSpPr>
        <p:spPr>
          <a:xfrm>
            <a:off x="4054007" y="4702624"/>
            <a:ext cx="4062813" cy="795139"/>
          </a:xfrm>
          <a:prstGeom prst="rect">
            <a:avLst/>
          </a:prstGeom>
          <a:noFill/>
          <a:ln>
            <a:noFill/>
          </a:ln>
        </p:spPr>
        <p:txBody>
          <a:bodyPr vert="horz" wrap="none" lIns="81646" tIns="40823" rIns="81646" bIns="40823" compatLnSpc="0">
            <a:spAutoFit/>
          </a:bodyPr>
          <a:lstStyle/>
          <a:p>
            <a:pPr algn="ctr" hangingPunct="0"/>
            <a:r>
              <a:rPr lang="fr-FR" sz="1633" dirty="0">
                <a:latin typeface="Arial" pitchFamily="18"/>
                <a:ea typeface="Arial Unicode MS" pitchFamily="2"/>
                <a:cs typeface="Tahoma" pitchFamily="2"/>
              </a:rPr>
              <a:t>Mise en place des savoirs.</a:t>
            </a:r>
          </a:p>
          <a:p>
            <a:pPr algn="ctr" hangingPunct="0"/>
            <a:r>
              <a:rPr lang="fr-FR" sz="3200" b="1" dirty="0">
                <a:latin typeface="Arial" pitchFamily="18"/>
                <a:ea typeface="Arial Unicode MS" pitchFamily="2"/>
                <a:cs typeface="Tahoma" pitchFamily="2"/>
              </a:rPr>
              <a:t>Institutionnalisation</a:t>
            </a:r>
          </a:p>
        </p:txBody>
      </p:sp>
      <p:sp>
        <p:nvSpPr>
          <p:cNvPr id="20" name="ZoneTexte 19"/>
          <p:cNvSpPr txBox="1"/>
          <p:nvPr/>
        </p:nvSpPr>
        <p:spPr>
          <a:xfrm>
            <a:off x="4984732" y="5810013"/>
            <a:ext cx="2239814" cy="795139"/>
          </a:xfrm>
          <a:prstGeom prst="rect">
            <a:avLst/>
          </a:prstGeom>
          <a:noFill/>
          <a:ln>
            <a:noFill/>
          </a:ln>
        </p:spPr>
        <p:txBody>
          <a:bodyPr vert="horz" wrap="none" lIns="81646" tIns="40823" rIns="81646" bIns="40823" compatLnSpc="0">
            <a:spAutoFit/>
          </a:bodyPr>
          <a:lstStyle/>
          <a:p>
            <a:pPr algn="ctr" hangingPunct="0"/>
            <a:r>
              <a:rPr lang="fr-FR" sz="1633" dirty="0">
                <a:latin typeface="Arial" pitchFamily="18"/>
                <a:ea typeface="Arial Unicode MS" pitchFamily="2"/>
                <a:cs typeface="Tahoma" pitchFamily="2"/>
              </a:rPr>
              <a:t>Réinvestissement</a:t>
            </a:r>
          </a:p>
          <a:p>
            <a:pPr algn="ctr" hangingPunct="0"/>
            <a:r>
              <a:rPr lang="fr-FR" sz="3200" b="1" dirty="0">
                <a:latin typeface="Arial" pitchFamily="18"/>
                <a:ea typeface="Arial Unicode MS" pitchFamily="2"/>
                <a:cs typeface="Tahoma" pitchFamily="2"/>
              </a:rPr>
              <a:t>Evaluation</a:t>
            </a:r>
          </a:p>
        </p:txBody>
      </p:sp>
      <p:sp>
        <p:nvSpPr>
          <p:cNvPr id="21" name="Connecteur droit 20"/>
          <p:cNvSpPr/>
          <p:nvPr/>
        </p:nvSpPr>
        <p:spPr>
          <a:xfrm flipH="1">
            <a:off x="2452933" y="2135217"/>
            <a:ext cx="1959513" cy="326585"/>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2" name="Connecteur droit 21"/>
          <p:cNvSpPr/>
          <p:nvPr/>
        </p:nvSpPr>
        <p:spPr>
          <a:xfrm flipH="1">
            <a:off x="4750533" y="2376734"/>
            <a:ext cx="489878" cy="163293"/>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3" name="Connecteur droit 22"/>
          <p:cNvSpPr/>
          <p:nvPr/>
        </p:nvSpPr>
        <p:spPr>
          <a:xfrm>
            <a:off x="6615300" y="2403722"/>
            <a:ext cx="489878" cy="163293"/>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4" name="Connecteur droit 23"/>
          <p:cNvSpPr/>
          <p:nvPr/>
        </p:nvSpPr>
        <p:spPr>
          <a:xfrm>
            <a:off x="7467110" y="2206888"/>
            <a:ext cx="1632927" cy="326585"/>
          </a:xfrm>
          <a:prstGeom prst="line">
            <a:avLst/>
          </a:prstGeom>
          <a:noFill/>
          <a:ln w="0">
            <a:solidFill>
              <a:srgbClr val="000000"/>
            </a:solidFill>
            <a:prstDash val="solid"/>
            <a:tailEnd type="arrow"/>
          </a:ln>
        </p:spPr>
        <p:txBody>
          <a:bodyPr vert="horz" wrap="none" lIns="81646" tIns="40823" rIns="81646" bIns="40823" anchor="ctr" anchorCtr="1" compatLnSpc="0"/>
          <a:lstStyle/>
          <a:p>
            <a:pPr hangingPunct="0"/>
            <a:endParaRPr lang="fr-FR" sz="1633">
              <a:latin typeface="Arial" pitchFamily="18"/>
              <a:ea typeface="Arial Unicode MS" pitchFamily="2"/>
              <a:cs typeface="Tahoma" pitchFamily="2"/>
            </a:endParaRPr>
          </a:p>
        </p:txBody>
      </p:sp>
      <p:sp>
        <p:nvSpPr>
          <p:cNvPr id="25" name="Forme libre 24"/>
          <p:cNvSpPr/>
          <p:nvPr/>
        </p:nvSpPr>
        <p:spPr>
          <a:xfrm flipH="1">
            <a:off x="5279253" y="1306343"/>
            <a:ext cx="5597515" cy="2775976"/>
          </a:xfrm>
          <a:custGeom>
            <a:avLst>
              <a:gd name="f0" fmla="val 11995348"/>
              <a:gd name="f1" fmla="val 19669141"/>
              <a:gd name="f2" fmla="val 9788"/>
            </a:avLst>
            <a:gdLst>
              <a:gd name="f3" fmla="val 21600000"/>
              <a:gd name="f4" fmla="val 10800000"/>
              <a:gd name="f5" fmla="val 5400000"/>
              <a:gd name="f6" fmla="val 180"/>
              <a:gd name="f7" fmla="val w"/>
              <a:gd name="f8" fmla="val h"/>
              <a:gd name="f9" fmla="val 0"/>
              <a:gd name="f10" fmla="*/ 5419351 1 1725033"/>
              <a:gd name="f11" fmla="sqrt 2"/>
              <a:gd name="f12" fmla="*/ 10800 10800 1"/>
              <a:gd name="f13" fmla="val 10800"/>
              <a:gd name="f14" fmla="val 21599999"/>
              <a:gd name="f15" fmla="min 0 21600"/>
              <a:gd name="f16" fmla="max 0 21600"/>
              <a:gd name="f17" fmla="*/ f10 1 2"/>
              <a:gd name="f18" fmla="*/ f7 1 21600"/>
              <a:gd name="f19" fmla="*/ f8 1 21600"/>
              <a:gd name="f20" fmla="*/ f10 1 180"/>
              <a:gd name="f21" fmla="*/ f11 1 2"/>
              <a:gd name="f22" fmla="pin 0 f0 21599999"/>
              <a:gd name="f23" fmla="pin 0 f2 10800"/>
              <a:gd name="f24" fmla="pin 0 f1 21599999"/>
              <a:gd name="f25" fmla="+- f16 0 f15"/>
              <a:gd name="f26" fmla="+- 10800 f23 0"/>
              <a:gd name="f27" fmla="+- f23 0 2700"/>
              <a:gd name="f28" fmla="+- 0 0 f22"/>
              <a:gd name="f29" fmla="+- 0 0 f24"/>
              <a:gd name="f30" fmla="*/ f23 f23 1"/>
              <a:gd name="f31" fmla="*/ 0 f18 1"/>
              <a:gd name="f32" fmla="*/ 21600 f18 1"/>
              <a:gd name="f33" fmla="*/ 21600 f19 1"/>
              <a:gd name="f34" fmla="*/ 0 f19 1"/>
              <a:gd name="f35" fmla="*/ f25 1 2"/>
              <a:gd name="f36" fmla="+- 21600 0 f26"/>
              <a:gd name="f37" fmla="+- f28 f5 0"/>
              <a:gd name="f38" fmla="+- f29 f5 0"/>
              <a:gd name="f39" fmla="+- f15 f35 0"/>
              <a:gd name="f40" fmla="*/ f35 f35 1"/>
              <a:gd name="f41" fmla="*/ f37 f6 1"/>
              <a:gd name="f42" fmla="*/ f38 f6 1"/>
              <a:gd name="f43" fmla="min f26 f36"/>
              <a:gd name="f44" fmla="max f26 f36"/>
              <a:gd name="f45" fmla="*/ f41 1 f4"/>
              <a:gd name="f46" fmla="*/ f42 1 f4"/>
              <a:gd name="f47" fmla="+- f44 0 f43"/>
              <a:gd name="f48" fmla="+- 0 0 f45"/>
              <a:gd name="f49" fmla="+- 0 0 f46"/>
              <a:gd name="f50" fmla="*/ f47 1 2"/>
              <a:gd name="f51" fmla="val f48"/>
              <a:gd name="f52" fmla="val f49"/>
              <a:gd name="f53" fmla="+- f43 f50 0"/>
              <a:gd name="f54" fmla="*/ f50 f50 1"/>
              <a:gd name="f55" fmla="*/ f51 f20 1"/>
              <a:gd name="f56" fmla="*/ f52 f20 1"/>
              <a:gd name="f57" fmla="+- f52 45 0"/>
              <a:gd name="f58" fmla="*/ f51 f10 1"/>
              <a:gd name="f59" fmla="*/ f52 f10 1"/>
              <a:gd name="f60" fmla="+- 0 0 f55"/>
              <a:gd name="f61" fmla="+- 0 0 f56"/>
              <a:gd name="f62" fmla="*/ f57 f10 1"/>
              <a:gd name="f63" fmla="*/ f58 1 f6"/>
              <a:gd name="f64" fmla="*/ f59 1 f6"/>
              <a:gd name="f65" fmla="*/ f60 f4 1"/>
              <a:gd name="f66" fmla="*/ f61 f4 1"/>
              <a:gd name="f67" fmla="*/ f62 1 180"/>
              <a:gd name="f68" fmla="+- 0 0 f63"/>
              <a:gd name="f69" fmla="+- 0 0 f64"/>
              <a:gd name="f70" fmla="*/ f65 1 f10"/>
              <a:gd name="f71" fmla="*/ f66 1 f10"/>
              <a:gd name="f72" fmla="+- 0 0 f67"/>
              <a:gd name="f73" fmla="+- f68 f10 0"/>
              <a:gd name="f74" fmla="+- f69 f10 0"/>
              <a:gd name="f75" fmla="+- f70 0 f5"/>
              <a:gd name="f76" fmla="+- f71 0 f5"/>
              <a:gd name="f77" fmla="*/ f72 f4 1"/>
              <a:gd name="f78" fmla="+- f73 f17 0"/>
              <a:gd name="f79" fmla="+- f74 f17 0"/>
              <a:gd name="f80" fmla="cos 1 f75"/>
              <a:gd name="f81" fmla="sin 1 f75"/>
              <a:gd name="f82" fmla="cos 1 f76"/>
              <a:gd name="f83" fmla="sin 1 f76"/>
              <a:gd name="f84" fmla="*/ f77 1 f10"/>
              <a:gd name="f85" fmla="+- 0 0 f78"/>
              <a:gd name="f86" fmla="+- 0 0 f79"/>
              <a:gd name="f87" fmla="+- 0 0 f80"/>
              <a:gd name="f88" fmla="+- 0 0 f81"/>
              <a:gd name="f89" fmla="+- 0 0 f82"/>
              <a:gd name="f90" fmla="+- 0 0 f83"/>
              <a:gd name="f91" fmla="+- f84 0 f5"/>
              <a:gd name="f92" fmla="*/ f85 f4 1"/>
              <a:gd name="f93" fmla="*/ f86 f4 1"/>
              <a:gd name="f94" fmla="*/ 10800 f87 1"/>
              <a:gd name="f95" fmla="*/ 10800 f88 1"/>
              <a:gd name="f96" fmla="*/ 10800 f89 1"/>
              <a:gd name="f97" fmla="*/ 10800 f90 1"/>
              <a:gd name="f98" fmla="*/ f26 f87 1"/>
              <a:gd name="f99" fmla="*/ f26 f88 1"/>
              <a:gd name="f100" fmla="*/ f26 f89 1"/>
              <a:gd name="f101" fmla="*/ f26 f90 1"/>
              <a:gd name="f102" fmla="*/ 13500 f89 1"/>
              <a:gd name="f103" fmla="*/ 13500 f90 1"/>
              <a:gd name="f104" fmla="*/ f27 f89 1"/>
              <a:gd name="f105" fmla="*/ f27 f90 1"/>
              <a:gd name="f106" fmla="cos 1 f91"/>
              <a:gd name="f107" fmla="sin 1 f91"/>
              <a:gd name="f108" fmla="*/ f92 1 f10"/>
              <a:gd name="f109" fmla="*/ f93 1 f10"/>
              <a:gd name="f110" fmla="+- f94 10800 0"/>
              <a:gd name="f111" fmla="+- f95 10800 0"/>
              <a:gd name="f112" fmla="+- f96 10800 0"/>
              <a:gd name="f113" fmla="+- f97 10800 0"/>
              <a:gd name="f114" fmla="+- f98 10800 0"/>
              <a:gd name="f115" fmla="+- f99 10800 0"/>
              <a:gd name="f116" fmla="+- f100 10800 0"/>
              <a:gd name="f117" fmla="+- f101 10800 0"/>
              <a:gd name="f118" fmla="+- f102 10800 0"/>
              <a:gd name="f119" fmla="+- f103 10800 0"/>
              <a:gd name="f120" fmla="+- f104 10800 0"/>
              <a:gd name="f121" fmla="+- f105 10800 0"/>
              <a:gd name="f122" fmla="+- 0 0 f106"/>
              <a:gd name="f123" fmla="+- 0 0 f107"/>
              <a:gd name="f124" fmla="+- f108 0 f5"/>
              <a:gd name="f125" fmla="+- f109 0 f5"/>
              <a:gd name="f126" fmla="+- f121 0 f119"/>
              <a:gd name="f127" fmla="+- f120 0 f118"/>
              <a:gd name="f128" fmla="cos 1 f124"/>
              <a:gd name="f129" fmla="sin 1 f124"/>
              <a:gd name="f130" fmla="cos 1 f125"/>
              <a:gd name="f131" fmla="sin 1 f125"/>
              <a:gd name="f132" fmla="+- f117 0 f53"/>
              <a:gd name="f133" fmla="+- f116 0 f53"/>
              <a:gd name="f134" fmla="+- f115 0 f53"/>
              <a:gd name="f135" fmla="+- f114 0 f53"/>
              <a:gd name="f136" fmla="+- f111 0 f39"/>
              <a:gd name="f137" fmla="+- f110 0 f39"/>
              <a:gd name="f138" fmla="+- f113 0 f39"/>
              <a:gd name="f139" fmla="+- f112 0 f39"/>
              <a:gd name="f140" fmla="*/ f126 f126 1"/>
              <a:gd name="f141" fmla="*/ f127 f127 1"/>
              <a:gd name="f142" fmla="+- 0 0 f128"/>
              <a:gd name="f143" fmla="+- 0 0 f129"/>
              <a:gd name="f144" fmla="+- 0 0 f130"/>
              <a:gd name="f145" fmla="+- 0 0 f131"/>
              <a:gd name="f146" fmla="at2 f132 f133"/>
              <a:gd name="f147" fmla="at2 f134 f135"/>
              <a:gd name="f148" fmla="at2 f136 f137"/>
              <a:gd name="f149" fmla="at2 f138 f139"/>
              <a:gd name="f150" fmla="+- f140 f141 0"/>
              <a:gd name="f151" fmla="*/ 10800 f142 1"/>
              <a:gd name="f152" fmla="*/ 10800 f143 1"/>
              <a:gd name="f153" fmla="*/ f23 f144 1"/>
              <a:gd name="f154" fmla="*/ f23 f145 1"/>
              <a:gd name="f155" fmla="+- f146 f5 0"/>
              <a:gd name="f156" fmla="+- f147 f5 0"/>
              <a:gd name="f157" fmla="+- f148 f5 0"/>
              <a:gd name="f158" fmla="+- f149 f5 0"/>
              <a:gd name="f159" fmla="sqrt f150"/>
              <a:gd name="f160" fmla="*/ f151 f151 1"/>
              <a:gd name="f161" fmla="*/ f152 f152 1"/>
              <a:gd name="f162" fmla="*/ f153 f153 1"/>
              <a:gd name="f163" fmla="*/ f154 f154 1"/>
              <a:gd name="f164" fmla="*/ f155 f10 1"/>
              <a:gd name="f165" fmla="*/ f156 f10 1"/>
              <a:gd name="f166" fmla="*/ f157 f10 1"/>
              <a:gd name="f167" fmla="*/ f158 f10 1"/>
              <a:gd name="f168" fmla="*/ f21 f159 1"/>
              <a:gd name="f169" fmla="+- f160 f161 0"/>
              <a:gd name="f170" fmla="+- f162 f163 0"/>
              <a:gd name="f171" fmla="*/ f164 1 f4"/>
              <a:gd name="f172" fmla="*/ f165 1 f4"/>
              <a:gd name="f173" fmla="*/ f166 1 f4"/>
              <a:gd name="f174" fmla="*/ f167 1 f4"/>
              <a:gd name="f175" fmla="*/ f168 f122 1"/>
              <a:gd name="f176" fmla="*/ f168 f123 1"/>
              <a:gd name="f177" fmla="sqrt f169"/>
              <a:gd name="f178" fmla="sqrt f170"/>
              <a:gd name="f179" fmla="+- 0 0 f171"/>
              <a:gd name="f180" fmla="+- 0 0 f172"/>
              <a:gd name="f181" fmla="+- 0 0 f173"/>
              <a:gd name="f182" fmla="+- 0 0 f174"/>
              <a:gd name="f183" fmla="+- f120 f175 0"/>
              <a:gd name="f184" fmla="+- f121 f176 0"/>
              <a:gd name="f185" fmla="*/ f12 1 f177"/>
              <a:gd name="f186" fmla="*/ f30 1 f178"/>
              <a:gd name="f187" fmla="+- 0 0 f179"/>
              <a:gd name="f188" fmla="+- 0 0 f180"/>
              <a:gd name="f189" fmla="+- 0 0 f181"/>
              <a:gd name="f190" fmla="+- 0 0 f182"/>
              <a:gd name="f191" fmla="*/ f142 f185 1"/>
              <a:gd name="f192" fmla="*/ f143 f185 1"/>
              <a:gd name="f193" fmla="*/ f144 f186 1"/>
              <a:gd name="f194" fmla="*/ f145 f186 1"/>
              <a:gd name="f195" fmla="*/ f187 f4 1"/>
              <a:gd name="f196" fmla="*/ f188 f4 1"/>
              <a:gd name="f197" fmla="*/ f189 f4 1"/>
              <a:gd name="f198" fmla="*/ f190 f4 1"/>
              <a:gd name="f199" fmla="+- 10800 0 f191"/>
              <a:gd name="f200" fmla="+- 10800 0 f192"/>
              <a:gd name="f201" fmla="+- 10800 0 f193"/>
              <a:gd name="f202" fmla="+- 10800 0 f194"/>
              <a:gd name="f203" fmla="*/ f195 1 f10"/>
              <a:gd name="f204" fmla="*/ f196 1 f10"/>
              <a:gd name="f205" fmla="*/ f197 1 f10"/>
              <a:gd name="f206" fmla="*/ f198 1 f10"/>
              <a:gd name="f207" fmla="*/ f199 f18 1"/>
              <a:gd name="f208" fmla="*/ f200 f19 1"/>
              <a:gd name="f209" fmla="*/ f201 f18 1"/>
              <a:gd name="f210" fmla="*/ f202 f19 1"/>
              <a:gd name="f211" fmla="+- f203 0 f5"/>
              <a:gd name="f212" fmla="+- f204 0 f5"/>
              <a:gd name="f213" fmla="+- f205 0 f5"/>
              <a:gd name="f214" fmla="+- f206 0 f5"/>
              <a:gd name="f215" fmla="cos 1 f211"/>
              <a:gd name="f216" fmla="sin 1 f211"/>
              <a:gd name="f217" fmla="+- f212 0 f211"/>
              <a:gd name="f218" fmla="cos 1 f213"/>
              <a:gd name="f219" fmla="sin 1 f213"/>
              <a:gd name="f220" fmla="+- f214 0 f213"/>
              <a:gd name="f221" fmla="+- 0 0 f215"/>
              <a:gd name="f222" fmla="+- 0 0 f216"/>
              <a:gd name="f223" fmla="+- f217 0 f3"/>
              <a:gd name="f224" fmla="+- 0 0 f218"/>
              <a:gd name="f225" fmla="+- 0 0 f219"/>
              <a:gd name="f226" fmla="+- f220 f3 0"/>
              <a:gd name="f227" fmla="*/ f50 f221 1"/>
              <a:gd name="f228" fmla="*/ f50 f222 1"/>
              <a:gd name="f229" fmla="?: f217 f223 f217"/>
              <a:gd name="f230" fmla="*/ f35 f224 1"/>
              <a:gd name="f231" fmla="*/ f35 f225 1"/>
              <a:gd name="f232" fmla="?: f220 f220 f226"/>
              <a:gd name="f233" fmla="*/ f227 f227 1"/>
              <a:gd name="f234" fmla="*/ f228 f228 1"/>
              <a:gd name="f235" fmla="*/ f230 f230 1"/>
              <a:gd name="f236" fmla="*/ f231 f231 1"/>
              <a:gd name="f237" fmla="+- f233 f234 0"/>
              <a:gd name="f238" fmla="+- f235 f236 0"/>
              <a:gd name="f239" fmla="sqrt f237"/>
              <a:gd name="f240" fmla="sqrt f238"/>
              <a:gd name="f241" fmla="*/ f54 1 f239"/>
              <a:gd name="f242" fmla="*/ f40 1 f240"/>
              <a:gd name="f243" fmla="*/ f221 f241 1"/>
              <a:gd name="f244" fmla="*/ f222 f241 1"/>
              <a:gd name="f245" fmla="*/ f224 f242 1"/>
              <a:gd name="f246" fmla="*/ f225 f242 1"/>
              <a:gd name="f247" fmla="+- f53 0 f243"/>
              <a:gd name="f248" fmla="+- f53 0 f244"/>
              <a:gd name="f249" fmla="+- f39 0 f245"/>
              <a:gd name="f250" fmla="+- f39 0 f246"/>
            </a:gdLst>
            <a:ahLst>
              <a:ahPolar gdRefAng="f0" minAng="f9" maxAng="f14">
                <a:pos x="f207" y="f208"/>
              </a:ahPolar>
              <a:ahPolar gdRefR="f2" minR="f9" maxR="f13" gdRefAng="f1" minAng="f9" maxAng="f14">
                <a:pos x="f209" y="f210"/>
              </a:ahPolar>
            </a:ahLst>
            <a:cxnLst>
              <a:cxn ang="3cd4">
                <a:pos x="hc" y="t"/>
              </a:cxn>
              <a:cxn ang="0">
                <a:pos x="r" y="vc"/>
              </a:cxn>
              <a:cxn ang="cd4">
                <a:pos x="hc" y="b"/>
              </a:cxn>
              <a:cxn ang="cd2">
                <a:pos x="l" y="vc"/>
              </a:cxn>
            </a:cxnLst>
            <a:rect l="f31" t="f34" r="f32" b="f33"/>
            <a:pathLst>
              <a:path w="21600" h="21600">
                <a:moveTo>
                  <a:pt x="f247" y="f248"/>
                </a:moveTo>
                <a:arcTo wR="f50" hR="f50" stAng="f211" swAng="f229"/>
                <a:lnTo>
                  <a:pt x="f249" y="f250"/>
                </a:lnTo>
                <a:arcTo wR="f35" hR="f35" stAng="f213" swAng="f232"/>
                <a:lnTo>
                  <a:pt x="f119" y="f118"/>
                </a:lnTo>
                <a:lnTo>
                  <a:pt x="f184" y="f183"/>
                </a:lnTo>
                <a:lnTo>
                  <a:pt x="f121" y="f120"/>
                </a:lnTo>
                <a:close/>
              </a:path>
            </a:pathLst>
          </a:custGeom>
          <a:solidFill>
            <a:srgbClr val="FF6633"/>
          </a:solidFill>
          <a:ln w="0">
            <a:solidFill>
              <a:srgbClr val="000000"/>
            </a:solidFill>
            <a:prstDash val="solid"/>
          </a:ln>
        </p:spPr>
        <p:txBody>
          <a:bodyPr vert="horz" wrap="none" lIns="81646" tIns="40823" rIns="81646" bIns="40823" anchor="ctr" compatLnSpc="0">
            <a:noAutofit/>
          </a:bodyPr>
          <a:lstStyle/>
          <a:p>
            <a:pPr hangingPunct="0"/>
            <a:endParaRPr lang="fr-FR" sz="1633">
              <a:latin typeface="Arial" pitchFamily="18"/>
              <a:ea typeface="Arial Unicode MS" pitchFamily="2"/>
              <a:cs typeface="Tahoma" pitchFamily="2"/>
            </a:endParaRPr>
          </a:p>
        </p:txBody>
      </p:sp>
      <p:sp>
        <p:nvSpPr>
          <p:cNvPr id="26" name="Forme libre 25"/>
          <p:cNvSpPr/>
          <p:nvPr/>
        </p:nvSpPr>
        <p:spPr>
          <a:xfrm>
            <a:off x="5932424" y="653172"/>
            <a:ext cx="163293" cy="326585"/>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27" name="Forme libre 26"/>
          <p:cNvSpPr/>
          <p:nvPr/>
        </p:nvSpPr>
        <p:spPr>
          <a:xfrm>
            <a:off x="5932424" y="1469635"/>
            <a:ext cx="163293" cy="489878"/>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28" name="Forme libre 27"/>
          <p:cNvSpPr/>
          <p:nvPr/>
        </p:nvSpPr>
        <p:spPr>
          <a:xfrm>
            <a:off x="5932424" y="2775977"/>
            <a:ext cx="163293" cy="489878"/>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29" name="Forme libre 28"/>
          <p:cNvSpPr/>
          <p:nvPr/>
        </p:nvSpPr>
        <p:spPr>
          <a:xfrm>
            <a:off x="5932424" y="3592440"/>
            <a:ext cx="163293" cy="163293"/>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30" name="Forme libre 29"/>
          <p:cNvSpPr/>
          <p:nvPr/>
        </p:nvSpPr>
        <p:spPr>
          <a:xfrm>
            <a:off x="5922120" y="4317073"/>
            <a:ext cx="163293" cy="326585"/>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
        <p:nvSpPr>
          <p:cNvPr id="31" name="Forme libre 30"/>
          <p:cNvSpPr/>
          <p:nvPr/>
        </p:nvSpPr>
        <p:spPr>
          <a:xfrm>
            <a:off x="5922121" y="5451585"/>
            <a:ext cx="163293" cy="326585"/>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FF6633"/>
          </a:solidFill>
          <a:ln w="0">
            <a:solidFill>
              <a:srgbClr val="000000"/>
            </a:solidFill>
            <a:prstDash val="solid"/>
          </a:ln>
        </p:spPr>
        <p:txBody>
          <a:bodyPr vert="horz" wrap="none" lIns="81646" tIns="40823" rIns="81646" bIns="40823" anchor="ctr" anchorCtr="0" compatLnSpc="0">
            <a:noAutofit/>
          </a:bodyPr>
          <a:lstStyle/>
          <a:p>
            <a:pPr hangingPunct="0"/>
            <a:endParaRPr lang="fr-FR" sz="1633">
              <a:latin typeface="Arial" pitchFamily="18"/>
              <a:ea typeface="Arial Unicode MS" pitchFamily="2"/>
              <a:cs typeface="Tahoma" pitchFamily="2"/>
            </a:endParaRPr>
          </a:p>
        </p:txBody>
      </p:sp>
    </p:spTree>
    <p:extLst>
      <p:ext uri="{BB962C8B-B14F-4D97-AF65-F5344CB8AC3E}">
        <p14:creationId xmlns:p14="http://schemas.microsoft.com/office/powerpoint/2010/main" val="29558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d’investigation </a:t>
            </a:r>
            <a:br>
              <a:rPr lang="fr-FR" dirty="0" smtClean="0"/>
            </a:br>
            <a:r>
              <a:rPr lang="fr-FR" sz="2400" dirty="0" smtClean="0"/>
              <a:t>en lien avec la Main à la Pâte</a:t>
            </a:r>
            <a:endParaRPr lang="fr-FR" dirty="0"/>
          </a:p>
        </p:txBody>
      </p:sp>
      <p:sp>
        <p:nvSpPr>
          <p:cNvPr id="3" name="Espace réservé du contenu 2"/>
          <p:cNvSpPr>
            <a:spLocks noGrp="1"/>
          </p:cNvSpPr>
          <p:nvPr>
            <p:ph idx="1"/>
          </p:nvPr>
        </p:nvSpPr>
        <p:spPr>
          <a:xfrm>
            <a:off x="677333" y="1698171"/>
            <a:ext cx="8976117" cy="4343192"/>
          </a:xfrm>
        </p:spPr>
        <p:txBody>
          <a:bodyPr>
            <a:normAutofit/>
          </a:bodyPr>
          <a:lstStyle/>
          <a:p>
            <a:pPr>
              <a:lnSpc>
                <a:spcPct val="150000"/>
              </a:lnSpc>
            </a:pPr>
            <a:r>
              <a:rPr lang="fr-FR" sz="2400" dirty="0" smtClean="0"/>
              <a:t>Phase 1 : J’observe / je rencontre un problème</a:t>
            </a:r>
          </a:p>
          <a:p>
            <a:pPr lvl="5">
              <a:lnSpc>
                <a:spcPct val="110000"/>
              </a:lnSpc>
              <a:buFont typeface="Courier New" panose="02070309020205020404" pitchFamily="49" charset="0"/>
              <a:buChar char="o"/>
            </a:pPr>
            <a:r>
              <a:rPr lang="fr-FR" sz="1800" dirty="0" smtClean="0"/>
              <a:t>Principe 1</a:t>
            </a:r>
            <a:endParaRPr lang="fr-FR" sz="1800" dirty="0"/>
          </a:p>
          <a:p>
            <a:pPr>
              <a:lnSpc>
                <a:spcPct val="150000"/>
              </a:lnSpc>
            </a:pPr>
            <a:r>
              <a:rPr lang="fr-FR" sz="2400" dirty="0" smtClean="0"/>
              <a:t>Phase 2 : J’émets des hypothèses / je me pose des questions</a:t>
            </a:r>
          </a:p>
          <a:p>
            <a:pPr lvl="5">
              <a:buClr>
                <a:srgbClr val="90C226"/>
              </a:buClr>
              <a:buFont typeface="Courier New" panose="02070309020205020404" pitchFamily="49" charset="0"/>
              <a:buChar char="o"/>
            </a:pPr>
            <a:r>
              <a:rPr lang="fr-FR" sz="1800" dirty="0">
                <a:solidFill>
                  <a:prstClr val="black">
                    <a:lumMod val="75000"/>
                    <a:lumOff val="25000"/>
                  </a:prstClr>
                </a:solidFill>
              </a:rPr>
              <a:t>Principes </a:t>
            </a:r>
            <a:r>
              <a:rPr lang="fr-FR" sz="1800" dirty="0" smtClean="0">
                <a:solidFill>
                  <a:prstClr val="black">
                    <a:lumMod val="75000"/>
                    <a:lumOff val="25000"/>
                  </a:prstClr>
                </a:solidFill>
              </a:rPr>
              <a:t>7, 8, 9 </a:t>
            </a:r>
            <a:r>
              <a:rPr lang="fr-FR" sz="1800" dirty="0">
                <a:solidFill>
                  <a:prstClr val="black">
                    <a:lumMod val="75000"/>
                    <a:lumOff val="25000"/>
                  </a:prstClr>
                </a:solidFill>
              </a:rPr>
              <a:t>et </a:t>
            </a:r>
            <a:r>
              <a:rPr lang="fr-FR" sz="1800" dirty="0" smtClean="0">
                <a:solidFill>
                  <a:prstClr val="black">
                    <a:lumMod val="75000"/>
                    <a:lumOff val="25000"/>
                  </a:prstClr>
                </a:solidFill>
              </a:rPr>
              <a:t>10</a:t>
            </a:r>
            <a:endParaRPr lang="fr-FR" sz="1800" dirty="0">
              <a:solidFill>
                <a:prstClr val="black">
                  <a:lumMod val="75000"/>
                  <a:lumOff val="25000"/>
                </a:prstClr>
              </a:solidFill>
            </a:endParaRPr>
          </a:p>
          <a:p>
            <a:pPr>
              <a:lnSpc>
                <a:spcPct val="150000"/>
              </a:lnSpc>
            </a:pPr>
            <a:r>
              <a:rPr lang="fr-FR" sz="2400" dirty="0" smtClean="0"/>
              <a:t>Phase 3 : J’expérimente / je tâtonne</a:t>
            </a:r>
          </a:p>
          <a:p>
            <a:pPr lvl="5">
              <a:buFont typeface="Courier New" panose="02070309020205020404" pitchFamily="49" charset="0"/>
              <a:buChar char="o"/>
            </a:pPr>
            <a:r>
              <a:rPr lang="fr-FR" sz="1800" dirty="0" smtClean="0"/>
              <a:t>Principe 3</a:t>
            </a:r>
          </a:p>
          <a:p>
            <a:pPr>
              <a:lnSpc>
                <a:spcPct val="150000"/>
              </a:lnSpc>
            </a:pPr>
            <a:r>
              <a:rPr lang="fr-FR" sz="2400" dirty="0" smtClean="0"/>
              <a:t>Phase 4 : Je mets en commun / je structure</a:t>
            </a:r>
          </a:p>
          <a:p>
            <a:pPr lvl="5">
              <a:buFont typeface="Courier New" panose="02070309020205020404" pitchFamily="49" charset="0"/>
              <a:buChar char="o"/>
            </a:pPr>
            <a:r>
              <a:rPr lang="fr-FR" sz="1800" dirty="0" smtClean="0"/>
              <a:t>Principes 5 et 6</a:t>
            </a:r>
            <a:endParaRPr lang="fr-FR" sz="1800" dirty="0"/>
          </a:p>
        </p:txBody>
      </p:sp>
      <p:sp>
        <p:nvSpPr>
          <p:cNvPr id="4" name="ZoneTexte 3"/>
          <p:cNvSpPr txBox="1"/>
          <p:nvPr/>
        </p:nvSpPr>
        <p:spPr>
          <a:xfrm>
            <a:off x="9927772" y="1095479"/>
            <a:ext cx="732145" cy="4970591"/>
          </a:xfrm>
          <a:prstGeom prst="rect">
            <a:avLst/>
          </a:prstGeom>
          <a:solidFill>
            <a:srgbClr val="FF6600"/>
          </a:solidFill>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rtlCol="0">
            <a:spAutoFit/>
          </a:bodyPr>
          <a:lstStyle/>
          <a:p>
            <a:endParaRPr lang="fr-FR" sz="1100" dirty="0" smtClean="0"/>
          </a:p>
          <a:p>
            <a:r>
              <a:rPr lang="fr-FR" dirty="0" smtClean="0"/>
              <a:t>P</a:t>
            </a:r>
          </a:p>
          <a:p>
            <a:endParaRPr lang="fr-FR" dirty="0" smtClean="0"/>
          </a:p>
          <a:p>
            <a:r>
              <a:rPr lang="fr-FR" dirty="0" smtClean="0"/>
              <a:t>R</a:t>
            </a:r>
          </a:p>
          <a:p>
            <a:endParaRPr lang="fr-FR" dirty="0" smtClean="0"/>
          </a:p>
          <a:p>
            <a:r>
              <a:rPr lang="fr-FR" dirty="0" smtClean="0"/>
              <a:t>I</a:t>
            </a:r>
          </a:p>
          <a:p>
            <a:endParaRPr lang="fr-FR" dirty="0" smtClean="0"/>
          </a:p>
          <a:p>
            <a:r>
              <a:rPr lang="fr-FR" dirty="0" smtClean="0"/>
              <a:t>N</a:t>
            </a:r>
          </a:p>
          <a:p>
            <a:endParaRPr lang="fr-FR" dirty="0" smtClean="0"/>
          </a:p>
          <a:p>
            <a:r>
              <a:rPr lang="fr-FR" dirty="0" smtClean="0"/>
              <a:t>C</a:t>
            </a:r>
          </a:p>
          <a:p>
            <a:endParaRPr lang="fr-FR" dirty="0" smtClean="0"/>
          </a:p>
          <a:p>
            <a:r>
              <a:rPr lang="fr-FR" dirty="0" smtClean="0"/>
              <a:t>I</a:t>
            </a:r>
          </a:p>
          <a:p>
            <a:endParaRPr lang="fr-FR" dirty="0" smtClean="0"/>
          </a:p>
          <a:p>
            <a:r>
              <a:rPr lang="fr-FR" dirty="0" smtClean="0"/>
              <a:t>P</a:t>
            </a:r>
          </a:p>
          <a:p>
            <a:endParaRPr lang="fr-FR" dirty="0" smtClean="0"/>
          </a:p>
          <a:p>
            <a:r>
              <a:rPr lang="fr-FR" dirty="0" smtClean="0"/>
              <a:t>E </a:t>
            </a:r>
          </a:p>
          <a:p>
            <a:endParaRPr lang="fr-FR" dirty="0" smtClean="0"/>
          </a:p>
          <a:p>
            <a:r>
              <a:rPr lang="fr-FR" dirty="0" smtClean="0"/>
              <a:t>2</a:t>
            </a:r>
          </a:p>
        </p:txBody>
      </p:sp>
      <p:sp>
        <p:nvSpPr>
          <p:cNvPr id="5" name="ZoneTexte 4"/>
          <p:cNvSpPr txBox="1"/>
          <p:nvPr/>
        </p:nvSpPr>
        <p:spPr>
          <a:xfrm>
            <a:off x="10280469" y="1095479"/>
            <a:ext cx="496389" cy="5078313"/>
          </a:xfrm>
          <a:prstGeom prst="rect">
            <a:avLst/>
          </a:prstGeom>
          <a:noFill/>
        </p:spPr>
        <p:txBody>
          <a:bodyPr wrap="square" rtlCol="0">
            <a:spAutoFit/>
          </a:bodyPr>
          <a:lstStyle/>
          <a:p>
            <a:r>
              <a:rPr lang="fr-FR" dirty="0" smtClean="0"/>
              <a:t>e</a:t>
            </a:r>
          </a:p>
          <a:p>
            <a:r>
              <a:rPr lang="fr-FR" dirty="0" smtClean="0"/>
              <a:t>n</a:t>
            </a:r>
          </a:p>
          <a:p>
            <a:endParaRPr lang="fr-FR" dirty="0" smtClean="0"/>
          </a:p>
          <a:p>
            <a:r>
              <a:rPr lang="fr-FR" dirty="0" smtClean="0"/>
              <a:t>l</a:t>
            </a:r>
          </a:p>
          <a:p>
            <a:r>
              <a:rPr lang="fr-FR" dirty="0" smtClean="0"/>
              <a:t>i</a:t>
            </a:r>
          </a:p>
          <a:p>
            <a:r>
              <a:rPr lang="fr-FR" dirty="0" smtClean="0"/>
              <a:t>e</a:t>
            </a:r>
          </a:p>
          <a:p>
            <a:r>
              <a:rPr lang="fr-FR" dirty="0" smtClean="0"/>
              <a:t>n</a:t>
            </a:r>
          </a:p>
          <a:p>
            <a:endParaRPr lang="fr-FR" dirty="0"/>
          </a:p>
          <a:p>
            <a:r>
              <a:rPr lang="fr-FR" dirty="0" smtClean="0"/>
              <a:t>a</a:t>
            </a:r>
          </a:p>
          <a:p>
            <a:r>
              <a:rPr lang="fr-FR" dirty="0" smtClean="0"/>
              <a:t>v</a:t>
            </a:r>
          </a:p>
          <a:p>
            <a:r>
              <a:rPr lang="fr-FR" dirty="0" smtClean="0"/>
              <a:t>e</a:t>
            </a:r>
          </a:p>
          <a:p>
            <a:r>
              <a:rPr lang="fr-FR" dirty="0" smtClean="0"/>
              <a:t>c</a:t>
            </a:r>
          </a:p>
          <a:p>
            <a:endParaRPr lang="fr-FR" dirty="0"/>
          </a:p>
          <a:p>
            <a:r>
              <a:rPr lang="fr-FR" dirty="0" smtClean="0"/>
              <a:t>l’</a:t>
            </a:r>
          </a:p>
          <a:p>
            <a:r>
              <a:rPr lang="fr-FR" dirty="0" smtClean="0"/>
              <a:t>o</a:t>
            </a:r>
          </a:p>
          <a:p>
            <a:r>
              <a:rPr lang="fr-FR" dirty="0" smtClean="0"/>
              <a:t>r</a:t>
            </a:r>
          </a:p>
          <a:p>
            <a:r>
              <a:rPr lang="fr-FR" dirty="0" smtClean="0"/>
              <a:t>a</a:t>
            </a:r>
          </a:p>
          <a:p>
            <a:r>
              <a:rPr lang="fr-FR" dirty="0"/>
              <a:t>l</a:t>
            </a:r>
            <a:endParaRPr lang="fr-FR" dirty="0" smtClean="0"/>
          </a:p>
        </p:txBody>
      </p:sp>
    </p:spTree>
    <p:extLst>
      <p:ext uri="{BB962C8B-B14F-4D97-AF65-F5344CB8AC3E}">
        <p14:creationId xmlns:p14="http://schemas.microsoft.com/office/powerpoint/2010/main" val="165062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504" y="0"/>
            <a:ext cx="8085907" cy="6236820"/>
          </a:xfrm>
          <a:prstGeom prst="rect">
            <a:avLst/>
          </a:prstGeom>
          <a:noFill/>
          <a:ln>
            <a:noFill/>
          </a:ln>
        </p:spPr>
        <p:txBody>
          <a:bodyPr vert="horz" wrap="square" lIns="81646" tIns="40823" rIns="81646" bIns="40823" compatLnSpc="0">
            <a:spAutoFit/>
          </a:bodyPr>
          <a:lstStyle/>
          <a:p>
            <a:pPr algn="ctr" hangingPunct="0"/>
            <a:endParaRPr lang="fr-FR" sz="4899" dirty="0">
              <a:latin typeface="Arial" pitchFamily="18"/>
              <a:ea typeface="Arial Unicode MS" pitchFamily="2"/>
              <a:cs typeface="Tahoma" pitchFamily="2"/>
            </a:endParaRPr>
          </a:p>
          <a:p>
            <a:pPr algn="ctr" hangingPunct="0"/>
            <a:r>
              <a:rPr lang="fr-FR" sz="4899" b="1" dirty="0">
                <a:latin typeface="Arial" pitchFamily="18"/>
                <a:ea typeface="Arial Unicode MS" pitchFamily="2"/>
                <a:cs typeface="Tahoma" pitchFamily="2"/>
              </a:rPr>
              <a:t>La démarche scientifique:</a:t>
            </a:r>
          </a:p>
          <a:p>
            <a:pPr hangingPunct="0"/>
            <a:endParaRPr lang="fr-FR" sz="3992" dirty="0">
              <a:latin typeface="Arial" pitchFamily="18"/>
              <a:ea typeface="Arial Unicode MS" pitchFamily="2"/>
              <a:cs typeface="Tahoma" pitchFamily="2"/>
            </a:endParaRPr>
          </a:p>
          <a:p>
            <a:pPr algn="ctr" hangingPunct="0"/>
            <a:r>
              <a:rPr lang="fr-FR" sz="3992" dirty="0">
                <a:latin typeface="Arial" pitchFamily="18"/>
                <a:ea typeface="Arial Unicode MS" pitchFamily="2"/>
                <a:cs typeface="Tahoma" pitchFamily="2"/>
              </a:rPr>
              <a:t>Elle permet de faire progresser la connaissance du monde pour l'homme depuis la nuit des </a:t>
            </a:r>
            <a:r>
              <a:rPr lang="fr-FR" sz="3992" dirty="0" smtClean="0">
                <a:latin typeface="Arial" pitchFamily="18"/>
                <a:ea typeface="Arial Unicode MS" pitchFamily="2"/>
                <a:cs typeface="Tahoma" pitchFamily="2"/>
              </a:rPr>
              <a:t>temps. </a:t>
            </a:r>
            <a:r>
              <a:rPr lang="fr-FR" sz="3992" dirty="0">
                <a:latin typeface="Arial" pitchFamily="18"/>
                <a:ea typeface="Arial Unicode MS" pitchFamily="2"/>
                <a:cs typeface="Tahoma" pitchFamily="2"/>
              </a:rPr>
              <a:t>Elle est basée sur une logique de vérification d'hypothèses et s'appuie sur une démarche d'investigation.</a:t>
            </a:r>
          </a:p>
        </p:txBody>
      </p:sp>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122" y="105672"/>
            <a:ext cx="1793875" cy="22749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ite-sciences.fr/fileadmin/user_upload/portrait-darw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123" y="2517519"/>
            <a:ext cx="2303872" cy="15359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8856" y="4190319"/>
            <a:ext cx="2166406" cy="247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8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1257" y="470263"/>
            <a:ext cx="8895805" cy="5648134"/>
          </a:xfrm>
          <a:prstGeom prst="rect">
            <a:avLst/>
          </a:prstGeom>
          <a:noFill/>
          <a:ln>
            <a:noFill/>
          </a:ln>
        </p:spPr>
        <p:txBody>
          <a:bodyPr vert="horz" wrap="square" lIns="81646" tIns="40823" rIns="81646" bIns="40823" compatLnSpc="0">
            <a:spAutoFit/>
          </a:bodyPr>
          <a:lstStyle/>
          <a:p>
            <a:pPr algn="ctr" hangingPunct="0"/>
            <a:r>
              <a:rPr lang="fr-FR" sz="4899" b="1" dirty="0" smtClean="0">
                <a:latin typeface="Arial" pitchFamily="18"/>
                <a:ea typeface="Arial Unicode MS" pitchFamily="2"/>
                <a:cs typeface="Tahoma" pitchFamily="2"/>
              </a:rPr>
              <a:t>La démarche</a:t>
            </a:r>
          </a:p>
          <a:p>
            <a:pPr algn="ctr" hangingPunct="0"/>
            <a:r>
              <a:rPr lang="fr-FR" sz="4899" b="1" dirty="0" smtClean="0">
                <a:latin typeface="Arial" pitchFamily="18"/>
                <a:ea typeface="Arial Unicode MS" pitchFamily="2"/>
                <a:cs typeface="Tahoma" pitchFamily="2"/>
              </a:rPr>
              <a:t> </a:t>
            </a:r>
            <a:r>
              <a:rPr lang="fr-FR" sz="4899" b="1" dirty="0">
                <a:latin typeface="Arial" pitchFamily="18"/>
                <a:ea typeface="Arial Unicode MS" pitchFamily="2"/>
                <a:cs typeface="Tahoma" pitchFamily="2"/>
              </a:rPr>
              <a:t>technologique:</a:t>
            </a:r>
          </a:p>
          <a:p>
            <a:pPr hangingPunct="0"/>
            <a:endParaRPr lang="fr-FR" sz="3992" dirty="0">
              <a:latin typeface="Arial" pitchFamily="18"/>
              <a:ea typeface="Arial Unicode MS" pitchFamily="2"/>
              <a:cs typeface="Tahoma" pitchFamily="2"/>
            </a:endParaRPr>
          </a:p>
          <a:p>
            <a:pPr hangingPunct="0"/>
            <a:r>
              <a:rPr lang="fr-FR" sz="3992" dirty="0">
                <a:latin typeface="Arial" pitchFamily="18"/>
                <a:ea typeface="Arial Unicode MS" pitchFamily="2"/>
                <a:cs typeface="Tahoma" pitchFamily="2"/>
              </a:rPr>
              <a:t>Elle a pour but de </a:t>
            </a:r>
            <a:r>
              <a:rPr lang="fr-FR" sz="3992" dirty="0" smtClean="0">
                <a:latin typeface="Arial" pitchFamily="18"/>
                <a:ea typeface="Arial Unicode MS" pitchFamily="2"/>
                <a:cs typeface="Tahoma" pitchFamily="2"/>
              </a:rPr>
              <a:t>produire des </a:t>
            </a:r>
            <a:r>
              <a:rPr lang="fr-FR" sz="3992" dirty="0">
                <a:latin typeface="Arial" pitchFamily="18"/>
                <a:ea typeface="Arial Unicode MS" pitchFamily="2"/>
                <a:cs typeface="Tahoma" pitchFamily="2"/>
              </a:rPr>
              <a:t>biens et des services qui répondent aux besoins de l'homme. Elle est basée sur la démarche de projet. Elle est liée à un contexte économique et industriel (biens) ou social (services).</a:t>
            </a:r>
          </a:p>
        </p:txBody>
      </p:sp>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536" y="279445"/>
            <a:ext cx="3937054" cy="20849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9410" y="2766060"/>
            <a:ext cx="2594180" cy="19104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9410" y="4906961"/>
            <a:ext cx="2594180" cy="177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2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8674" y="470264"/>
            <a:ext cx="9144393" cy="6103066"/>
          </a:xfrm>
          <a:prstGeom prst="rect">
            <a:avLst/>
          </a:prstGeom>
          <a:noFill/>
          <a:ln>
            <a:noFill/>
          </a:ln>
        </p:spPr>
        <p:txBody>
          <a:bodyPr vert="horz" lIns="81646" tIns="40823" rIns="81646" bIns="40823" compatLnSpc="0">
            <a:spAutoFit/>
          </a:bodyPr>
          <a:lstStyle/>
          <a:p>
            <a:pPr algn="ctr" hangingPunct="0"/>
            <a:endParaRPr lang="fr-FR" sz="4899" dirty="0">
              <a:latin typeface="Arial" pitchFamily="18"/>
              <a:ea typeface="Arial Unicode MS" pitchFamily="2"/>
              <a:cs typeface="Tahoma" pitchFamily="2"/>
            </a:endParaRPr>
          </a:p>
          <a:p>
            <a:pPr hangingPunct="0"/>
            <a:r>
              <a:rPr lang="fr-FR" sz="3992" dirty="0" smtClean="0">
                <a:latin typeface="Arial" pitchFamily="18"/>
                <a:ea typeface="Arial Unicode MS" pitchFamily="2"/>
                <a:cs typeface="Tahoma" pitchFamily="2"/>
              </a:rPr>
              <a:t>Mais :</a:t>
            </a:r>
            <a:endParaRPr lang="fr-FR" sz="3992" dirty="0">
              <a:latin typeface="Arial" pitchFamily="18"/>
              <a:ea typeface="Arial Unicode MS" pitchFamily="2"/>
              <a:cs typeface="Tahoma" pitchFamily="2"/>
            </a:endParaRPr>
          </a:p>
          <a:p>
            <a:pPr hangingPunct="0"/>
            <a:r>
              <a:rPr lang="fr-FR" sz="3992" dirty="0">
                <a:latin typeface="Arial" pitchFamily="18"/>
                <a:ea typeface="Arial Unicode MS" pitchFamily="2"/>
                <a:cs typeface="Tahoma" pitchFamily="2"/>
              </a:rPr>
              <a:t>- </a:t>
            </a:r>
            <a:r>
              <a:rPr lang="fr-FR" sz="3992" dirty="0" smtClean="0">
                <a:latin typeface="Arial" pitchFamily="18"/>
                <a:ea typeface="Arial Unicode MS" pitchFamily="2"/>
                <a:cs typeface="Tahoma" pitchFamily="2"/>
              </a:rPr>
              <a:t>  Il </a:t>
            </a:r>
            <a:r>
              <a:rPr lang="fr-FR" sz="3992" dirty="0">
                <a:latin typeface="Arial" pitchFamily="18"/>
                <a:ea typeface="Arial Unicode MS" pitchFamily="2"/>
                <a:cs typeface="Tahoma" pitchFamily="2"/>
              </a:rPr>
              <a:t>n' y a pas de technologie sans sciences.</a:t>
            </a:r>
          </a:p>
          <a:p>
            <a:pPr marL="571500" indent="-571500" hangingPunct="0">
              <a:buFontTx/>
              <a:buChar char="-"/>
            </a:pPr>
            <a:r>
              <a:rPr lang="fr-FR" sz="3992" dirty="0" smtClean="0">
                <a:latin typeface="Arial" pitchFamily="18"/>
                <a:ea typeface="Arial Unicode MS" pitchFamily="2"/>
                <a:cs typeface="Tahoma" pitchFamily="2"/>
              </a:rPr>
              <a:t>Il </a:t>
            </a:r>
            <a:r>
              <a:rPr lang="fr-FR" sz="3992" dirty="0">
                <a:latin typeface="Arial" pitchFamily="18"/>
                <a:ea typeface="Arial Unicode MS" pitchFamily="2"/>
                <a:cs typeface="Tahoma" pitchFamily="2"/>
              </a:rPr>
              <a:t>n' y a pas de sciences sans technologie</a:t>
            </a:r>
            <a:r>
              <a:rPr lang="fr-FR" sz="3992" dirty="0" smtClean="0">
                <a:latin typeface="Arial" pitchFamily="18"/>
                <a:ea typeface="Arial Unicode MS" pitchFamily="2"/>
                <a:cs typeface="Tahoma" pitchFamily="2"/>
              </a:rPr>
              <a:t>.</a:t>
            </a:r>
          </a:p>
          <a:p>
            <a:pPr marL="571500" indent="-571500" hangingPunct="0">
              <a:buFontTx/>
              <a:buChar char="-"/>
            </a:pPr>
            <a:endParaRPr lang="fr-FR" sz="3992" dirty="0">
              <a:latin typeface="Arial" pitchFamily="18"/>
              <a:ea typeface="Arial Unicode MS" pitchFamily="2"/>
              <a:cs typeface="Tahoma" pitchFamily="2"/>
            </a:endParaRPr>
          </a:p>
          <a:p>
            <a:pPr hangingPunct="0"/>
            <a:r>
              <a:rPr lang="fr-FR" sz="3992" b="1" dirty="0">
                <a:latin typeface="Arial" pitchFamily="18"/>
                <a:ea typeface="Arial Unicode MS" pitchFamily="2"/>
                <a:cs typeface="Tahoma" pitchFamily="2"/>
              </a:rPr>
              <a:t>Les progrès de l'une permettent les progrès de l'autre.</a:t>
            </a:r>
          </a:p>
          <a:p>
            <a:pPr hangingPunct="0"/>
            <a:endParaRPr lang="fr-FR" sz="3992" dirty="0">
              <a:latin typeface="Arial" pitchFamily="18"/>
              <a:ea typeface="Arial Unicode MS" pitchFamily="2"/>
              <a:cs typeface="Tahoma" pitchFamily="2"/>
            </a:endParaRPr>
          </a:p>
        </p:txBody>
      </p:sp>
      <p:pic>
        <p:nvPicPr>
          <p:cNvPr id="3074"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307" y="2258467"/>
            <a:ext cx="3358333" cy="223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69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5943" y="0"/>
            <a:ext cx="10472057"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a:t>
            </a:r>
          </a:p>
        </p:txBody>
      </p:sp>
      <p:sp>
        <p:nvSpPr>
          <p:cNvPr id="19" name="Rectangle 18"/>
          <p:cNvSpPr/>
          <p:nvPr/>
        </p:nvSpPr>
        <p:spPr>
          <a:xfrm>
            <a:off x="123750" y="1400956"/>
            <a:ext cx="3614828" cy="3970318"/>
          </a:xfrm>
          <a:prstGeom prst="rect">
            <a:avLst/>
          </a:prstGeom>
          <a:solidFill>
            <a:srgbClr val="38D46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096264" y="1643050"/>
            <a:ext cx="2214578" cy="157163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432532" y="4695353"/>
            <a:ext cx="3571900" cy="2000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381488" y="214290"/>
            <a:ext cx="3571900" cy="1071570"/>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238612" y="1928802"/>
            <a:ext cx="3643338" cy="2286016"/>
          </a:xfrm>
          <a:prstGeom prst="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4238612" y="1857364"/>
            <a:ext cx="3571900" cy="2308324"/>
          </a:xfrm>
          <a:prstGeom prst="rect">
            <a:avLst/>
          </a:prstGeom>
          <a:noFill/>
        </p:spPr>
        <p:txBody>
          <a:bodyPr wrap="square" rtlCol="0">
            <a:spAutoFit/>
          </a:bodyPr>
          <a:lstStyle/>
          <a:p>
            <a:pPr algn="ctr"/>
            <a:r>
              <a:rPr lang="fr-FR" b="1" dirty="0"/>
              <a:t>3 missions : </a:t>
            </a:r>
          </a:p>
          <a:p>
            <a:pPr>
              <a:buFont typeface="Arial" pitchFamily="34" charset="0"/>
              <a:buChar char="•"/>
            </a:pPr>
            <a:r>
              <a:rPr lang="fr-FR" dirty="0"/>
              <a:t>Une école qui s’adapte aux jeunes enfants;</a:t>
            </a:r>
          </a:p>
          <a:p>
            <a:pPr>
              <a:buFont typeface="Arial" pitchFamily="34" charset="0"/>
              <a:buChar char="•"/>
            </a:pPr>
            <a:r>
              <a:rPr lang="fr-FR" dirty="0"/>
              <a:t>Une école qui propose différentes modalités spécifiques d’apprentissage ;</a:t>
            </a:r>
          </a:p>
          <a:p>
            <a:pPr>
              <a:buFont typeface="Arial" pitchFamily="34" charset="0"/>
              <a:buChar char="•"/>
            </a:pPr>
            <a:r>
              <a:rPr lang="fr-FR" dirty="0"/>
              <a:t>Une école pour apprendre ensemble et vivre ensemble;</a:t>
            </a:r>
          </a:p>
        </p:txBody>
      </p:sp>
      <p:sp>
        <p:nvSpPr>
          <p:cNvPr id="4" name="ZoneTexte 3"/>
          <p:cNvSpPr txBox="1"/>
          <p:nvPr/>
        </p:nvSpPr>
        <p:spPr>
          <a:xfrm>
            <a:off x="4381488" y="285728"/>
            <a:ext cx="3643338" cy="923330"/>
          </a:xfrm>
          <a:prstGeom prst="rect">
            <a:avLst/>
          </a:prstGeom>
          <a:noFill/>
        </p:spPr>
        <p:txBody>
          <a:bodyPr wrap="square" rtlCol="0">
            <a:spAutoFit/>
          </a:bodyPr>
          <a:lstStyle/>
          <a:p>
            <a:pPr algn="ctr"/>
            <a:r>
              <a:rPr lang="fr-FR" b="1" dirty="0"/>
              <a:t>Domaine 1: le langage</a:t>
            </a:r>
          </a:p>
          <a:p>
            <a:pPr algn="ctr"/>
            <a:r>
              <a:rPr lang="fr-FR" dirty="0"/>
              <a:t>Mobiliser le langage dans toutes ses dimensions.</a:t>
            </a:r>
          </a:p>
        </p:txBody>
      </p:sp>
      <p:sp>
        <p:nvSpPr>
          <p:cNvPr id="5" name="ZoneTexte 4"/>
          <p:cNvSpPr txBox="1"/>
          <p:nvPr/>
        </p:nvSpPr>
        <p:spPr>
          <a:xfrm>
            <a:off x="4274331" y="4684367"/>
            <a:ext cx="3571900" cy="2031325"/>
          </a:xfrm>
          <a:prstGeom prst="rect">
            <a:avLst/>
          </a:prstGeom>
          <a:noFill/>
        </p:spPr>
        <p:txBody>
          <a:bodyPr wrap="square" rtlCol="0">
            <a:spAutoFit/>
          </a:bodyPr>
          <a:lstStyle/>
          <a:p>
            <a:pPr algn="ctr"/>
            <a:r>
              <a:rPr lang="fr-FR" b="1" dirty="0"/>
              <a:t>Domaine 4 : construire les premiers outils pour structurer sa pensée :</a:t>
            </a:r>
          </a:p>
          <a:p>
            <a:pPr algn="ctr"/>
            <a:r>
              <a:rPr lang="fr-FR" dirty="0"/>
              <a:t>Découvrir les nombres et leurs utilisations.</a:t>
            </a:r>
          </a:p>
          <a:p>
            <a:pPr algn="ctr"/>
            <a:r>
              <a:rPr lang="fr-FR" dirty="0"/>
              <a:t>Explorer formes, grandeurs et suites organisées.</a:t>
            </a:r>
          </a:p>
        </p:txBody>
      </p:sp>
      <p:sp>
        <p:nvSpPr>
          <p:cNvPr id="6" name="ZoneTexte 5"/>
          <p:cNvSpPr txBox="1"/>
          <p:nvPr/>
        </p:nvSpPr>
        <p:spPr>
          <a:xfrm>
            <a:off x="94873" y="1400955"/>
            <a:ext cx="3679391" cy="3970318"/>
          </a:xfrm>
          <a:prstGeom prst="rect">
            <a:avLst/>
          </a:prstGeom>
          <a:noFill/>
          <a:ln w="57150">
            <a:solidFill>
              <a:srgbClr val="FF6600"/>
            </a:solidFill>
          </a:ln>
        </p:spPr>
        <p:txBody>
          <a:bodyPr wrap="square" rtlCol="0">
            <a:spAutoFit/>
          </a:bodyPr>
          <a:lstStyle/>
          <a:p>
            <a:r>
              <a:rPr lang="fr-FR" sz="2800" b="1" dirty="0"/>
              <a:t>Domaine 5 : Explorer le monde :</a:t>
            </a:r>
          </a:p>
          <a:p>
            <a:pPr marL="457200" indent="-457200">
              <a:buFont typeface="Arial" panose="020B0604020202020204" pitchFamily="34" charset="0"/>
              <a:buChar char="•"/>
            </a:pPr>
            <a:r>
              <a:rPr lang="fr-FR" sz="2800" dirty="0"/>
              <a:t>Se repérer dans le temps et dans l’espace.</a:t>
            </a:r>
          </a:p>
          <a:p>
            <a:pPr marL="457200" indent="-457200">
              <a:buFont typeface="Arial" panose="020B0604020202020204" pitchFamily="34" charset="0"/>
              <a:buChar char="•"/>
            </a:pPr>
            <a:r>
              <a:rPr lang="fr-FR" sz="2800" b="1" dirty="0"/>
              <a:t>Explorer le monde du vivant, des objets et de la matière.</a:t>
            </a:r>
          </a:p>
        </p:txBody>
      </p:sp>
      <p:sp>
        <p:nvSpPr>
          <p:cNvPr id="12" name="Flèche vers le haut 11"/>
          <p:cNvSpPr/>
          <p:nvPr/>
        </p:nvSpPr>
        <p:spPr>
          <a:xfrm>
            <a:off x="5238744" y="1428736"/>
            <a:ext cx="285752" cy="42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5667372" y="4286256"/>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239140" y="1714488"/>
            <a:ext cx="2214578" cy="1477328"/>
          </a:xfrm>
          <a:prstGeom prst="rect">
            <a:avLst/>
          </a:prstGeom>
          <a:noFill/>
        </p:spPr>
        <p:txBody>
          <a:bodyPr wrap="square" rtlCol="0">
            <a:spAutoFit/>
          </a:bodyPr>
          <a:lstStyle/>
          <a:p>
            <a:r>
              <a:rPr lang="fr-FR" b="1" dirty="0"/>
              <a:t>Domaine 2</a:t>
            </a:r>
            <a:r>
              <a:rPr lang="fr-FR" dirty="0"/>
              <a:t> :</a:t>
            </a:r>
            <a:r>
              <a:rPr lang="fr-FR" b="1" dirty="0"/>
              <a:t> </a:t>
            </a:r>
            <a:r>
              <a:rPr lang="fr-FR" dirty="0"/>
              <a:t>agir, s’exprimer comprendre à travers l’activité physique .</a:t>
            </a:r>
          </a:p>
        </p:txBody>
      </p:sp>
      <p:sp>
        <p:nvSpPr>
          <p:cNvPr id="18" name="Rectangle 17"/>
          <p:cNvSpPr/>
          <p:nvPr/>
        </p:nvSpPr>
        <p:spPr>
          <a:xfrm>
            <a:off x="8167702" y="4286256"/>
            <a:ext cx="2000264"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8167702" y="4286256"/>
            <a:ext cx="2214578" cy="1477328"/>
          </a:xfrm>
          <a:prstGeom prst="rect">
            <a:avLst/>
          </a:prstGeom>
          <a:noFill/>
        </p:spPr>
        <p:txBody>
          <a:bodyPr wrap="square" rtlCol="0">
            <a:spAutoFit/>
          </a:bodyPr>
          <a:lstStyle/>
          <a:p>
            <a:r>
              <a:rPr lang="fr-FR" b="1" dirty="0"/>
              <a:t>Domaine 3 </a:t>
            </a:r>
            <a:r>
              <a:rPr lang="fr-FR" dirty="0"/>
              <a:t>:</a:t>
            </a:r>
            <a:r>
              <a:rPr lang="fr-FR" b="1" dirty="0"/>
              <a:t> </a:t>
            </a:r>
            <a:r>
              <a:rPr lang="fr-FR" dirty="0"/>
              <a:t>agir, s’exprimer comprendre à travers les activités artistiques.</a:t>
            </a:r>
          </a:p>
        </p:txBody>
      </p:sp>
      <p:sp>
        <p:nvSpPr>
          <p:cNvPr id="20" name="Flèche droite 19"/>
          <p:cNvSpPr/>
          <p:nvPr/>
        </p:nvSpPr>
        <p:spPr>
          <a:xfrm>
            <a:off x="7739074" y="2643182"/>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rot="10800000">
            <a:off x="3681495" y="2962621"/>
            <a:ext cx="64294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rot="2242770">
            <a:off x="7667636" y="3643314"/>
            <a:ext cx="71438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107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3" y="167347"/>
            <a:ext cx="8183880" cy="1285884"/>
          </a:xfrm>
        </p:spPr>
        <p:txBody>
          <a:bodyPr>
            <a:noAutofit/>
          </a:bodyPr>
          <a:lstStyle/>
          <a:p>
            <a:r>
              <a:rPr lang="fr-FR" sz="4000" dirty="0"/>
              <a:t>Le vivant, les objets, la matière…</a:t>
            </a:r>
          </a:p>
        </p:txBody>
      </p:sp>
      <p:sp>
        <p:nvSpPr>
          <p:cNvPr id="3" name="Espace réservé du contenu 2"/>
          <p:cNvSpPr>
            <a:spLocks noGrp="1"/>
          </p:cNvSpPr>
          <p:nvPr>
            <p:ph idx="1"/>
          </p:nvPr>
        </p:nvSpPr>
        <p:spPr>
          <a:xfrm>
            <a:off x="198498" y="910715"/>
            <a:ext cx="11993502" cy="5659902"/>
          </a:xfrm>
        </p:spPr>
        <p:txBody>
          <a:bodyPr>
            <a:noAutofit/>
          </a:bodyPr>
          <a:lstStyle/>
          <a:p>
            <a:pPr>
              <a:buFont typeface="Wingdings" pitchFamily="2" charset="2"/>
              <a:buChar char="q"/>
            </a:pPr>
            <a:r>
              <a:rPr lang="fr-FR" sz="2800" b="1" dirty="0" smtClean="0"/>
              <a:t>Quelques remarques et comparaisons avec les programmes de 2008:</a:t>
            </a:r>
          </a:p>
          <a:p>
            <a:pPr>
              <a:buFont typeface="Wingdings" pitchFamily="2" charset="2"/>
              <a:buChar char="q"/>
            </a:pPr>
            <a:endParaRPr lang="fr-FR" sz="2800" b="1" dirty="0" smtClean="0"/>
          </a:p>
          <a:p>
            <a:r>
              <a:rPr lang="fr-FR" sz="2800" b="1" dirty="0" smtClean="0"/>
              <a:t>Concernant le vivant</a:t>
            </a:r>
            <a:r>
              <a:rPr lang="fr-FR" sz="2800" dirty="0" smtClean="0"/>
              <a:t>, on insiste comme en 2008 sur l’observation du réel ; </a:t>
            </a:r>
            <a:r>
              <a:rPr lang="fr-FR" sz="2800" b="1" dirty="0" smtClean="0"/>
              <a:t>les élevages et les plantations </a:t>
            </a:r>
            <a:r>
              <a:rPr lang="fr-FR" sz="2800" dirty="0" smtClean="0"/>
              <a:t>restent des moyens à privilégier.</a:t>
            </a:r>
          </a:p>
          <a:p>
            <a:pPr lvl="1">
              <a:buFont typeface="Wingdings" pitchFamily="2" charset="2"/>
              <a:buChar char="v"/>
            </a:pPr>
            <a:r>
              <a:rPr lang="fr-FR" sz="2800" i="1" dirty="0" smtClean="0"/>
              <a:t>Au niveau des attendus, les objectifs sont moins exhaustifs.</a:t>
            </a:r>
          </a:p>
          <a:p>
            <a:pPr lvl="1">
              <a:buFont typeface="Wingdings" pitchFamily="2" charset="2"/>
              <a:buChar char="v"/>
            </a:pPr>
            <a:endParaRPr lang="fr-FR" sz="2800" dirty="0" smtClean="0"/>
          </a:p>
          <a:p>
            <a:pPr>
              <a:buFont typeface="Wingdings" panose="05000000000000000000" pitchFamily="2" charset="2"/>
              <a:buChar char="q"/>
            </a:pPr>
            <a:r>
              <a:rPr lang="fr-FR" sz="2800" b="1" dirty="0" smtClean="0"/>
              <a:t>Concernant la matière et les objets:</a:t>
            </a:r>
          </a:p>
          <a:p>
            <a:pPr lvl="1">
              <a:buFont typeface="Wingdings" pitchFamily="2" charset="2"/>
              <a:buChar char="v"/>
            </a:pPr>
            <a:r>
              <a:rPr lang="fr-FR" sz="2800" dirty="0" smtClean="0"/>
              <a:t>L’accent est mis sur </a:t>
            </a:r>
            <a:r>
              <a:rPr lang="fr-FR" sz="2800" b="1" dirty="0" smtClean="0"/>
              <a:t>la construction d’objets </a:t>
            </a:r>
            <a:r>
              <a:rPr lang="fr-FR" sz="2800" dirty="0" smtClean="0"/>
              <a:t>à partir de fiche de fabrication, </a:t>
            </a:r>
            <a:r>
              <a:rPr lang="fr-FR" sz="2800" b="1" dirty="0" smtClean="0"/>
              <a:t>l’utilisation des objets numériques</a:t>
            </a:r>
            <a:r>
              <a:rPr lang="fr-FR" sz="2800" dirty="0" smtClean="0"/>
              <a:t> et les </a:t>
            </a:r>
            <a:r>
              <a:rPr lang="fr-FR" sz="2800" b="1" dirty="0" smtClean="0"/>
              <a:t>risques dans l’environnement familier.</a:t>
            </a:r>
          </a:p>
        </p:txBody>
      </p:sp>
    </p:spTree>
    <p:extLst>
      <p:ext uri="{BB962C8B-B14F-4D97-AF65-F5344CB8AC3E}">
        <p14:creationId xmlns:p14="http://schemas.microsoft.com/office/powerpoint/2010/main" val="1126310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183880" cy="1285884"/>
          </a:xfrm>
        </p:spPr>
        <p:txBody>
          <a:bodyPr>
            <a:noAutofit/>
          </a:bodyPr>
          <a:lstStyle/>
          <a:p>
            <a:r>
              <a:rPr lang="fr-FR" sz="4000" dirty="0"/>
              <a:t>Découvrir le vivant…</a:t>
            </a:r>
          </a:p>
        </p:txBody>
      </p:sp>
      <p:sp>
        <p:nvSpPr>
          <p:cNvPr id="3" name="Espace réservé du contenu 2"/>
          <p:cNvSpPr>
            <a:spLocks noGrp="1"/>
          </p:cNvSpPr>
          <p:nvPr>
            <p:ph idx="1"/>
          </p:nvPr>
        </p:nvSpPr>
        <p:spPr>
          <a:xfrm>
            <a:off x="104503" y="1328726"/>
            <a:ext cx="11652068" cy="4980634"/>
          </a:xfrm>
        </p:spPr>
        <p:txBody>
          <a:bodyPr>
            <a:noAutofit/>
          </a:bodyPr>
          <a:lstStyle/>
          <a:p>
            <a:pPr>
              <a:buFont typeface="Wingdings" pitchFamily="2" charset="2"/>
              <a:buChar char="q"/>
            </a:pPr>
            <a:r>
              <a:rPr lang="fr-FR" sz="3200" dirty="0" smtClean="0"/>
              <a:t>Découvrir les manifestations de la vie animale et végétale en favorisant </a:t>
            </a:r>
            <a:r>
              <a:rPr lang="fr-FR" sz="3200" b="1" dirty="0" smtClean="0"/>
              <a:t>l’observation concrètes, de plantations et d’élevages</a:t>
            </a:r>
          </a:p>
          <a:p>
            <a:pPr>
              <a:buFont typeface="Wingdings" pitchFamily="2" charset="2"/>
              <a:buChar char="q"/>
            </a:pPr>
            <a:r>
              <a:rPr lang="fr-FR" sz="3200" dirty="0" smtClean="0"/>
              <a:t>Connaitre et maîtriser son corps en lien avec les exercices physiques</a:t>
            </a:r>
          </a:p>
          <a:p>
            <a:pPr>
              <a:buFont typeface="Wingdings" pitchFamily="2" charset="2"/>
              <a:buChar char="q"/>
            </a:pPr>
            <a:r>
              <a:rPr lang="fr-FR" sz="3200" dirty="0" smtClean="0"/>
              <a:t>Acquérir les premiers savoirs et savoir-faire pour une </a:t>
            </a:r>
            <a:r>
              <a:rPr lang="fr-FR" sz="3200" b="1" dirty="0" smtClean="0"/>
              <a:t>hygiène de vie saine</a:t>
            </a:r>
            <a:r>
              <a:rPr lang="fr-FR" sz="3200" dirty="0" smtClean="0"/>
              <a:t>.</a:t>
            </a:r>
          </a:p>
          <a:p>
            <a:pPr>
              <a:buFont typeface="Wingdings" pitchFamily="2" charset="2"/>
              <a:buChar char="q"/>
            </a:pPr>
            <a:r>
              <a:rPr lang="fr-FR" sz="3200" dirty="0" smtClean="0"/>
              <a:t>Adopter une attitude responsable vis-à-vis de l’environnement et de la protection du vivant.</a:t>
            </a:r>
          </a:p>
        </p:txBody>
      </p:sp>
    </p:spTree>
    <p:extLst>
      <p:ext uri="{BB962C8B-B14F-4D97-AF65-F5344CB8AC3E}">
        <p14:creationId xmlns:p14="http://schemas.microsoft.com/office/powerpoint/2010/main" val="156703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183880" cy="1285884"/>
          </a:xfrm>
        </p:spPr>
        <p:txBody>
          <a:bodyPr>
            <a:noAutofit/>
          </a:bodyPr>
          <a:lstStyle/>
          <a:p>
            <a:r>
              <a:rPr lang="fr-FR" sz="4000" dirty="0"/>
              <a:t>Explorer la matière…</a:t>
            </a:r>
          </a:p>
        </p:txBody>
      </p:sp>
      <p:sp>
        <p:nvSpPr>
          <p:cNvPr id="3" name="Espace réservé du contenu 2"/>
          <p:cNvSpPr>
            <a:spLocks noGrp="1"/>
          </p:cNvSpPr>
          <p:nvPr>
            <p:ph idx="1"/>
          </p:nvPr>
        </p:nvSpPr>
        <p:spPr>
          <a:xfrm>
            <a:off x="261257" y="1785926"/>
            <a:ext cx="11769634" cy="4214842"/>
          </a:xfrm>
        </p:spPr>
        <p:txBody>
          <a:bodyPr>
            <a:normAutofit/>
          </a:bodyPr>
          <a:lstStyle/>
          <a:p>
            <a:pPr>
              <a:buFont typeface="Wingdings" pitchFamily="2" charset="2"/>
              <a:buChar char="q"/>
            </a:pPr>
            <a:r>
              <a:rPr lang="fr-FR" sz="3200" dirty="0" smtClean="0"/>
              <a:t>Agir de manière très concrète sur différentes matières et matériaux ;</a:t>
            </a:r>
          </a:p>
          <a:p>
            <a:pPr>
              <a:buFont typeface="Wingdings" pitchFamily="2" charset="2"/>
              <a:buChar char="q"/>
            </a:pPr>
            <a:r>
              <a:rPr lang="fr-FR" sz="3200" dirty="0" smtClean="0"/>
              <a:t>S’exercer à des actions variées sur ces matières ou matériaux en utilisant, au besoin, des outils ;</a:t>
            </a:r>
          </a:p>
          <a:p>
            <a:pPr>
              <a:buFont typeface="Wingdings" pitchFamily="2" charset="2"/>
              <a:buChar char="q"/>
            </a:pPr>
            <a:r>
              <a:rPr lang="fr-FR" sz="3200" dirty="0" smtClean="0"/>
              <a:t>Approcher quelques propriétés de ces matières ou de ces matériaux.</a:t>
            </a:r>
          </a:p>
        </p:txBody>
      </p:sp>
    </p:spTree>
    <p:extLst>
      <p:ext uri="{BB962C8B-B14F-4D97-AF65-F5344CB8AC3E}">
        <p14:creationId xmlns:p14="http://schemas.microsoft.com/office/powerpoint/2010/main" val="388925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4034" y="428604"/>
            <a:ext cx="8183880" cy="1285884"/>
          </a:xfrm>
        </p:spPr>
        <p:txBody>
          <a:bodyPr>
            <a:noAutofit/>
          </a:bodyPr>
          <a:lstStyle/>
          <a:p>
            <a:r>
              <a:rPr lang="fr-FR" sz="4000" dirty="0"/>
              <a:t>Utiliser, fabriquer et manipuler des objets…</a:t>
            </a:r>
          </a:p>
        </p:txBody>
      </p:sp>
      <p:sp>
        <p:nvSpPr>
          <p:cNvPr id="3" name="Espace réservé du contenu 2"/>
          <p:cNvSpPr>
            <a:spLocks noGrp="1"/>
          </p:cNvSpPr>
          <p:nvPr>
            <p:ph idx="1"/>
          </p:nvPr>
        </p:nvSpPr>
        <p:spPr>
          <a:xfrm>
            <a:off x="143690" y="2164749"/>
            <a:ext cx="11756571" cy="4214842"/>
          </a:xfrm>
        </p:spPr>
        <p:txBody>
          <a:bodyPr>
            <a:normAutofit/>
          </a:bodyPr>
          <a:lstStyle/>
          <a:p>
            <a:pPr>
              <a:buFont typeface="Wingdings" pitchFamily="2" charset="2"/>
              <a:buChar char="q"/>
            </a:pPr>
            <a:r>
              <a:rPr lang="fr-FR" sz="2800" dirty="0" smtClean="0"/>
              <a:t>Développer des habiletés motrices en utilisant  les outils usuels ;</a:t>
            </a:r>
          </a:p>
          <a:p>
            <a:pPr>
              <a:buFont typeface="Wingdings" pitchFamily="2" charset="2"/>
              <a:buChar char="q"/>
            </a:pPr>
            <a:r>
              <a:rPr lang="fr-FR" sz="2800" b="1" dirty="0" smtClean="0"/>
              <a:t>Monter et démonter des objets en suivant une fiche de fabrication illustrée ;</a:t>
            </a:r>
          </a:p>
          <a:p>
            <a:pPr>
              <a:buFont typeface="Wingdings" pitchFamily="2" charset="2"/>
              <a:buChar char="q"/>
            </a:pPr>
            <a:r>
              <a:rPr lang="fr-FR" sz="2800" dirty="0" smtClean="0"/>
              <a:t>Manipuler divers objets pour constater quelques phénomènes physiques ;</a:t>
            </a:r>
          </a:p>
          <a:p>
            <a:pPr>
              <a:buFont typeface="Wingdings" pitchFamily="2" charset="2"/>
              <a:buChar char="q"/>
            </a:pPr>
            <a:r>
              <a:rPr lang="fr-FR" sz="2800" dirty="0" smtClean="0"/>
              <a:t>Prendre en compte les risques liés à l’usage des objets notamment dans le cadre domestique ;</a:t>
            </a:r>
          </a:p>
          <a:p>
            <a:pPr>
              <a:buFont typeface="Wingdings" pitchFamily="2" charset="2"/>
              <a:buChar char="q"/>
            </a:pPr>
            <a:r>
              <a:rPr lang="fr-FR" sz="2800" dirty="0" smtClean="0"/>
              <a:t>Utiliser des objets numériques.</a:t>
            </a:r>
          </a:p>
          <a:p>
            <a:pPr>
              <a:buFont typeface="Wingdings" pitchFamily="2" charset="2"/>
              <a:buChar char="q"/>
            </a:pPr>
            <a:endParaRPr lang="fr-FR" b="1" dirty="0" smtClean="0"/>
          </a:p>
        </p:txBody>
      </p:sp>
    </p:spTree>
    <p:extLst>
      <p:ext uri="{BB962C8B-B14F-4D97-AF65-F5344CB8AC3E}">
        <p14:creationId xmlns:p14="http://schemas.microsoft.com/office/powerpoint/2010/main" val="8731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ZoneTexte 2"/>
          <p:cNvSpPr txBox="1"/>
          <p:nvPr/>
        </p:nvSpPr>
        <p:spPr>
          <a:xfrm>
            <a:off x="628650" y="2209800"/>
            <a:ext cx="10972800" cy="3970318"/>
          </a:xfrm>
          <a:prstGeom prst="rect">
            <a:avLst/>
          </a:prstGeom>
          <a:noFill/>
        </p:spPr>
        <p:txBody>
          <a:bodyPr wrap="square" rtlCol="0">
            <a:spAutoFit/>
          </a:bodyPr>
          <a:lstStyle/>
          <a:p>
            <a:pPr marL="742950" indent="-742950">
              <a:buFont typeface="+mj-lt"/>
              <a:buAutoNum type="arabicPeriod"/>
            </a:pPr>
            <a:r>
              <a:rPr lang="fr-FR" sz="3600" dirty="0" smtClean="0"/>
              <a:t>Historique de l’enseignement des sciences et programmes ;</a:t>
            </a:r>
          </a:p>
          <a:p>
            <a:pPr marL="742950" indent="-742950">
              <a:buFont typeface="+mj-lt"/>
              <a:buAutoNum type="arabicPeriod"/>
            </a:pPr>
            <a:endParaRPr lang="fr-FR" sz="3600" dirty="0" smtClean="0"/>
          </a:p>
          <a:p>
            <a:pPr marL="742950" indent="-742950">
              <a:buFont typeface="+mj-lt"/>
              <a:buAutoNum type="arabicPeriod"/>
            </a:pPr>
            <a:r>
              <a:rPr lang="fr-FR" sz="3600" dirty="0" smtClean="0"/>
              <a:t>Mise en situation ;</a:t>
            </a:r>
          </a:p>
          <a:p>
            <a:pPr marL="742950" indent="-742950">
              <a:buFont typeface="+mj-lt"/>
              <a:buAutoNum type="arabicPeriod"/>
            </a:pPr>
            <a:endParaRPr lang="fr-FR" sz="3600" dirty="0" smtClean="0"/>
          </a:p>
          <a:p>
            <a:pPr marL="742950" indent="-742950">
              <a:buFont typeface="+mj-lt"/>
              <a:buAutoNum type="arabicPeriod"/>
            </a:pPr>
            <a:r>
              <a:rPr lang="fr-FR" sz="3600" dirty="0" smtClean="0"/>
              <a:t>Mise en œuvre et points de vigilance.</a:t>
            </a:r>
          </a:p>
          <a:p>
            <a:endParaRPr lang="fr-FR" dirty="0" smtClean="0"/>
          </a:p>
          <a:p>
            <a:endParaRPr lang="fr-FR" dirty="0"/>
          </a:p>
        </p:txBody>
      </p:sp>
    </p:spTree>
    <p:extLst>
      <p:ext uri="{BB962C8B-B14F-4D97-AF65-F5344CB8AC3E}">
        <p14:creationId xmlns:p14="http://schemas.microsoft.com/office/powerpoint/2010/main" val="223802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Remarques :</a:t>
            </a:r>
            <a:endParaRPr lang="fr-FR" dirty="0"/>
          </a:p>
        </p:txBody>
      </p:sp>
      <p:sp>
        <p:nvSpPr>
          <p:cNvPr id="3" name="Espace réservé du contenu 2"/>
          <p:cNvSpPr>
            <a:spLocks noGrp="1"/>
          </p:cNvSpPr>
          <p:nvPr>
            <p:ph idx="1"/>
          </p:nvPr>
        </p:nvSpPr>
        <p:spPr>
          <a:xfrm>
            <a:off x="677333" y="2160589"/>
            <a:ext cx="10125650" cy="3880773"/>
          </a:xfrm>
        </p:spPr>
        <p:txBody>
          <a:bodyPr>
            <a:normAutofit fontScale="92500" lnSpcReduction="10000"/>
          </a:bodyPr>
          <a:lstStyle/>
          <a:p>
            <a:pPr marL="914400" lvl="2" indent="0" algn="just">
              <a:buNone/>
            </a:pPr>
            <a:r>
              <a:rPr lang="fr-FR" sz="3200" dirty="0"/>
              <a:t>L</a:t>
            </a:r>
            <a:r>
              <a:rPr lang="fr-FR" sz="3200" dirty="0" smtClean="0"/>
              <a:t>e </a:t>
            </a:r>
            <a:r>
              <a:rPr lang="fr-FR" sz="3200" dirty="0"/>
              <a:t>terme de « démarche d’investigation » </a:t>
            </a:r>
            <a:r>
              <a:rPr lang="fr-FR" sz="3200" b="1" dirty="0" smtClean="0"/>
              <a:t>absent des programmes</a:t>
            </a:r>
            <a:r>
              <a:rPr lang="fr-FR" sz="3200" dirty="0"/>
              <a:t>	</a:t>
            </a:r>
            <a:r>
              <a:rPr lang="fr-FR" sz="3200" dirty="0" smtClean="0"/>
              <a:t>mais </a:t>
            </a:r>
            <a:r>
              <a:rPr lang="fr-FR" sz="3200" b="1" dirty="0" smtClean="0"/>
              <a:t>concept </a:t>
            </a:r>
            <a:r>
              <a:rPr lang="fr-FR" sz="3200" b="1" dirty="0"/>
              <a:t>omniprésent dans les </a:t>
            </a:r>
            <a:r>
              <a:rPr lang="fr-FR" sz="3200" b="1" dirty="0" smtClean="0"/>
              <a:t>documents ressources !!!</a:t>
            </a:r>
          </a:p>
          <a:p>
            <a:pPr marL="914400" lvl="2" indent="0" algn="just">
              <a:buNone/>
            </a:pPr>
            <a:r>
              <a:rPr lang="fr-FR" sz="3200" dirty="0"/>
              <a:t>L</a:t>
            </a:r>
            <a:r>
              <a:rPr lang="fr-FR" sz="3200" dirty="0" smtClean="0"/>
              <a:t>e terme « matière » disparaît ensuite dans les attendus : </a:t>
            </a:r>
            <a:r>
              <a:rPr lang="fr-FR" sz="3200" b="1" dirty="0" smtClean="0"/>
              <a:t>les élèves vont repérer les matières et leurs 	caractéristiques en agissant directement sur les matériaux .</a:t>
            </a:r>
          </a:p>
          <a:p>
            <a:pPr marL="914400" lvl="2" indent="0" algn="just">
              <a:buNone/>
            </a:pPr>
            <a:r>
              <a:rPr lang="fr-FR" sz="3200" dirty="0" smtClean="0"/>
              <a:t>Les expériences sensibles sont valorisées</a:t>
            </a:r>
            <a:endParaRPr lang="fr-FR" sz="3200" dirty="0"/>
          </a:p>
          <a:p>
            <a:pPr algn="just"/>
            <a:endParaRPr lang="fr-FR" sz="3200" dirty="0"/>
          </a:p>
        </p:txBody>
      </p:sp>
    </p:spTree>
    <p:extLst>
      <p:ext uri="{BB962C8B-B14F-4D97-AF65-F5344CB8AC3E}">
        <p14:creationId xmlns:p14="http://schemas.microsoft.com/office/powerpoint/2010/main" val="2409888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situation</a:t>
            </a:r>
            <a:endParaRPr lang="fr-FR" dirty="0"/>
          </a:p>
        </p:txBody>
      </p:sp>
      <p:sp>
        <p:nvSpPr>
          <p:cNvPr id="3" name="Espace réservé du contenu 2"/>
          <p:cNvSpPr>
            <a:spLocks noGrp="1"/>
          </p:cNvSpPr>
          <p:nvPr>
            <p:ph idx="1"/>
          </p:nvPr>
        </p:nvSpPr>
        <p:spPr>
          <a:xfrm>
            <a:off x="829734" y="3657014"/>
            <a:ext cx="8596668" cy="961434"/>
          </a:xfrm>
        </p:spPr>
        <p:txBody>
          <a:bodyPr>
            <a:normAutofit/>
          </a:bodyPr>
          <a:lstStyle/>
          <a:p>
            <a:r>
              <a:rPr lang="fr-FR" sz="2400" dirty="0" smtClean="0"/>
              <a:t>Défi 2 : comment faire flotter de la pâte à modeler ? Tout 			 en y déposant un poids de 200g ?</a:t>
            </a:r>
            <a:endParaRPr lang="fr-FR" sz="2400" dirty="0"/>
          </a:p>
        </p:txBody>
      </p:sp>
      <p:sp>
        <p:nvSpPr>
          <p:cNvPr id="5" name="Espace réservé du contenu 2"/>
          <p:cNvSpPr txBox="1">
            <a:spLocks/>
          </p:cNvSpPr>
          <p:nvPr/>
        </p:nvSpPr>
        <p:spPr>
          <a:xfrm>
            <a:off x="829734" y="2312990"/>
            <a:ext cx="8596668" cy="9614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fr-FR" sz="2400" dirty="0" smtClean="0"/>
              <a:t>Défi 1 : comment faire flotter de la pâte à modeler ?</a:t>
            </a:r>
            <a:endParaRPr lang="fr-FR" sz="2400" dirty="0"/>
          </a:p>
        </p:txBody>
      </p:sp>
    </p:spTree>
    <p:extLst>
      <p:ext uri="{BB962C8B-B14F-4D97-AF65-F5344CB8AC3E}">
        <p14:creationId xmlns:p14="http://schemas.microsoft.com/office/powerpoint/2010/main" val="8417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une démarche d’investigation réussie (1)</a:t>
            </a:r>
            <a:endParaRPr lang="fr-FR" dirty="0"/>
          </a:p>
        </p:txBody>
      </p:sp>
      <p:sp>
        <p:nvSpPr>
          <p:cNvPr id="3" name="Espace réservé du contenu 2"/>
          <p:cNvSpPr>
            <a:spLocks noGrp="1"/>
          </p:cNvSpPr>
          <p:nvPr>
            <p:ph idx="1"/>
          </p:nvPr>
        </p:nvSpPr>
        <p:spPr>
          <a:xfrm>
            <a:off x="677334" y="2254069"/>
            <a:ext cx="8923866" cy="4402763"/>
          </a:xfrm>
        </p:spPr>
        <p:txBody>
          <a:bodyPr>
            <a:normAutofit/>
          </a:bodyPr>
          <a:lstStyle/>
          <a:p>
            <a:r>
              <a:rPr lang="fr-FR" sz="2800" dirty="0" smtClean="0"/>
              <a:t>Favoriser les rencontres (avec les objets, les phénomènes…)</a:t>
            </a:r>
          </a:p>
          <a:p>
            <a:endParaRPr lang="fr-FR" sz="2800" dirty="0" smtClean="0"/>
          </a:p>
          <a:p>
            <a:r>
              <a:rPr lang="fr-FR" sz="2800" dirty="0" smtClean="0"/>
              <a:t>Proposer des situations motivantes, porteuses de sens</a:t>
            </a:r>
          </a:p>
          <a:p>
            <a:endParaRPr lang="fr-FR" sz="2800" dirty="0" smtClean="0"/>
          </a:p>
          <a:p>
            <a:r>
              <a:rPr lang="fr-FR" sz="2800" dirty="0" smtClean="0"/>
              <a:t>Permettre des expériences nombreuses et variées</a:t>
            </a:r>
          </a:p>
          <a:p>
            <a:pPr marL="0" indent="0">
              <a:buNone/>
            </a:pPr>
            <a:endParaRPr lang="fr-FR" dirty="0" smtClean="0"/>
          </a:p>
          <a:p>
            <a:endParaRPr lang="fr-FR" dirty="0"/>
          </a:p>
        </p:txBody>
      </p:sp>
    </p:spTree>
    <p:extLst>
      <p:ext uri="{BB962C8B-B14F-4D97-AF65-F5344CB8AC3E}">
        <p14:creationId xmlns:p14="http://schemas.microsoft.com/office/powerpoint/2010/main" val="232956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une démarche d’investigation réussie </a:t>
            </a:r>
            <a:r>
              <a:rPr lang="fr-FR" dirty="0" smtClean="0"/>
              <a:t>(2)</a:t>
            </a:r>
            <a:endParaRPr lang="fr-FR" dirty="0"/>
          </a:p>
        </p:txBody>
      </p:sp>
      <p:sp>
        <p:nvSpPr>
          <p:cNvPr id="3" name="Espace réservé du contenu 2"/>
          <p:cNvSpPr>
            <a:spLocks noGrp="1"/>
          </p:cNvSpPr>
          <p:nvPr>
            <p:ph idx="1"/>
          </p:nvPr>
        </p:nvSpPr>
        <p:spPr/>
        <p:txBody>
          <a:bodyPr>
            <a:normAutofit lnSpcReduction="10000"/>
          </a:bodyPr>
          <a:lstStyle/>
          <a:p>
            <a:r>
              <a:rPr lang="fr-FR" sz="2400" dirty="0" smtClean="0"/>
              <a:t>Omniprésence du langage oral</a:t>
            </a:r>
          </a:p>
          <a:p>
            <a:pPr lvl="2"/>
            <a:r>
              <a:rPr lang="fr-FR" sz="2000" dirty="0" smtClean="0"/>
              <a:t>Recueillir l’expression spontanée</a:t>
            </a:r>
          </a:p>
          <a:p>
            <a:pPr lvl="2"/>
            <a:r>
              <a:rPr lang="fr-FR" sz="2000" dirty="0" smtClean="0"/>
              <a:t>Faire émerger les représentations, les suppositions</a:t>
            </a:r>
          </a:p>
          <a:p>
            <a:pPr lvl="2"/>
            <a:r>
              <a:rPr lang="fr-FR" sz="2000" dirty="0" smtClean="0"/>
              <a:t>Favoriser la communication dans l’action, entre pairs</a:t>
            </a:r>
          </a:p>
          <a:p>
            <a:pPr lvl="2"/>
            <a:r>
              <a:rPr lang="fr-FR" sz="2000" dirty="0" smtClean="0"/>
              <a:t>Faire reformuler les problèmes, les actions, les conséquences…</a:t>
            </a:r>
          </a:p>
          <a:p>
            <a:pPr marL="1828800" lvl="4" indent="0">
              <a:buNone/>
            </a:pPr>
            <a:endParaRPr lang="fr-FR" sz="500" dirty="0" smtClean="0"/>
          </a:p>
          <a:p>
            <a:pPr marL="1828800" lvl="4" indent="0">
              <a:buNone/>
            </a:pPr>
            <a:r>
              <a:rPr lang="fr-FR" sz="1800" dirty="0" smtClean="0"/>
              <a:t>en corrigeant les erreurs de formulations</a:t>
            </a:r>
          </a:p>
          <a:p>
            <a:pPr marL="1828800" lvl="4" indent="0">
              <a:buNone/>
            </a:pPr>
            <a:r>
              <a:rPr lang="fr-FR" sz="1800" dirty="0" smtClean="0"/>
              <a:t>en proposant des formulations pour les plus petits</a:t>
            </a:r>
          </a:p>
          <a:p>
            <a:pPr marL="1828800" lvl="4" indent="0">
              <a:buNone/>
            </a:pPr>
            <a:r>
              <a:rPr lang="fr-FR" sz="1800" dirty="0"/>
              <a:t>e</a:t>
            </a:r>
            <a:r>
              <a:rPr lang="fr-FR" sz="1800" dirty="0" smtClean="0"/>
              <a:t>n apportant du lexique spécifique pour les plus grands</a:t>
            </a:r>
          </a:p>
          <a:p>
            <a:pPr marL="1828800" lvl="4" indent="0">
              <a:buNone/>
            </a:pPr>
            <a:r>
              <a:rPr lang="fr-FR" sz="1800" dirty="0" smtClean="0"/>
              <a:t>en favorisant la prise de parole d’un maximum d’élèves</a:t>
            </a:r>
            <a:endParaRPr lang="fr-FR" sz="1800" dirty="0"/>
          </a:p>
        </p:txBody>
      </p:sp>
      <p:sp>
        <p:nvSpPr>
          <p:cNvPr id="6" name="Flèche à angle droit 5"/>
          <p:cNvSpPr/>
          <p:nvPr/>
        </p:nvSpPr>
        <p:spPr>
          <a:xfrm rot="5400000">
            <a:off x="2007164" y="4935074"/>
            <a:ext cx="340313" cy="48968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98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Ecrits et traces : les enjeux</a:t>
            </a:r>
            <a:endParaRPr lang="fr-FR" dirty="0"/>
          </a:p>
        </p:txBody>
      </p:sp>
      <p:sp>
        <p:nvSpPr>
          <p:cNvPr id="3" name="Espace réservé du contenu 2"/>
          <p:cNvSpPr>
            <a:spLocks noGrp="1"/>
          </p:cNvSpPr>
          <p:nvPr>
            <p:ph idx="1"/>
          </p:nvPr>
        </p:nvSpPr>
        <p:spPr>
          <a:xfrm>
            <a:off x="677334" y="1571897"/>
            <a:ext cx="8596668" cy="5024845"/>
          </a:xfrm>
        </p:spPr>
        <p:txBody>
          <a:bodyPr>
            <a:normAutofit/>
          </a:bodyPr>
          <a:lstStyle/>
          <a:p>
            <a:pPr>
              <a:lnSpc>
                <a:spcPct val="150000"/>
              </a:lnSpc>
            </a:pPr>
            <a:r>
              <a:rPr lang="fr-FR" sz="2400" dirty="0" smtClean="0"/>
              <a:t>Garder une mémoire des activités et recherches</a:t>
            </a:r>
          </a:p>
          <a:p>
            <a:pPr>
              <a:lnSpc>
                <a:spcPct val="150000"/>
              </a:lnSpc>
            </a:pPr>
            <a:r>
              <a:rPr lang="fr-FR" sz="2400" dirty="0" smtClean="0"/>
              <a:t>Témoigner de la vie de la classe (notamment pour les parents)</a:t>
            </a:r>
          </a:p>
          <a:p>
            <a:pPr>
              <a:lnSpc>
                <a:spcPct val="150000"/>
              </a:lnSpc>
            </a:pPr>
            <a:r>
              <a:rPr lang="fr-FR" sz="2400" dirty="0"/>
              <a:t>Structurer sa démarche et la démarche d’investigation : de l’exploration libre aux temps de focalisation.</a:t>
            </a:r>
          </a:p>
          <a:p>
            <a:pPr>
              <a:lnSpc>
                <a:spcPct val="150000"/>
              </a:lnSpc>
            </a:pPr>
            <a:r>
              <a:rPr lang="fr-FR" sz="2400" dirty="0" smtClean="0"/>
              <a:t>Mettre à distance et structurer sa pensée</a:t>
            </a:r>
          </a:p>
          <a:p>
            <a:pPr>
              <a:lnSpc>
                <a:spcPct val="150000"/>
              </a:lnSpc>
            </a:pPr>
            <a:r>
              <a:rPr lang="fr-FR" sz="2400" dirty="0" smtClean="0"/>
              <a:t>Rencontrer </a:t>
            </a:r>
            <a:r>
              <a:rPr lang="fr-FR" sz="2400" dirty="0"/>
              <a:t>différents types d’écrits : photos, dessins, dictée à l’adulte…</a:t>
            </a:r>
          </a:p>
          <a:p>
            <a:pPr>
              <a:lnSpc>
                <a:spcPct val="150000"/>
              </a:lnSpc>
            </a:pPr>
            <a:endParaRPr lang="fr-FR" sz="2400" dirty="0" smtClean="0"/>
          </a:p>
          <a:p>
            <a:pPr marL="0" indent="0">
              <a:lnSpc>
                <a:spcPct val="150000"/>
              </a:lnSpc>
              <a:buNone/>
            </a:pPr>
            <a:endParaRPr lang="fr-FR" sz="2400" dirty="0" smtClean="0"/>
          </a:p>
        </p:txBody>
      </p:sp>
    </p:spTree>
    <p:extLst>
      <p:ext uri="{BB962C8B-B14F-4D97-AF65-F5344CB8AC3E}">
        <p14:creationId xmlns:p14="http://schemas.microsoft.com/office/powerpoint/2010/main" val="300518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types de traces écrites :</a:t>
            </a:r>
            <a:br>
              <a:rPr lang="fr-FR" dirty="0" smtClean="0"/>
            </a:br>
            <a:r>
              <a:rPr lang="fr-FR" sz="2400" dirty="0" smtClean="0"/>
              <a:t>individuelles et collectives</a:t>
            </a:r>
            <a:endParaRPr lang="fr-FR" dirty="0"/>
          </a:p>
        </p:txBody>
      </p:sp>
      <p:sp>
        <p:nvSpPr>
          <p:cNvPr id="3" name="Espace réservé du contenu 2"/>
          <p:cNvSpPr>
            <a:spLocks noGrp="1"/>
          </p:cNvSpPr>
          <p:nvPr>
            <p:ph idx="1"/>
          </p:nvPr>
        </p:nvSpPr>
        <p:spPr>
          <a:xfrm>
            <a:off x="677334" y="1930400"/>
            <a:ext cx="8596668" cy="4143829"/>
          </a:xfrm>
        </p:spPr>
        <p:txBody>
          <a:bodyPr>
            <a:normAutofit fontScale="85000" lnSpcReduction="10000"/>
          </a:bodyPr>
          <a:lstStyle/>
          <a:p>
            <a:pPr>
              <a:lnSpc>
                <a:spcPct val="150000"/>
              </a:lnSpc>
            </a:pPr>
            <a:r>
              <a:rPr lang="fr-FR" sz="2400" dirty="0" smtClean="0"/>
              <a:t>Photos des expériences réalisées, des tris et classements effectués</a:t>
            </a:r>
          </a:p>
          <a:p>
            <a:pPr marL="457200" lvl="1" indent="0">
              <a:lnSpc>
                <a:spcPct val="150000"/>
              </a:lnSpc>
              <a:buNone/>
            </a:pPr>
            <a:r>
              <a:rPr lang="fr-FR" sz="2200" dirty="0" smtClean="0"/>
              <a:t>ou photos des étapes de fabrication d’objets</a:t>
            </a:r>
          </a:p>
          <a:p>
            <a:pPr>
              <a:lnSpc>
                <a:spcPct val="150000"/>
              </a:lnSpc>
            </a:pPr>
            <a:r>
              <a:rPr lang="fr-FR" sz="2400" dirty="0" smtClean="0"/>
              <a:t>Dessins d’observations</a:t>
            </a:r>
          </a:p>
          <a:p>
            <a:pPr>
              <a:lnSpc>
                <a:spcPct val="150000"/>
              </a:lnSpc>
            </a:pPr>
            <a:r>
              <a:rPr lang="fr-FR" sz="2400" dirty="0" smtClean="0"/>
              <a:t>Schémas</a:t>
            </a:r>
          </a:p>
          <a:p>
            <a:pPr>
              <a:lnSpc>
                <a:spcPct val="150000"/>
              </a:lnSpc>
            </a:pPr>
            <a:r>
              <a:rPr lang="fr-FR" sz="2400" dirty="0" smtClean="0"/>
              <a:t>Tableaux pour consigner les observations</a:t>
            </a:r>
          </a:p>
          <a:p>
            <a:pPr>
              <a:lnSpc>
                <a:spcPct val="150000"/>
              </a:lnSpc>
            </a:pPr>
            <a:r>
              <a:rPr lang="fr-FR" sz="2400" dirty="0" smtClean="0"/>
              <a:t>Dictée à l’adulte</a:t>
            </a:r>
          </a:p>
          <a:p>
            <a:pPr>
              <a:lnSpc>
                <a:spcPct val="150000"/>
              </a:lnSpc>
            </a:pPr>
            <a:r>
              <a:rPr lang="fr-FR" sz="2400" dirty="0" smtClean="0"/>
              <a:t>Affichages collectifs</a:t>
            </a:r>
          </a:p>
          <a:p>
            <a:pPr>
              <a:lnSpc>
                <a:spcPct val="150000"/>
              </a:lnSpc>
            </a:pPr>
            <a:endParaRPr lang="fr-FR" sz="2400" dirty="0"/>
          </a:p>
        </p:txBody>
      </p:sp>
    </p:spTree>
    <p:extLst>
      <p:ext uri="{BB962C8B-B14F-4D97-AF65-F5344CB8AC3E}">
        <p14:creationId xmlns:p14="http://schemas.microsoft.com/office/powerpoint/2010/main" val="170655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cahier d’expériences</a:t>
            </a:r>
            <a:endParaRPr lang="fr-FR" dirty="0"/>
          </a:p>
        </p:txBody>
      </p:sp>
      <p:sp>
        <p:nvSpPr>
          <p:cNvPr id="3" name="Espace réservé du contenu 2"/>
          <p:cNvSpPr>
            <a:spLocks noGrp="1"/>
          </p:cNvSpPr>
          <p:nvPr>
            <p:ph idx="1"/>
          </p:nvPr>
        </p:nvSpPr>
        <p:spPr>
          <a:xfrm>
            <a:off x="677334" y="1564641"/>
            <a:ext cx="8596668" cy="4483462"/>
          </a:xfrm>
        </p:spPr>
        <p:txBody>
          <a:bodyPr>
            <a:normAutofit/>
          </a:bodyPr>
          <a:lstStyle/>
          <a:p>
            <a:r>
              <a:rPr lang="fr-FR" sz="2400" dirty="0" smtClean="0"/>
              <a:t>Pourquoi ? </a:t>
            </a:r>
          </a:p>
          <a:p>
            <a:pPr lvl="1">
              <a:buFont typeface="Courier New" panose="02070309020205020404" pitchFamily="49" charset="0"/>
              <a:buChar char="o"/>
            </a:pPr>
            <a:r>
              <a:rPr lang="fr-FR" sz="2200" dirty="0"/>
              <a:t>g</a:t>
            </a:r>
            <a:r>
              <a:rPr lang="fr-FR" sz="2200" dirty="0" smtClean="0"/>
              <a:t>arder une mémoire des situations problèmes rencontrées et des activités réalisées</a:t>
            </a:r>
          </a:p>
          <a:p>
            <a:pPr lvl="1">
              <a:buFont typeface="Courier New" panose="02070309020205020404" pitchFamily="49" charset="0"/>
              <a:buChar char="o"/>
            </a:pPr>
            <a:endParaRPr lang="fr-FR" sz="2200" dirty="0" smtClean="0"/>
          </a:p>
          <a:p>
            <a:r>
              <a:rPr lang="fr-FR" sz="2400" dirty="0" smtClean="0"/>
              <a:t>Comment ?</a:t>
            </a:r>
          </a:p>
          <a:p>
            <a:pPr lvl="1">
              <a:buFont typeface="Courier New" panose="02070309020205020404" pitchFamily="49" charset="0"/>
              <a:buChar char="o"/>
            </a:pPr>
            <a:r>
              <a:rPr lang="fr-FR" sz="2200" dirty="0" smtClean="0"/>
              <a:t>PS et MS : cahier collectif de classe</a:t>
            </a:r>
          </a:p>
          <a:p>
            <a:pPr lvl="1">
              <a:buFont typeface="Courier New" panose="02070309020205020404" pitchFamily="49" charset="0"/>
              <a:buChar char="o"/>
            </a:pPr>
            <a:r>
              <a:rPr lang="fr-FR" sz="2200" dirty="0" smtClean="0"/>
              <a:t>GS : cahier individuel ou dossier relié afin de regrouper traces personnelles et écrits collectifs</a:t>
            </a:r>
          </a:p>
          <a:p>
            <a:pPr lvl="1">
              <a:buFont typeface="Courier New" panose="02070309020205020404" pitchFamily="49" charset="0"/>
              <a:buChar char="o"/>
            </a:pPr>
            <a:endParaRPr lang="fr-FR" sz="2200" dirty="0"/>
          </a:p>
          <a:p>
            <a:r>
              <a:rPr lang="fr-FR" sz="2400" dirty="0" smtClean="0"/>
              <a:t>Que contient-il?</a:t>
            </a:r>
            <a:endParaRPr lang="fr-FR" sz="2400" dirty="0"/>
          </a:p>
        </p:txBody>
      </p:sp>
    </p:spTree>
    <p:extLst>
      <p:ext uri="{BB962C8B-B14F-4D97-AF65-F5344CB8AC3E}">
        <p14:creationId xmlns:p14="http://schemas.microsoft.com/office/powerpoint/2010/main" val="23596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147457"/>
            <a:ext cx="8596668" cy="910634"/>
          </a:xfrm>
        </p:spPr>
        <p:txBody>
          <a:bodyPr/>
          <a:lstStyle/>
          <a:p>
            <a:r>
              <a:rPr lang="fr-FR" dirty="0" smtClean="0"/>
              <a:t>Le coin sciences</a:t>
            </a:r>
            <a:endParaRPr lang="fr-FR" dirty="0"/>
          </a:p>
        </p:txBody>
      </p:sp>
      <p:sp>
        <p:nvSpPr>
          <p:cNvPr id="3" name="Espace réservé du contenu 2"/>
          <p:cNvSpPr>
            <a:spLocks noGrp="1"/>
          </p:cNvSpPr>
          <p:nvPr>
            <p:ph idx="1"/>
          </p:nvPr>
        </p:nvSpPr>
        <p:spPr>
          <a:xfrm>
            <a:off x="677333" y="1058091"/>
            <a:ext cx="9655387" cy="5460275"/>
          </a:xfrm>
        </p:spPr>
        <p:txBody>
          <a:bodyPr>
            <a:normAutofit fontScale="92500" lnSpcReduction="10000"/>
          </a:bodyPr>
          <a:lstStyle/>
          <a:p>
            <a:r>
              <a:rPr lang="fr-FR" sz="2400" dirty="0" smtClean="0"/>
              <a:t>Lieu ?</a:t>
            </a:r>
          </a:p>
          <a:p>
            <a:pPr lvl="2">
              <a:buFont typeface="Courier New" panose="02070309020205020404" pitchFamily="49" charset="0"/>
              <a:buChar char="o"/>
            </a:pPr>
            <a:r>
              <a:rPr lang="fr-FR" sz="2000" dirty="0" smtClean="0"/>
              <a:t>dans la classe ou dans un espace spécifique au sein de l’école</a:t>
            </a:r>
          </a:p>
          <a:p>
            <a:r>
              <a:rPr lang="fr-FR" sz="2400" dirty="0" smtClean="0"/>
              <a:t>A quel moment?</a:t>
            </a:r>
          </a:p>
          <a:p>
            <a:pPr lvl="2">
              <a:buFont typeface="Courier New" panose="02070309020205020404" pitchFamily="49" charset="0"/>
              <a:buChar char="o"/>
            </a:pPr>
            <a:r>
              <a:rPr lang="fr-FR" sz="2000" dirty="0" smtClean="0"/>
              <a:t>Exploration libre, découvertes</a:t>
            </a:r>
          </a:p>
          <a:p>
            <a:pPr lvl="2">
              <a:buFont typeface="Courier New" panose="02070309020205020404" pitchFamily="49" charset="0"/>
              <a:buChar char="o"/>
            </a:pPr>
            <a:r>
              <a:rPr lang="fr-FR" sz="2000" dirty="0" smtClean="0"/>
              <a:t>Expérimentation</a:t>
            </a:r>
          </a:p>
          <a:p>
            <a:pPr lvl="2">
              <a:buFont typeface="Courier New" panose="02070309020205020404" pitchFamily="49" charset="0"/>
              <a:buChar char="o"/>
            </a:pPr>
            <a:r>
              <a:rPr lang="fr-FR" sz="2000" dirty="0" smtClean="0"/>
              <a:t>Confrontation des recherches, mise en commun</a:t>
            </a:r>
          </a:p>
          <a:p>
            <a:pPr lvl="2">
              <a:buFont typeface="Courier New" panose="02070309020205020404" pitchFamily="49" charset="0"/>
              <a:buChar char="o"/>
            </a:pPr>
            <a:r>
              <a:rPr lang="fr-FR" sz="2000" dirty="0" smtClean="0"/>
              <a:t>Réinvestissement</a:t>
            </a:r>
          </a:p>
          <a:p>
            <a:pPr lvl="0">
              <a:buClr>
                <a:srgbClr val="E84C22"/>
              </a:buClr>
            </a:pPr>
            <a:r>
              <a:rPr lang="fr-FR" sz="2400" dirty="0" smtClean="0">
                <a:solidFill>
                  <a:prstClr val="black">
                    <a:lumMod val="75000"/>
                    <a:lumOff val="25000"/>
                  </a:prstClr>
                </a:solidFill>
              </a:rPr>
              <a:t>Dans quel but?</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Susciter l’interrogation, éveiller la curiosité</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Découvrir, manipuler, fabriquer des objets</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Développer l’observation et le langage (entraide, confrontation)</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Permettre à l’enseignant d’observer ses élèves afin de connaître leurs conceptions initiales et d’évaluer leurs compétences</a:t>
            </a:r>
          </a:p>
          <a:p>
            <a:pPr lvl="2">
              <a:buClr>
                <a:srgbClr val="E84C22"/>
              </a:buClr>
              <a:buFont typeface="Courier New" panose="02070309020205020404" pitchFamily="49" charset="0"/>
              <a:buChar char="o"/>
            </a:pPr>
            <a:r>
              <a:rPr lang="fr-FR" sz="2000" dirty="0" smtClean="0">
                <a:solidFill>
                  <a:prstClr val="black">
                    <a:lumMod val="75000"/>
                    <a:lumOff val="25000"/>
                  </a:prstClr>
                </a:solidFill>
              </a:rPr>
              <a:t>…</a:t>
            </a:r>
          </a:p>
          <a:p>
            <a:pPr lvl="2">
              <a:buClr>
                <a:srgbClr val="E84C22"/>
              </a:buClr>
              <a:buFont typeface="Courier New" panose="02070309020205020404" pitchFamily="49" charset="0"/>
              <a:buChar char="o"/>
            </a:pPr>
            <a:endParaRPr lang="fr-FR" sz="2000" dirty="0">
              <a:solidFill>
                <a:prstClr val="black">
                  <a:lumMod val="75000"/>
                  <a:lumOff val="25000"/>
                </a:prstClr>
              </a:solidFill>
            </a:endParaRPr>
          </a:p>
          <a:p>
            <a:pPr marL="114300" indent="0">
              <a:buNone/>
            </a:pPr>
            <a:endParaRPr lang="fr-FR" sz="2400" dirty="0"/>
          </a:p>
        </p:txBody>
      </p:sp>
    </p:spTree>
    <p:extLst>
      <p:ext uri="{BB962C8B-B14F-4D97-AF65-F5344CB8AC3E}">
        <p14:creationId xmlns:p14="http://schemas.microsoft.com/office/powerpoint/2010/main" val="30611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01898" y="807509"/>
            <a:ext cx="4132734" cy="5501851"/>
          </a:xfrm>
          <a:prstGeom prst="rect">
            <a:avLst/>
          </a:prstGeom>
        </p:spPr>
      </p:pic>
      <p:pic>
        <p:nvPicPr>
          <p:cNvPr id="5" name="Image 4"/>
          <p:cNvPicPr>
            <a:picLocks noChangeAspect="1"/>
          </p:cNvPicPr>
          <p:nvPr/>
        </p:nvPicPr>
        <p:blipFill>
          <a:blip r:embed="rId4"/>
          <a:stretch>
            <a:fillRect/>
          </a:stretch>
        </p:blipFill>
        <p:spPr>
          <a:xfrm>
            <a:off x="5812973" y="1315771"/>
            <a:ext cx="5515878" cy="4119565"/>
          </a:xfrm>
          <a:prstGeom prst="rect">
            <a:avLst/>
          </a:prstGeom>
        </p:spPr>
      </p:pic>
    </p:spTree>
    <p:extLst>
      <p:ext uri="{BB962C8B-B14F-4D97-AF65-F5344CB8AC3E}">
        <p14:creationId xmlns:p14="http://schemas.microsoft.com/office/powerpoint/2010/main" val="1729288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6753497" y="256682"/>
            <a:ext cx="4686670" cy="6224610"/>
          </a:xfrm>
          <a:prstGeom prst="rect">
            <a:avLst/>
          </a:prstGeom>
        </p:spPr>
      </p:pic>
      <p:pic>
        <p:nvPicPr>
          <p:cNvPr id="5" name="Image 4"/>
          <p:cNvPicPr>
            <a:picLocks noChangeAspect="1"/>
          </p:cNvPicPr>
          <p:nvPr/>
        </p:nvPicPr>
        <p:blipFill>
          <a:blip r:embed="rId4"/>
          <a:stretch>
            <a:fillRect/>
          </a:stretch>
        </p:blipFill>
        <p:spPr>
          <a:xfrm>
            <a:off x="612888" y="823138"/>
            <a:ext cx="5330712" cy="5091698"/>
          </a:xfrm>
          <a:prstGeom prst="rect">
            <a:avLst/>
          </a:prstGeom>
        </p:spPr>
      </p:pic>
    </p:spTree>
    <p:extLst>
      <p:ext uri="{BB962C8B-B14F-4D97-AF65-F5344CB8AC3E}">
        <p14:creationId xmlns:p14="http://schemas.microsoft.com/office/powerpoint/2010/main" val="208962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peu d’histoire</a:t>
            </a:r>
            <a:endParaRPr lang="fr-FR" dirty="0"/>
          </a:p>
        </p:txBody>
      </p:sp>
      <p:sp>
        <p:nvSpPr>
          <p:cNvPr id="3" name="ZoneTexte 2"/>
          <p:cNvSpPr txBox="1"/>
          <p:nvPr/>
        </p:nvSpPr>
        <p:spPr>
          <a:xfrm>
            <a:off x="378824" y="2220686"/>
            <a:ext cx="9679576" cy="3046988"/>
          </a:xfrm>
          <a:prstGeom prst="rect">
            <a:avLst/>
          </a:prstGeom>
          <a:noFill/>
        </p:spPr>
        <p:txBody>
          <a:bodyPr wrap="square" rtlCol="0">
            <a:spAutoFit/>
          </a:bodyPr>
          <a:lstStyle/>
          <a:p>
            <a:pPr marL="514350" indent="-514350">
              <a:buFont typeface="+mj-lt"/>
              <a:buAutoNum type="arabicPeriod"/>
            </a:pPr>
            <a:r>
              <a:rPr lang="fr-FR" sz="3200" dirty="0" smtClean="0"/>
              <a:t>Les débuts de l’enseignement scientifique ;</a:t>
            </a:r>
          </a:p>
          <a:p>
            <a:pPr marL="514350" indent="-514350">
              <a:buFont typeface="+mj-lt"/>
              <a:buAutoNum type="arabicPeriod"/>
            </a:pPr>
            <a:r>
              <a:rPr lang="fr-FR" sz="3200" dirty="0" smtClean="0"/>
              <a:t>Les évolutions de la fin du XIXème jusqu’à la première moitié du XXème ;</a:t>
            </a:r>
          </a:p>
          <a:p>
            <a:pPr marL="514350" indent="-514350">
              <a:buFont typeface="+mj-lt"/>
              <a:buAutoNum type="arabicPeriod"/>
            </a:pPr>
            <a:r>
              <a:rPr lang="fr-FR" sz="3200" dirty="0" smtClean="0"/>
              <a:t>Le tournant des années 60-70 ;</a:t>
            </a:r>
          </a:p>
          <a:p>
            <a:pPr marL="514350" indent="-514350">
              <a:buFont typeface="+mj-lt"/>
              <a:buAutoNum type="arabicPeriod"/>
            </a:pPr>
            <a:r>
              <a:rPr lang="fr-FR" sz="3200" dirty="0" smtClean="0"/>
              <a:t>Le PRESTE ;</a:t>
            </a:r>
          </a:p>
          <a:p>
            <a:pPr marL="514350" indent="-514350">
              <a:buFont typeface="+mj-lt"/>
              <a:buAutoNum type="arabicPeriod"/>
            </a:pPr>
            <a:r>
              <a:rPr lang="fr-FR" sz="3200" dirty="0" smtClean="0"/>
              <a:t>Les programmes de 2015-2016.</a:t>
            </a:r>
            <a:endParaRPr lang="fr-FR" sz="3200" dirty="0"/>
          </a:p>
        </p:txBody>
      </p:sp>
    </p:spTree>
    <p:extLst>
      <p:ext uri="{BB962C8B-B14F-4D97-AF65-F5344CB8AC3E}">
        <p14:creationId xmlns:p14="http://schemas.microsoft.com/office/powerpoint/2010/main" val="1667764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3" y="809897"/>
            <a:ext cx="9537821" cy="5695406"/>
          </a:xfrm>
        </p:spPr>
        <p:txBody>
          <a:bodyPr>
            <a:normAutofit lnSpcReduction="10000"/>
          </a:bodyPr>
          <a:lstStyle/>
          <a:p>
            <a:r>
              <a:rPr lang="fr-FR" sz="2800" dirty="0" smtClean="0">
                <a:solidFill>
                  <a:srgbClr val="FF0000"/>
                </a:solidFill>
              </a:rPr>
              <a:t>D’un point de vue spontané à un point de vue rationnel</a:t>
            </a:r>
          </a:p>
          <a:p>
            <a:pPr marL="0" indent="0" algn="ctr">
              <a:buNone/>
            </a:pPr>
            <a:r>
              <a:rPr lang="fr-FR" sz="2800" b="1" dirty="0" smtClean="0"/>
              <a:t>« FAIRE, DIRE le faire, PENSER le faire »</a:t>
            </a:r>
          </a:p>
          <a:p>
            <a:pPr marL="0" indent="0" algn="ctr">
              <a:buNone/>
            </a:pPr>
            <a:endParaRPr lang="fr-FR" sz="1200" b="1" dirty="0" smtClean="0"/>
          </a:p>
          <a:p>
            <a:pPr marL="0" indent="0" algn="ctr">
              <a:spcBef>
                <a:spcPts val="0"/>
              </a:spcBef>
              <a:buNone/>
            </a:pPr>
            <a:r>
              <a:rPr lang="fr-FR" sz="2400" dirty="0" smtClean="0"/>
              <a:t>Progressivement, Dire ce que l’on fait</a:t>
            </a:r>
          </a:p>
          <a:p>
            <a:pPr marL="0" indent="0" algn="ctr">
              <a:spcBef>
                <a:spcPts val="0"/>
              </a:spcBef>
              <a:buNone/>
            </a:pPr>
            <a:r>
              <a:rPr lang="fr-FR" sz="2400" dirty="0" smtClean="0"/>
              <a:t>Dire ce que l’on a fait</a:t>
            </a:r>
          </a:p>
          <a:p>
            <a:pPr marL="0" indent="0" algn="ctr">
              <a:spcBef>
                <a:spcPts val="0"/>
              </a:spcBef>
              <a:buNone/>
            </a:pPr>
            <a:r>
              <a:rPr lang="fr-FR" sz="2400" dirty="0" smtClean="0"/>
              <a:t>Dire ce qui se passe</a:t>
            </a:r>
          </a:p>
          <a:p>
            <a:pPr marL="0" indent="0" algn="ctr">
              <a:spcBef>
                <a:spcPts val="0"/>
              </a:spcBef>
              <a:buNone/>
            </a:pPr>
            <a:endParaRPr lang="fr-FR" sz="2400" dirty="0"/>
          </a:p>
          <a:p>
            <a:pPr marL="0" indent="0" algn="ctr">
              <a:spcBef>
                <a:spcPts val="0"/>
              </a:spcBef>
              <a:buNone/>
            </a:pPr>
            <a:r>
              <a:rPr lang="fr-FR" sz="2400" dirty="0" smtClean="0"/>
              <a:t>Dire ce que l’on va faire</a:t>
            </a:r>
          </a:p>
          <a:p>
            <a:pPr marL="0" indent="0" algn="ctr">
              <a:spcBef>
                <a:spcPts val="0"/>
              </a:spcBef>
              <a:buNone/>
            </a:pPr>
            <a:r>
              <a:rPr lang="fr-FR" sz="2400" dirty="0" smtClean="0"/>
              <a:t>Dire comment on a fait</a:t>
            </a:r>
          </a:p>
          <a:p>
            <a:pPr marL="0" indent="0" algn="ctr">
              <a:spcBef>
                <a:spcPts val="0"/>
              </a:spcBef>
              <a:buNone/>
            </a:pPr>
            <a:endParaRPr lang="fr-FR" sz="2400" dirty="0"/>
          </a:p>
          <a:p>
            <a:pPr marL="0" indent="0" algn="ctr">
              <a:spcBef>
                <a:spcPts val="0"/>
              </a:spcBef>
              <a:buNone/>
            </a:pPr>
            <a:r>
              <a:rPr lang="fr-FR" sz="2400" dirty="0" smtClean="0"/>
              <a:t>Dire comment on va faire</a:t>
            </a:r>
          </a:p>
          <a:p>
            <a:pPr marL="0" indent="0" algn="ctr">
              <a:spcBef>
                <a:spcPts val="0"/>
              </a:spcBef>
              <a:buNone/>
            </a:pPr>
            <a:r>
              <a:rPr lang="fr-FR" sz="2400" dirty="0" smtClean="0"/>
              <a:t>Dire ce qui va se passer</a:t>
            </a:r>
          </a:p>
          <a:p>
            <a:pPr marL="0" indent="0" algn="ctr">
              <a:spcBef>
                <a:spcPts val="0"/>
              </a:spcBef>
              <a:buNone/>
            </a:pPr>
            <a:r>
              <a:rPr lang="fr-FR" sz="2400" dirty="0" smtClean="0"/>
              <a:t>Dire comment il faudrait faire si/pour</a:t>
            </a:r>
          </a:p>
          <a:p>
            <a:pPr marL="0" indent="0" algn="ctr">
              <a:spcBef>
                <a:spcPts val="0"/>
              </a:spcBef>
              <a:buNone/>
            </a:pPr>
            <a:r>
              <a:rPr lang="fr-FR" sz="2400" dirty="0" smtClean="0"/>
              <a:t>Dire comment l’autre a fait</a:t>
            </a:r>
          </a:p>
          <a:p>
            <a:pPr marL="0" indent="0" algn="ctr">
              <a:spcBef>
                <a:spcPts val="0"/>
              </a:spcBef>
              <a:buNone/>
            </a:pPr>
            <a:r>
              <a:rPr lang="fr-FR" sz="2400" dirty="0" smtClean="0"/>
              <a:t>Dire ce que l’autre a fait</a:t>
            </a:r>
          </a:p>
          <a:p>
            <a:pPr marL="0" indent="0" algn="ctr">
              <a:spcBef>
                <a:spcPts val="0"/>
              </a:spcBef>
              <a:buNone/>
            </a:pPr>
            <a:r>
              <a:rPr lang="fr-FR" sz="2400" dirty="0"/>
              <a:t>	</a:t>
            </a:r>
            <a:r>
              <a:rPr lang="fr-FR" sz="2400" dirty="0" smtClean="0"/>
              <a:t>														</a:t>
            </a:r>
            <a:r>
              <a:rPr lang="fr-FR" sz="2000" dirty="0" smtClean="0"/>
              <a:t>Viviane </a:t>
            </a:r>
            <a:r>
              <a:rPr lang="fr-FR" sz="2000" dirty="0" err="1" smtClean="0"/>
              <a:t>Bouysse</a:t>
            </a:r>
            <a:endParaRPr lang="fr-FR" sz="2400" dirty="0"/>
          </a:p>
        </p:txBody>
      </p:sp>
    </p:spTree>
    <p:extLst>
      <p:ext uri="{BB962C8B-B14F-4D97-AF65-F5344CB8AC3E}">
        <p14:creationId xmlns:p14="http://schemas.microsoft.com/office/powerpoint/2010/main" val="984424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débuts de l’enseignement scientifique</a:t>
            </a:r>
            <a:endParaRPr lang="fr-FR" dirty="0"/>
          </a:p>
        </p:txBody>
      </p:sp>
      <p:sp>
        <p:nvSpPr>
          <p:cNvPr id="3" name="ZoneTexte 2"/>
          <p:cNvSpPr txBox="1"/>
          <p:nvPr/>
        </p:nvSpPr>
        <p:spPr>
          <a:xfrm>
            <a:off x="718457" y="2220686"/>
            <a:ext cx="7720149" cy="1569660"/>
          </a:xfrm>
          <a:prstGeom prst="rect">
            <a:avLst/>
          </a:prstGeom>
          <a:noFill/>
        </p:spPr>
        <p:txBody>
          <a:bodyPr wrap="square" rtlCol="0">
            <a:spAutoFit/>
          </a:bodyPr>
          <a:lstStyle/>
          <a:p>
            <a:pPr marL="457200" indent="-457200">
              <a:buFont typeface="Arial" panose="020B0604020202020204" pitchFamily="34" charset="0"/>
              <a:buChar char="•"/>
            </a:pPr>
            <a:r>
              <a:rPr lang="fr-FR" sz="3200" dirty="0" smtClean="0"/>
              <a:t>Un enseignement réservé aux élites ;</a:t>
            </a:r>
          </a:p>
          <a:p>
            <a:pPr marL="457200" indent="-457200">
              <a:buFont typeface="Arial" panose="020B0604020202020204" pitchFamily="34" charset="0"/>
              <a:buChar char="•"/>
            </a:pPr>
            <a:r>
              <a:rPr lang="fr-FR" sz="3200" dirty="0" smtClean="0"/>
              <a:t>Le peuple est tenu à l’écart de ces connaissances.</a:t>
            </a:r>
            <a:endParaRPr lang="fr-FR" sz="3200" dirty="0"/>
          </a:p>
        </p:txBody>
      </p:sp>
      <p:pic>
        <p:nvPicPr>
          <p:cNvPr id="1026" name="Picture 2" descr="Résultat de recherche d'images pour &quot;lavoisier et sa femm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8074" y="609600"/>
            <a:ext cx="27908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condorce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457" y="4461601"/>
            <a:ext cx="32385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diderot et d'alember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7556" y="4461601"/>
            <a:ext cx="4140518"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4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30" y="113212"/>
            <a:ext cx="8596668" cy="1320800"/>
          </a:xfrm>
        </p:spPr>
        <p:txBody>
          <a:bodyPr/>
          <a:lstStyle/>
          <a:p>
            <a:r>
              <a:rPr lang="fr-FR" dirty="0"/>
              <a:t>Les évolutions de la fin du XIXème jusqu’à la première moitié du XXème</a:t>
            </a:r>
          </a:p>
        </p:txBody>
      </p:sp>
      <p:sp>
        <p:nvSpPr>
          <p:cNvPr id="3" name="ZoneTexte 2"/>
          <p:cNvSpPr txBox="1"/>
          <p:nvPr/>
        </p:nvSpPr>
        <p:spPr>
          <a:xfrm>
            <a:off x="166224" y="1434012"/>
            <a:ext cx="8363821" cy="5355312"/>
          </a:xfrm>
          <a:prstGeom prst="rect">
            <a:avLst/>
          </a:prstGeom>
          <a:noFill/>
        </p:spPr>
        <p:txBody>
          <a:bodyPr wrap="square" rtlCol="0">
            <a:spAutoFit/>
          </a:bodyPr>
          <a:lstStyle/>
          <a:p>
            <a:r>
              <a:rPr lang="fr-FR" sz="3200" b="1" dirty="0" smtClean="0"/>
              <a:t>Un enseignement qui se « démocratise » </a:t>
            </a:r>
            <a:r>
              <a:rPr lang="fr-FR" sz="3200" dirty="0" smtClean="0"/>
              <a:t>:</a:t>
            </a:r>
          </a:p>
          <a:p>
            <a:endParaRPr lang="fr-FR" dirty="0" smtClean="0"/>
          </a:p>
          <a:p>
            <a:r>
              <a:rPr lang="fr-FR" sz="2800" b="1" dirty="0" smtClean="0"/>
              <a:t>Le ministre Duruy </a:t>
            </a:r>
            <a:r>
              <a:rPr lang="fr-FR" sz="2800" dirty="0" smtClean="0"/>
              <a:t>(1867) souhaite que les jeunes adolescents aient des cours du soir </a:t>
            </a:r>
            <a:r>
              <a:rPr lang="fr-FR" dirty="0" smtClean="0"/>
              <a:t>pour renforcer leurs connaissances mais également découvrir de façon très pratique, les sciences dont ils pourraient avoir besoin dans leur vie active.</a:t>
            </a:r>
          </a:p>
          <a:p>
            <a:endParaRPr lang="fr-FR" dirty="0"/>
          </a:p>
          <a:p>
            <a:r>
              <a:rPr lang="fr-FR" sz="2800" b="1" dirty="0" smtClean="0"/>
              <a:t>La loi du 28 mars 1882 </a:t>
            </a:r>
            <a:r>
              <a:rPr lang="fr-FR" sz="2800" dirty="0" smtClean="0"/>
              <a:t>et les instructions officielles de juillet 1882 rendent l’enseignement scientifique obligatoire </a:t>
            </a:r>
            <a:r>
              <a:rPr lang="fr-FR" dirty="0" smtClean="0"/>
              <a:t>:</a:t>
            </a:r>
          </a:p>
          <a:p>
            <a:endParaRPr lang="fr-FR" dirty="0" smtClean="0"/>
          </a:p>
          <a:p>
            <a:r>
              <a:rPr lang="fr-FR" sz="1600" b="1" i="1" dirty="0"/>
              <a:t>L'enseignement scientifique occupera en moyenne, et suivant les cours, d'une heure à une heure et demie par jour, </a:t>
            </a:r>
            <a:r>
              <a:rPr lang="fr-FR" sz="1600" i="1" dirty="0"/>
              <a:t>savoir : trois quarts d’heure ou une heure pour l'arithmétique et les exercices qui s’y rattachent, le reste pour les sciences physiques et naturelles (avec leurs applications), présentées d'abord sous la forme de </a:t>
            </a:r>
            <a:r>
              <a:rPr lang="fr-FR" sz="1600" b="1" i="1" dirty="0"/>
              <a:t>leçon de choses</a:t>
            </a:r>
            <a:r>
              <a:rPr lang="fr-FR" sz="1600" i="1" dirty="0"/>
              <a:t> et plus tard étudiées méthodiquement.</a:t>
            </a:r>
          </a:p>
        </p:txBody>
      </p:sp>
      <p:sp>
        <p:nvSpPr>
          <p:cNvPr id="4" name="Rectangle 3"/>
          <p:cNvSpPr/>
          <p:nvPr/>
        </p:nvSpPr>
        <p:spPr>
          <a:xfrm>
            <a:off x="8438606" y="1883953"/>
            <a:ext cx="3753394" cy="4770537"/>
          </a:xfrm>
          <a:prstGeom prst="rect">
            <a:avLst/>
          </a:prstGeom>
        </p:spPr>
        <p:txBody>
          <a:bodyPr wrap="square">
            <a:spAutoFit/>
          </a:bodyPr>
          <a:lstStyle/>
          <a:p>
            <a:r>
              <a:rPr lang="fr-FR" sz="1600" b="1" i="1" dirty="0">
                <a:latin typeface="TimesNewRoman,Bold"/>
              </a:rPr>
              <a:t>Art. 1er.- </a:t>
            </a:r>
            <a:r>
              <a:rPr lang="fr-FR" sz="1600" i="1" dirty="0">
                <a:latin typeface="TimesNewRoman"/>
              </a:rPr>
              <a:t>L'enseignement primaire</a:t>
            </a:r>
          </a:p>
          <a:p>
            <a:r>
              <a:rPr lang="fr-FR" sz="1600" i="1" dirty="0">
                <a:latin typeface="TimesNewRoman"/>
              </a:rPr>
              <a:t>comprend :</a:t>
            </a:r>
          </a:p>
          <a:p>
            <a:pPr marL="285750" indent="-285750">
              <a:buFont typeface="Arial" panose="020B0604020202020204" pitchFamily="34" charset="0"/>
              <a:buChar char="•"/>
            </a:pPr>
            <a:r>
              <a:rPr lang="fr-FR" sz="1600" i="1" dirty="0">
                <a:latin typeface="TimesNewRoman"/>
              </a:rPr>
              <a:t>L'instruction morale et civique ;</a:t>
            </a:r>
          </a:p>
          <a:p>
            <a:pPr marL="285750" indent="-285750">
              <a:buFont typeface="Arial" panose="020B0604020202020204" pitchFamily="34" charset="0"/>
              <a:buChar char="•"/>
            </a:pPr>
            <a:r>
              <a:rPr lang="fr-FR" sz="1600" i="1" dirty="0">
                <a:latin typeface="TimesNewRoman"/>
              </a:rPr>
              <a:t>La lecture et l'écriture ;</a:t>
            </a:r>
          </a:p>
          <a:p>
            <a:pPr marL="285750" indent="-285750">
              <a:buFont typeface="Arial" panose="020B0604020202020204" pitchFamily="34" charset="0"/>
              <a:buChar char="•"/>
            </a:pPr>
            <a:r>
              <a:rPr lang="fr-FR" sz="1600" i="1" dirty="0">
                <a:latin typeface="TimesNewRoman"/>
              </a:rPr>
              <a:t>La langue et les éléments de </a:t>
            </a:r>
            <a:r>
              <a:rPr lang="fr-FR" sz="1600" i="1" dirty="0" smtClean="0">
                <a:latin typeface="TimesNewRoman"/>
              </a:rPr>
              <a:t>la littérature </a:t>
            </a:r>
            <a:r>
              <a:rPr lang="fr-FR" sz="1600" i="1" dirty="0">
                <a:latin typeface="TimesNewRoman"/>
              </a:rPr>
              <a:t>française ;</a:t>
            </a:r>
          </a:p>
          <a:p>
            <a:pPr marL="285750" indent="-285750">
              <a:buFont typeface="Arial" panose="020B0604020202020204" pitchFamily="34" charset="0"/>
              <a:buChar char="•"/>
            </a:pPr>
            <a:r>
              <a:rPr lang="fr-FR" sz="1600" i="1" dirty="0">
                <a:latin typeface="TimesNewRoman"/>
              </a:rPr>
              <a:t>La géographie, particulièrement </a:t>
            </a:r>
            <a:r>
              <a:rPr lang="fr-FR" sz="1600" i="1" dirty="0" smtClean="0">
                <a:latin typeface="TimesNewRoman"/>
              </a:rPr>
              <a:t>celle de </a:t>
            </a:r>
            <a:r>
              <a:rPr lang="fr-FR" sz="1600" i="1" dirty="0">
                <a:latin typeface="TimesNewRoman"/>
              </a:rPr>
              <a:t>la France ;</a:t>
            </a:r>
          </a:p>
          <a:p>
            <a:pPr marL="285750" indent="-285750">
              <a:buFont typeface="Arial" panose="020B0604020202020204" pitchFamily="34" charset="0"/>
              <a:buChar char="•"/>
            </a:pPr>
            <a:r>
              <a:rPr lang="fr-FR" sz="1600" i="1" dirty="0">
                <a:latin typeface="TimesNewRoman"/>
              </a:rPr>
              <a:t>L'histoire, particulièrement celle de </a:t>
            </a:r>
            <a:r>
              <a:rPr lang="fr-FR" sz="1600" i="1" dirty="0" smtClean="0">
                <a:latin typeface="TimesNewRoman"/>
              </a:rPr>
              <a:t>la France </a:t>
            </a:r>
            <a:r>
              <a:rPr lang="fr-FR" sz="1600" i="1" dirty="0">
                <a:latin typeface="TimesNewRoman"/>
              </a:rPr>
              <a:t>jusqu'à nos jours ;</a:t>
            </a:r>
          </a:p>
          <a:p>
            <a:pPr marL="285750" indent="-285750">
              <a:buFont typeface="Arial" panose="020B0604020202020204" pitchFamily="34" charset="0"/>
              <a:buChar char="•"/>
            </a:pPr>
            <a:r>
              <a:rPr lang="fr-FR" sz="1600" i="1" dirty="0">
                <a:latin typeface="TimesNewRoman"/>
              </a:rPr>
              <a:t>Quelques notions usuelles de droit </a:t>
            </a:r>
            <a:r>
              <a:rPr lang="fr-FR" sz="1600" i="1" dirty="0" smtClean="0">
                <a:latin typeface="TimesNewRoman"/>
              </a:rPr>
              <a:t>et d'économie </a:t>
            </a:r>
            <a:r>
              <a:rPr lang="fr-FR" sz="1600" i="1" dirty="0">
                <a:latin typeface="TimesNewRoman"/>
              </a:rPr>
              <a:t>politique ;</a:t>
            </a:r>
          </a:p>
          <a:p>
            <a:pPr marL="285750" indent="-285750">
              <a:buFont typeface="Arial" panose="020B0604020202020204" pitchFamily="34" charset="0"/>
              <a:buChar char="•"/>
            </a:pPr>
            <a:r>
              <a:rPr lang="fr-FR" sz="1600" b="1" i="1" dirty="0">
                <a:latin typeface="TimesNewRoman"/>
              </a:rPr>
              <a:t>Les éléments des sciences </a:t>
            </a:r>
            <a:r>
              <a:rPr lang="fr-FR" sz="1600" b="1" i="1" dirty="0" smtClean="0">
                <a:latin typeface="TimesNewRoman"/>
              </a:rPr>
              <a:t>naturelles physiques </a:t>
            </a:r>
            <a:r>
              <a:rPr lang="fr-FR" sz="1600" b="1" i="1" dirty="0">
                <a:latin typeface="TimesNewRoman"/>
              </a:rPr>
              <a:t>et mathématiques ; </a:t>
            </a:r>
            <a:r>
              <a:rPr lang="fr-FR" sz="1600" b="1" i="1" dirty="0" smtClean="0">
                <a:latin typeface="TimesNewRoman"/>
              </a:rPr>
              <a:t>leurs applications </a:t>
            </a:r>
            <a:r>
              <a:rPr lang="fr-FR" sz="1600" b="1" i="1" dirty="0">
                <a:latin typeface="TimesNewRoman"/>
              </a:rPr>
              <a:t>à l'agriculture, à </a:t>
            </a:r>
            <a:r>
              <a:rPr lang="fr-FR" sz="1600" b="1" i="1" dirty="0" smtClean="0">
                <a:latin typeface="TimesNewRoman"/>
              </a:rPr>
              <a:t>l'hygiène, aux </a:t>
            </a:r>
            <a:r>
              <a:rPr lang="fr-FR" sz="1600" b="1" i="1" dirty="0">
                <a:latin typeface="TimesNewRoman"/>
              </a:rPr>
              <a:t>arts industriels, travaux manuels </a:t>
            </a:r>
            <a:r>
              <a:rPr lang="fr-FR" sz="1600" b="1" i="1" dirty="0" smtClean="0">
                <a:latin typeface="TimesNewRoman"/>
              </a:rPr>
              <a:t>et usage </a:t>
            </a:r>
            <a:r>
              <a:rPr lang="fr-FR" sz="1600" b="1" i="1" dirty="0">
                <a:latin typeface="TimesNewRoman"/>
              </a:rPr>
              <a:t>des outils des principaux métiers ;</a:t>
            </a:r>
            <a:endParaRPr lang="fr-FR" sz="1600" b="1" i="1" dirty="0"/>
          </a:p>
        </p:txBody>
      </p:sp>
    </p:spTree>
    <p:extLst>
      <p:ext uri="{BB962C8B-B14F-4D97-AF65-F5344CB8AC3E}">
        <p14:creationId xmlns:p14="http://schemas.microsoft.com/office/powerpoint/2010/main" val="1372727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599"/>
            <a:ext cx="8596668" cy="1705583"/>
          </a:xfrm>
        </p:spPr>
        <p:txBody>
          <a:bodyPr>
            <a:normAutofit fontScale="90000"/>
          </a:bodyPr>
          <a:lstStyle/>
          <a:p>
            <a:r>
              <a:rPr lang="fr-FR" sz="4400" dirty="0" smtClean="0"/>
              <a:t>La leçon de choses : </a:t>
            </a:r>
            <a:r>
              <a:rPr lang="fr-FR" dirty="0" smtClean="0"/>
              <a:t/>
            </a:r>
            <a:br>
              <a:rPr lang="fr-FR" dirty="0" smtClean="0"/>
            </a:br>
            <a:r>
              <a:rPr lang="fr-FR" sz="3100" dirty="0" smtClean="0"/>
              <a:t>Définition en 3 points du philosophe Anglais Bain, reprise en France par Madame Pape Carpentier.</a:t>
            </a:r>
            <a:endParaRPr lang="fr-FR" sz="3100" dirty="0"/>
          </a:p>
        </p:txBody>
      </p:sp>
      <p:sp>
        <p:nvSpPr>
          <p:cNvPr id="3" name="ZoneTexte 2"/>
          <p:cNvSpPr txBox="1"/>
          <p:nvPr/>
        </p:nvSpPr>
        <p:spPr>
          <a:xfrm>
            <a:off x="718457" y="2508069"/>
            <a:ext cx="9196252" cy="2831544"/>
          </a:xfrm>
          <a:prstGeom prst="rect">
            <a:avLst/>
          </a:prstGeom>
          <a:noFill/>
        </p:spPr>
        <p:txBody>
          <a:bodyPr wrap="square" rtlCol="0">
            <a:spAutoFit/>
          </a:bodyPr>
          <a:lstStyle/>
          <a:p>
            <a:endParaRPr lang="fr-FR" dirty="0" smtClean="0"/>
          </a:p>
          <a:p>
            <a:pPr marL="457200" indent="-457200">
              <a:buFont typeface="Arial" panose="020B0604020202020204" pitchFamily="34" charset="0"/>
              <a:buChar char="•"/>
            </a:pPr>
            <a:r>
              <a:rPr lang="fr-FR" sz="3200" dirty="0" smtClean="0"/>
              <a:t>Une leçon qui s’appuie sur une objet concret ;</a:t>
            </a:r>
          </a:p>
          <a:p>
            <a:pPr marL="457200" indent="-457200">
              <a:buFont typeface="Arial" panose="020B0604020202020204" pitchFamily="34" charset="0"/>
              <a:buChar char="•"/>
            </a:pPr>
            <a:r>
              <a:rPr lang="fr-FR" sz="3200" dirty="0" smtClean="0"/>
              <a:t>Une leçon qui conduit l’élève à utiliser ses sens ;</a:t>
            </a:r>
          </a:p>
          <a:p>
            <a:pPr marL="457200" indent="-457200">
              <a:buFont typeface="Arial" panose="020B0604020202020204" pitchFamily="34" charset="0"/>
              <a:buChar char="•"/>
            </a:pPr>
            <a:r>
              <a:rPr lang="fr-FR" sz="3200" dirty="0" smtClean="0"/>
              <a:t>Une leçon qui permet à l’élève d’acquérir des connaissances.</a:t>
            </a:r>
            <a:endParaRPr lang="fr-FR" sz="3200" dirty="0"/>
          </a:p>
        </p:txBody>
      </p:sp>
    </p:spTree>
    <p:extLst>
      <p:ext uri="{BB962C8B-B14F-4D97-AF65-F5344CB8AC3E}">
        <p14:creationId xmlns:p14="http://schemas.microsoft.com/office/powerpoint/2010/main" val="197221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FiyiRCzZWzY/TzZrxPqTWuI/AAAAAAAACE8/-UNC8kJrkrs/s1600/orieux-everaere+-+exercices+d%2527observation+CE1+005+la+po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48195"/>
            <a:ext cx="4586242" cy="6470888"/>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12775" y="248195"/>
            <a:ext cx="1928719" cy="625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a:off x="2541494" y="446827"/>
            <a:ext cx="3630706" cy="198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400800" y="446827"/>
            <a:ext cx="5567082" cy="954107"/>
          </a:xfrm>
          <a:prstGeom prst="rect">
            <a:avLst/>
          </a:prstGeom>
          <a:noFill/>
        </p:spPr>
        <p:txBody>
          <a:bodyPr wrap="square" rtlCol="0">
            <a:spAutoFit/>
          </a:bodyPr>
          <a:lstStyle/>
          <a:p>
            <a:r>
              <a:rPr lang="fr-FR" sz="2800" b="1" dirty="0" smtClean="0"/>
              <a:t>On insiste sur l’observation et la description</a:t>
            </a:r>
            <a:endParaRPr lang="fr-FR" sz="2800" b="1" dirty="0"/>
          </a:p>
        </p:txBody>
      </p:sp>
      <p:sp>
        <p:nvSpPr>
          <p:cNvPr id="8" name="Ellipse 7"/>
          <p:cNvSpPr/>
          <p:nvPr/>
        </p:nvSpPr>
        <p:spPr>
          <a:xfrm>
            <a:off x="3186953" y="3307976"/>
            <a:ext cx="2012064" cy="564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V="1">
            <a:off x="5199017" y="3399638"/>
            <a:ext cx="1201783" cy="56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6400800" y="3073261"/>
            <a:ext cx="4249272" cy="523220"/>
          </a:xfrm>
          <a:prstGeom prst="rect">
            <a:avLst/>
          </a:prstGeom>
          <a:noFill/>
        </p:spPr>
        <p:txBody>
          <a:bodyPr wrap="square" rtlCol="0">
            <a:spAutoFit/>
          </a:bodyPr>
          <a:lstStyle/>
          <a:p>
            <a:r>
              <a:rPr lang="fr-FR" sz="2800" dirty="0" smtClean="0"/>
              <a:t>Description visuelle</a:t>
            </a:r>
            <a:endParaRPr lang="fr-FR" sz="2800" dirty="0"/>
          </a:p>
        </p:txBody>
      </p:sp>
      <p:sp>
        <p:nvSpPr>
          <p:cNvPr id="12" name="Ellipse 11"/>
          <p:cNvSpPr/>
          <p:nvPr/>
        </p:nvSpPr>
        <p:spPr>
          <a:xfrm>
            <a:off x="3415554" y="461646"/>
            <a:ext cx="1783464" cy="721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a:off x="5199017" y="1021976"/>
            <a:ext cx="1201783" cy="72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400800" y="1537411"/>
            <a:ext cx="4746813" cy="523220"/>
          </a:xfrm>
          <a:prstGeom prst="rect">
            <a:avLst/>
          </a:prstGeom>
          <a:noFill/>
        </p:spPr>
        <p:txBody>
          <a:bodyPr wrap="square" rtlCol="0">
            <a:spAutoFit/>
          </a:bodyPr>
          <a:lstStyle/>
          <a:p>
            <a:r>
              <a:rPr lang="fr-FR" sz="2800" dirty="0" smtClean="0"/>
              <a:t>Description avec le toucher</a:t>
            </a:r>
            <a:endParaRPr lang="fr-FR" sz="2800" dirty="0"/>
          </a:p>
        </p:txBody>
      </p:sp>
      <p:sp>
        <p:nvSpPr>
          <p:cNvPr id="16" name="Ellipse 15"/>
          <p:cNvSpPr/>
          <p:nvPr/>
        </p:nvSpPr>
        <p:spPr>
          <a:xfrm>
            <a:off x="3523129" y="1183341"/>
            <a:ext cx="1821144" cy="6723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a:off x="5199016" y="1748118"/>
            <a:ext cx="1201784" cy="726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400800" y="2217930"/>
            <a:ext cx="4649224" cy="523220"/>
          </a:xfrm>
          <a:prstGeom prst="rect">
            <a:avLst/>
          </a:prstGeom>
          <a:noFill/>
        </p:spPr>
        <p:txBody>
          <a:bodyPr wrap="square" rtlCol="0">
            <a:spAutoFit/>
          </a:bodyPr>
          <a:lstStyle/>
          <a:p>
            <a:r>
              <a:rPr lang="fr-FR" sz="2800" dirty="0" smtClean="0"/>
              <a:t>Description avec le goût</a:t>
            </a:r>
            <a:endParaRPr lang="fr-FR" sz="2800" dirty="0"/>
          </a:p>
        </p:txBody>
      </p:sp>
      <p:sp>
        <p:nvSpPr>
          <p:cNvPr id="20" name="Ellipse 19"/>
          <p:cNvSpPr/>
          <p:nvPr/>
        </p:nvSpPr>
        <p:spPr>
          <a:xfrm>
            <a:off x="612774" y="5096435"/>
            <a:ext cx="3044826" cy="17615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 name="Connecteur droit avec flèche 21"/>
          <p:cNvCxnSpPr>
            <a:endCxn id="23" idx="1"/>
          </p:cNvCxnSpPr>
          <p:nvPr/>
        </p:nvCxnSpPr>
        <p:spPr>
          <a:xfrm flipV="1">
            <a:off x="3644153" y="5459506"/>
            <a:ext cx="2756647" cy="26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400800" y="5167118"/>
            <a:ext cx="4276166" cy="584775"/>
          </a:xfrm>
          <a:prstGeom prst="rect">
            <a:avLst/>
          </a:prstGeom>
          <a:noFill/>
        </p:spPr>
        <p:txBody>
          <a:bodyPr wrap="square" rtlCol="0">
            <a:spAutoFit/>
          </a:bodyPr>
          <a:lstStyle/>
          <a:p>
            <a:r>
              <a:rPr lang="fr-FR" sz="3200" dirty="0" smtClean="0"/>
              <a:t>Institutionnalisation</a:t>
            </a:r>
            <a:endParaRPr lang="fr-FR" sz="3200" dirty="0"/>
          </a:p>
        </p:txBody>
      </p:sp>
    </p:spTree>
    <p:extLst>
      <p:ext uri="{BB962C8B-B14F-4D97-AF65-F5344CB8AC3E}">
        <p14:creationId xmlns:p14="http://schemas.microsoft.com/office/powerpoint/2010/main" val="51434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tournant des années 60-70</a:t>
            </a:r>
            <a:endParaRPr lang="fr-FR" dirty="0"/>
          </a:p>
        </p:txBody>
      </p:sp>
      <p:sp>
        <p:nvSpPr>
          <p:cNvPr id="3" name="ZoneTexte 2"/>
          <p:cNvSpPr txBox="1"/>
          <p:nvPr/>
        </p:nvSpPr>
        <p:spPr>
          <a:xfrm>
            <a:off x="770709" y="2390503"/>
            <a:ext cx="8948057" cy="3046988"/>
          </a:xfrm>
          <a:prstGeom prst="rect">
            <a:avLst/>
          </a:prstGeom>
          <a:noFill/>
        </p:spPr>
        <p:txBody>
          <a:bodyPr wrap="square" rtlCol="0">
            <a:spAutoFit/>
          </a:bodyPr>
          <a:lstStyle/>
          <a:p>
            <a:pPr algn="just"/>
            <a:r>
              <a:rPr lang="fr-FR" sz="3200" b="1" dirty="0" smtClean="0"/>
              <a:t>L’éveil scientifique </a:t>
            </a:r>
            <a:r>
              <a:rPr lang="fr-FR" sz="3200" dirty="0" smtClean="0"/>
              <a:t>remplace les leçons de chose et, dans un grand renouvellement pédagogique, </a:t>
            </a:r>
            <a:r>
              <a:rPr lang="fr-FR" sz="3200" b="1" dirty="0" smtClean="0"/>
              <a:t>on cherche plutôt à développer des compétences </a:t>
            </a:r>
            <a:r>
              <a:rPr lang="fr-FR" sz="3200" dirty="0" smtClean="0"/>
              <a:t>plutôt que d’acquérir des connaissances.</a:t>
            </a:r>
          </a:p>
          <a:p>
            <a:pPr algn="just"/>
            <a:r>
              <a:rPr lang="fr-FR" sz="3200" b="1" dirty="0" smtClean="0"/>
              <a:t>Le tâtonnement expérimental est valorisé</a:t>
            </a:r>
            <a:r>
              <a:rPr lang="fr-FR" sz="3200" dirty="0" smtClean="0"/>
              <a:t>.</a:t>
            </a:r>
            <a:endParaRPr lang="fr-FR" sz="3200" dirty="0"/>
          </a:p>
        </p:txBody>
      </p:sp>
    </p:spTree>
    <p:extLst>
      <p:ext uri="{BB962C8B-B14F-4D97-AF65-F5344CB8AC3E}">
        <p14:creationId xmlns:p14="http://schemas.microsoft.com/office/powerpoint/2010/main" val="3229142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140823"/>
          </a:xfrm>
        </p:spPr>
        <p:txBody>
          <a:bodyPr>
            <a:normAutofit fontScale="90000"/>
          </a:bodyPr>
          <a:lstStyle/>
          <a:p>
            <a:r>
              <a:rPr lang="fr-FR" dirty="0" smtClean="0"/>
              <a:t>Le P.R.E.S.T.E. : </a:t>
            </a:r>
            <a:r>
              <a:rPr lang="fr-FR" sz="2700" i="1" dirty="0" smtClean="0"/>
              <a:t>plan de rénovation de l’enseignement des sciences et de la technologie à l’école .</a:t>
            </a:r>
            <a:endParaRPr lang="fr-FR" sz="2700" i="1" dirty="0"/>
          </a:p>
        </p:txBody>
      </p:sp>
      <p:sp>
        <p:nvSpPr>
          <p:cNvPr id="3" name="ZoneTexte 2"/>
          <p:cNvSpPr txBox="1"/>
          <p:nvPr/>
        </p:nvSpPr>
        <p:spPr>
          <a:xfrm>
            <a:off x="365760" y="1750423"/>
            <a:ext cx="11456125" cy="4524315"/>
          </a:xfrm>
          <a:prstGeom prst="rect">
            <a:avLst/>
          </a:prstGeom>
          <a:noFill/>
        </p:spPr>
        <p:txBody>
          <a:bodyPr wrap="square" rtlCol="0">
            <a:spAutoFit/>
          </a:bodyPr>
          <a:lstStyle/>
          <a:p>
            <a:r>
              <a:rPr lang="fr-FR" dirty="0" smtClean="0"/>
              <a:t> </a:t>
            </a:r>
            <a:r>
              <a:rPr lang="fr-FR" sz="3200" b="1" dirty="0" smtClean="0"/>
              <a:t>2 objectifs :</a:t>
            </a:r>
          </a:p>
          <a:p>
            <a:pPr marL="457200" indent="-457200" algn="just">
              <a:buFont typeface="Arial" panose="020B0604020202020204" pitchFamily="34" charset="0"/>
              <a:buChar char="•"/>
            </a:pPr>
            <a:r>
              <a:rPr lang="fr-FR" sz="3200" dirty="0" smtClean="0"/>
              <a:t>Aboutir, de façon réelle et effective, à </a:t>
            </a:r>
            <a:r>
              <a:rPr lang="fr-FR" sz="3200" b="1" dirty="0" smtClean="0"/>
              <a:t>un enseignement des sciences et de la technologie dans toutes les classes</a:t>
            </a:r>
          </a:p>
          <a:p>
            <a:pPr marL="457200" indent="-457200" algn="just">
              <a:buFont typeface="Arial" panose="020B0604020202020204" pitchFamily="34" charset="0"/>
              <a:buChar char="•"/>
            </a:pPr>
            <a:r>
              <a:rPr lang="fr-FR" sz="3200" dirty="0" smtClean="0"/>
              <a:t>Faire entrer les élèves dans </a:t>
            </a:r>
            <a:r>
              <a:rPr lang="fr-FR" sz="3200" b="1" dirty="0" smtClean="0"/>
              <a:t>une véritable démarche d’investigation</a:t>
            </a:r>
            <a:r>
              <a:rPr lang="fr-FR" sz="3200" dirty="0" smtClean="0"/>
              <a:t> préconisée par les membres du collectif « La main à la pâte » (</a:t>
            </a:r>
            <a:r>
              <a:rPr lang="fr-FR" sz="3200" dirty="0" err="1" smtClean="0"/>
              <a:t>Charpack</a:t>
            </a:r>
            <a:r>
              <a:rPr lang="fr-FR" sz="3200" dirty="0" smtClean="0"/>
              <a:t> 1995)</a:t>
            </a:r>
          </a:p>
          <a:p>
            <a:endParaRPr lang="fr-FR" sz="3200" dirty="0"/>
          </a:p>
          <a:p>
            <a:r>
              <a:rPr lang="fr-FR" sz="3200" b="1" dirty="0"/>
              <a:t>E</a:t>
            </a:r>
            <a:r>
              <a:rPr lang="fr-FR" sz="3200" b="1" dirty="0" smtClean="0"/>
              <a:t>cueil à éviter </a:t>
            </a:r>
            <a:r>
              <a:rPr lang="fr-FR" sz="3200" dirty="0" smtClean="0"/>
              <a:t>: l’approche « </a:t>
            </a:r>
            <a:r>
              <a:rPr lang="fr-FR" sz="3200" dirty="0" err="1" smtClean="0"/>
              <a:t>méthodologiste</a:t>
            </a:r>
            <a:r>
              <a:rPr lang="fr-FR" sz="3200" dirty="0" smtClean="0"/>
              <a:t> » des activités d’éveil ; </a:t>
            </a:r>
            <a:r>
              <a:rPr lang="fr-FR" sz="3200" b="1" dirty="0" smtClean="0"/>
              <a:t>le maître in fine doit poser un savoir scientifique</a:t>
            </a:r>
            <a:r>
              <a:rPr lang="fr-FR" sz="3200" dirty="0" smtClean="0"/>
              <a:t>.</a:t>
            </a:r>
            <a:endParaRPr lang="fr-FR" sz="3200" dirty="0"/>
          </a:p>
        </p:txBody>
      </p:sp>
    </p:spTree>
    <p:extLst>
      <p:ext uri="{BB962C8B-B14F-4D97-AF65-F5344CB8AC3E}">
        <p14:creationId xmlns:p14="http://schemas.microsoft.com/office/powerpoint/2010/main" val="2415045179"/>
      </p:ext>
    </p:extLst>
  </p:cSld>
  <p:clrMapOvr>
    <a:masterClrMapping/>
  </p:clrMapOvr>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3386</TotalTime>
  <Words>2054</Words>
  <Application>Microsoft Office PowerPoint</Application>
  <PresentationFormat>Grand écran</PresentationFormat>
  <Paragraphs>382</Paragraphs>
  <Slides>30</Slides>
  <Notes>22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vt:i4>
      </vt:variant>
    </vt:vector>
  </HeadingPairs>
  <TitlesOfParts>
    <vt:vector size="42" baseType="lpstr">
      <vt:lpstr>Arial</vt:lpstr>
      <vt:lpstr>Arial Unicode MS</vt:lpstr>
      <vt:lpstr>Calibri</vt:lpstr>
      <vt:lpstr>Courier New</vt:lpstr>
      <vt:lpstr>Tahoma</vt:lpstr>
      <vt:lpstr>Times New Roman</vt:lpstr>
      <vt:lpstr>TimesNewRoman</vt:lpstr>
      <vt:lpstr>TimesNewRoman,Bold</vt:lpstr>
      <vt:lpstr>Trebuchet MS</vt:lpstr>
      <vt:lpstr>Wingdings</vt:lpstr>
      <vt:lpstr>Wingdings 3</vt:lpstr>
      <vt:lpstr>Facette</vt:lpstr>
      <vt:lpstr>La démarche d’investigation</vt:lpstr>
      <vt:lpstr>Sommaire</vt:lpstr>
      <vt:lpstr>Un peu d’histoire</vt:lpstr>
      <vt:lpstr>Les débuts de l’enseignement scientifique</vt:lpstr>
      <vt:lpstr>Les évolutions de la fin du XIXème jusqu’à la première moitié du XXème</vt:lpstr>
      <vt:lpstr>La leçon de choses :  Définition en 3 points du philosophe Anglais Bain, reprise en France par Madame Pape Carpentier.</vt:lpstr>
      <vt:lpstr>Présentation PowerPoint</vt:lpstr>
      <vt:lpstr>Le tournant des années 60-70</vt:lpstr>
      <vt:lpstr>Le P.R.E.S.T.E. : plan de rénovation de l’enseignement des sciences et de la technologie à l’école .</vt:lpstr>
      <vt:lpstr>Présentation PowerPoint</vt:lpstr>
      <vt:lpstr>Démarche d’investigation  en lien avec la Main à la Pâte</vt:lpstr>
      <vt:lpstr>Présentation PowerPoint</vt:lpstr>
      <vt:lpstr>Présentation PowerPoint</vt:lpstr>
      <vt:lpstr>Présentation PowerPoint</vt:lpstr>
      <vt:lpstr>Présentation PowerPoint</vt:lpstr>
      <vt:lpstr>Le vivant, les objets, la matière…</vt:lpstr>
      <vt:lpstr>Découvrir le vivant…</vt:lpstr>
      <vt:lpstr>Explorer la matière…</vt:lpstr>
      <vt:lpstr>Utiliser, fabriquer et manipuler des objets…</vt:lpstr>
      <vt:lpstr>Remarques :</vt:lpstr>
      <vt:lpstr>Mise en situation</vt:lpstr>
      <vt:lpstr>Pour une démarche d’investigation réussie (1)</vt:lpstr>
      <vt:lpstr>Pour une démarche d’investigation réussie (2)</vt:lpstr>
      <vt:lpstr>Ecrits et traces : les enjeux</vt:lpstr>
      <vt:lpstr>Les types de traces écrites : individuelles et collectives</vt:lpstr>
      <vt:lpstr>Le cahier d’expériences</vt:lpstr>
      <vt:lpstr>Le coin sciences</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démarche d’investigation</dc:title>
  <dc:creator>Anne</dc:creator>
  <cp:lastModifiedBy>Louis Alberici</cp:lastModifiedBy>
  <cp:revision>65</cp:revision>
  <cp:lastPrinted>2017-02-11T11:03:26Z</cp:lastPrinted>
  <dcterms:created xsi:type="dcterms:W3CDTF">2017-01-02T14:10:42Z</dcterms:created>
  <dcterms:modified xsi:type="dcterms:W3CDTF">2017-02-14T13:20:15Z</dcterms:modified>
</cp:coreProperties>
</file>