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57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Desktop/imprim&#233;s%202021-2022/Fiche_individuelle_de_demande_d_agr&#233;ment.docx" TargetMode="External"/><Relationship Id="rId2" Type="http://schemas.openxmlformats.org/officeDocument/2006/relationships/hyperlink" Target="../../../Desktop/imprim&#233;s%202021-2022/Autorisation_directeur_intervention%20ponctuel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../../../Desktop/imprim&#233;s%202021-2022/Convention_intervenant_r&#233;mun&#233;r&#233;_Corr&#232;z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../Desktop/imprim&#233;s%202021-2022/Projet_p&#233;dagogique_avec_intervenant_ext&#233;rieur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../../../Desktop/imprim&#233;s%202021-2022/Fiche_individuelle_de_demande_d_agr&#233;men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8DB0E3-37D1-45F3-AB32-980003603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3254" y="3355942"/>
            <a:ext cx="10096107" cy="1564851"/>
          </a:xfrm>
        </p:spPr>
        <p:txBody>
          <a:bodyPr/>
          <a:lstStyle/>
          <a:p>
            <a:r>
              <a:rPr lang="fr-FR" sz="6000" dirty="0"/>
              <a:t>Les </a:t>
            </a:r>
            <a:r>
              <a:rPr lang="fr-FR" sz="6000" b="1" dirty="0"/>
              <a:t>interventions extérieures </a:t>
            </a:r>
            <a:r>
              <a:rPr lang="fr-FR" sz="6000" dirty="0"/>
              <a:t>à l’école</a:t>
            </a:r>
            <a:br>
              <a:rPr lang="fr-FR" sz="6000" dirty="0"/>
            </a:br>
            <a:br>
              <a:rPr lang="fr-FR" sz="6000" dirty="0"/>
            </a:br>
            <a:r>
              <a:rPr lang="fr-FR" sz="2000" b="1" dirty="0">
                <a:solidFill>
                  <a:srgbClr val="FF0000"/>
                </a:solidFill>
              </a:rPr>
              <a:t>Rentrée Septembre 2023</a:t>
            </a:r>
          </a:p>
        </p:txBody>
      </p:sp>
    </p:spTree>
    <p:extLst>
      <p:ext uri="{BB962C8B-B14F-4D97-AF65-F5344CB8AC3E}">
        <p14:creationId xmlns:p14="http://schemas.microsoft.com/office/powerpoint/2010/main" val="88692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E299F5-7C46-4475-86F6-F09E9A1A6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8887"/>
            <a:ext cx="9982986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L’intervention extérieure à l’école : </a:t>
            </a:r>
            <a:br>
              <a:rPr lang="fr-FR" b="1" dirty="0"/>
            </a:br>
            <a:r>
              <a:rPr lang="fr-FR" b="1" dirty="0"/>
              <a:t>quelques principes</a:t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404942-6CEE-4DD2-A6FD-53B14D52E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5616"/>
            <a:ext cx="9601200" cy="46379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/>
              <a:t>Elle complète et enrichit l’enseignement, soit sur le temps scolaire, dans les locaux scolaires, soit lors d’une sortie scolaire.</a:t>
            </a:r>
          </a:p>
          <a:p>
            <a:pPr>
              <a:buFontTx/>
              <a:buChar char="-"/>
            </a:pPr>
            <a:r>
              <a:rPr lang="fr-FR" dirty="0"/>
              <a:t>C’est une ouverture de l’école sur son environnement économique, culturel, patrimonial, sportif à travers un éclairage technique.</a:t>
            </a:r>
          </a:p>
          <a:p>
            <a:pPr>
              <a:buFontTx/>
              <a:buChar char="-"/>
            </a:pPr>
            <a:r>
              <a:rPr lang="fr-FR" dirty="0"/>
              <a:t>Elle peut parfois être obligatoire (activités nécessitant un encadrement renforcé)</a:t>
            </a:r>
          </a:p>
          <a:p>
            <a:pPr>
              <a:buFontTx/>
              <a:buChar char="-"/>
            </a:pPr>
            <a:r>
              <a:rPr lang="fr-FR" dirty="0"/>
              <a:t>L’enseignant(e) garde constamment la responsabilité pédagogique permanente de l’organisation de la séance.</a:t>
            </a:r>
          </a:p>
          <a:p>
            <a:pPr>
              <a:buFontTx/>
              <a:buChar char="-"/>
            </a:pPr>
            <a:r>
              <a:rPr lang="fr-FR" dirty="0"/>
              <a:t>Les interventions peuvent être ponctuelles (1 ou 2 séances) ou régulières (à partir de 3 séances).</a:t>
            </a:r>
          </a:p>
          <a:p>
            <a:pPr>
              <a:buFontTx/>
              <a:buChar char="-"/>
            </a:pPr>
            <a:r>
              <a:rPr lang="fr-FR" dirty="0"/>
              <a:t>Les intervenants peuvent être bénévoles ou professionnels (rémunérés).</a:t>
            </a:r>
          </a:p>
          <a:p>
            <a:pPr>
              <a:buFontTx/>
              <a:buChar char="-"/>
            </a:pPr>
            <a:r>
              <a:rPr lang="fr-FR" dirty="0"/>
              <a:t>Les modalités d’intervention sont variées : Encadrement de groupes / Co-enseignement / Co-intervention /…</a:t>
            </a:r>
          </a:p>
        </p:txBody>
      </p:sp>
    </p:spTree>
    <p:extLst>
      <p:ext uri="{BB962C8B-B14F-4D97-AF65-F5344CB8AC3E}">
        <p14:creationId xmlns:p14="http://schemas.microsoft.com/office/powerpoint/2010/main" val="273648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ACECF49B-93F6-4145-8759-0835A3DCE640}"/>
              </a:ext>
            </a:extLst>
          </p:cNvPr>
          <p:cNvSpPr/>
          <p:nvPr/>
        </p:nvSpPr>
        <p:spPr>
          <a:xfrm>
            <a:off x="1899500" y="4470663"/>
            <a:ext cx="3930977" cy="17062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INTERVENTION PONCTUELLE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EB0F5CB-C956-417C-BE92-5F3267B6150C}"/>
              </a:ext>
            </a:extLst>
          </p:cNvPr>
          <p:cNvSpPr/>
          <p:nvPr/>
        </p:nvSpPr>
        <p:spPr>
          <a:xfrm>
            <a:off x="6821863" y="4470663"/>
            <a:ext cx="3930977" cy="172353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INTERVENTION REGULIERE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9156B51-A5EA-476A-A2B0-9E90DB8DBD1B}"/>
              </a:ext>
            </a:extLst>
          </p:cNvPr>
          <p:cNvSpPr/>
          <p:nvPr/>
        </p:nvSpPr>
        <p:spPr>
          <a:xfrm>
            <a:off x="1899500" y="450914"/>
            <a:ext cx="9012024" cy="127262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DEUX POSSIBILITES </a:t>
            </a:r>
          </a:p>
        </p:txBody>
      </p:sp>
      <p:sp>
        <p:nvSpPr>
          <p:cNvPr id="18" name="Flèche : droite rayée 17">
            <a:extLst>
              <a:ext uri="{FF2B5EF4-FFF2-40B4-BE49-F238E27FC236}">
                <a16:creationId xmlns:a16="http://schemas.microsoft.com/office/drawing/2014/main" id="{15750035-F0A9-41EE-BD77-F2490FCFDEED}"/>
              </a:ext>
            </a:extLst>
          </p:cNvPr>
          <p:cNvSpPr/>
          <p:nvPr/>
        </p:nvSpPr>
        <p:spPr>
          <a:xfrm rot="5400000">
            <a:off x="2608080" y="2418763"/>
            <a:ext cx="2513815" cy="1423448"/>
          </a:xfrm>
          <a:prstGeom prst="striped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 : droite rayée 18">
            <a:extLst>
              <a:ext uri="{FF2B5EF4-FFF2-40B4-BE49-F238E27FC236}">
                <a16:creationId xmlns:a16="http://schemas.microsoft.com/office/drawing/2014/main" id="{7E70AF37-3911-4EAE-AE34-1FA6840BEBA3}"/>
              </a:ext>
            </a:extLst>
          </p:cNvPr>
          <p:cNvSpPr/>
          <p:nvPr/>
        </p:nvSpPr>
        <p:spPr>
          <a:xfrm rot="5400000">
            <a:off x="7530443" y="2418762"/>
            <a:ext cx="2513815" cy="1423448"/>
          </a:xfrm>
          <a:prstGeom prst="striped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8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F7E1BDA1-F725-4BBC-AAFE-BAA7CC85B8B4}"/>
              </a:ext>
            </a:extLst>
          </p:cNvPr>
          <p:cNvSpPr/>
          <p:nvPr/>
        </p:nvSpPr>
        <p:spPr>
          <a:xfrm>
            <a:off x="1946634" y="177537"/>
            <a:ext cx="3930977" cy="17062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INTERVENTION PONCTUELLE</a:t>
            </a: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B27AC0B1-E0AC-482A-9079-52B14C4C9B31}"/>
              </a:ext>
            </a:extLst>
          </p:cNvPr>
          <p:cNvSpPr/>
          <p:nvPr/>
        </p:nvSpPr>
        <p:spPr>
          <a:xfrm>
            <a:off x="3579826" y="2038940"/>
            <a:ext cx="664591" cy="916756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80437FF-F81E-41C9-BB7D-4558009ACD0D}"/>
              </a:ext>
            </a:extLst>
          </p:cNvPr>
          <p:cNvSpPr/>
          <p:nvPr/>
        </p:nvSpPr>
        <p:spPr>
          <a:xfrm>
            <a:off x="2256930" y="3073142"/>
            <a:ext cx="3310380" cy="126162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1 </a:t>
            </a:r>
            <a:r>
              <a:rPr lang="fr-FR" sz="2400" dirty="0"/>
              <a:t>OU </a:t>
            </a:r>
            <a:r>
              <a:rPr lang="fr-FR" sz="2400" b="1" dirty="0"/>
              <a:t>2 séance(s)</a:t>
            </a:r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02D00FA0-170D-491C-9050-2EC9B3CFAB9D}"/>
              </a:ext>
            </a:extLst>
          </p:cNvPr>
          <p:cNvSpPr/>
          <p:nvPr/>
        </p:nvSpPr>
        <p:spPr>
          <a:xfrm>
            <a:off x="3579825" y="4491481"/>
            <a:ext cx="664591" cy="916756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5CD229B-FFCC-4B7C-A69D-C75AD4EB46E7}"/>
              </a:ext>
            </a:extLst>
          </p:cNvPr>
          <p:cNvSpPr/>
          <p:nvPr/>
        </p:nvSpPr>
        <p:spPr>
          <a:xfrm>
            <a:off x="2256930" y="5564955"/>
            <a:ext cx="3310380" cy="126162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00B050"/>
                </a:solidFill>
                <a:hlinkClick r:id="rId2" action="ppaction://hlinkfile"/>
              </a:rPr>
              <a:t>AUTORISATION DU DIRECTEUR</a:t>
            </a:r>
            <a:endParaRPr lang="fr-FR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E0E145-D383-445B-9997-E15CAA65B2CD}"/>
              </a:ext>
            </a:extLst>
          </p:cNvPr>
          <p:cNvSpPr/>
          <p:nvPr/>
        </p:nvSpPr>
        <p:spPr>
          <a:xfrm>
            <a:off x="8898903" y="1469796"/>
            <a:ext cx="2573518" cy="1027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PAS D’AVIS IEN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01CC9B-3549-4394-BC92-1699E546DE2A}"/>
              </a:ext>
            </a:extLst>
          </p:cNvPr>
          <p:cNvSpPr/>
          <p:nvPr/>
        </p:nvSpPr>
        <p:spPr>
          <a:xfrm>
            <a:off x="8898903" y="2837468"/>
            <a:ext cx="2573518" cy="37518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SI INTERVENTION PONCTUELLE EN </a:t>
            </a:r>
            <a:r>
              <a:rPr lang="fr-FR" sz="2800" b="1" dirty="0">
                <a:solidFill>
                  <a:srgbClr val="FF0000"/>
                </a:solidFill>
              </a:rPr>
              <a:t>EPS </a:t>
            </a:r>
            <a:r>
              <a:rPr lang="fr-FR" sz="2800" b="1" dirty="0"/>
              <a:t>= </a:t>
            </a:r>
            <a:r>
              <a:rPr lang="fr-FR" sz="2800" b="1" dirty="0">
                <a:solidFill>
                  <a:srgbClr val="FF0000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AGREMENT OBLIGATOIRE </a:t>
            </a:r>
            <a:endParaRPr lang="fr-FR" sz="2800" b="1" dirty="0">
              <a:solidFill>
                <a:srgbClr val="FF0000"/>
              </a:solidFill>
            </a:endParaRPr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(à vérifier par le directeur </a:t>
            </a:r>
            <a:r>
              <a:rPr lang="fr-FR" sz="2000" b="1" i="1" dirty="0" err="1">
                <a:solidFill>
                  <a:srgbClr val="FF0000"/>
                </a:solidFill>
              </a:rPr>
              <a:t>cf</a:t>
            </a:r>
            <a:r>
              <a:rPr lang="fr-FR" sz="2000" b="1" i="1" dirty="0">
                <a:solidFill>
                  <a:srgbClr val="FF0000"/>
                </a:solidFill>
              </a:rPr>
              <a:t> fichier </a:t>
            </a:r>
            <a:r>
              <a:rPr lang="fr-FR" sz="2000" b="1" i="1" dirty="0" err="1">
                <a:solidFill>
                  <a:srgbClr val="FF0000"/>
                </a:solidFill>
              </a:rPr>
              <a:t>excel</a:t>
            </a:r>
            <a:r>
              <a:rPr lang="fr-FR" sz="2000" b="1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DE378F6-408A-401F-AA7D-43AC8F7100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8686" y="0"/>
            <a:ext cx="1225115" cy="127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685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F7E1BDA1-F725-4BBC-AAFE-BAA7CC85B8B4}"/>
              </a:ext>
            </a:extLst>
          </p:cNvPr>
          <p:cNvSpPr/>
          <p:nvPr/>
        </p:nvSpPr>
        <p:spPr>
          <a:xfrm>
            <a:off x="1946634" y="177537"/>
            <a:ext cx="3930977" cy="12726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INTERVENTION REGULIERE</a:t>
            </a: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B27AC0B1-E0AC-482A-9079-52B14C4C9B31}"/>
              </a:ext>
            </a:extLst>
          </p:cNvPr>
          <p:cNvSpPr/>
          <p:nvPr/>
        </p:nvSpPr>
        <p:spPr>
          <a:xfrm>
            <a:off x="3665834" y="1496593"/>
            <a:ext cx="417142" cy="39053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80437FF-F81E-41C9-BB7D-4558009ACD0D}"/>
              </a:ext>
            </a:extLst>
          </p:cNvPr>
          <p:cNvSpPr/>
          <p:nvPr/>
        </p:nvSpPr>
        <p:spPr>
          <a:xfrm>
            <a:off x="2219215" y="1933559"/>
            <a:ext cx="3310380" cy="126162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À partir de 3 séance(s)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5CD229B-FFCC-4B7C-A69D-C75AD4EB46E7}"/>
              </a:ext>
            </a:extLst>
          </p:cNvPr>
          <p:cNvSpPr/>
          <p:nvPr/>
        </p:nvSpPr>
        <p:spPr>
          <a:xfrm>
            <a:off x="2219215" y="3678582"/>
            <a:ext cx="3310380" cy="82250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2 domaines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E0E145-D383-445B-9997-E15CAA65B2CD}"/>
              </a:ext>
            </a:extLst>
          </p:cNvPr>
          <p:cNvSpPr/>
          <p:nvPr/>
        </p:nvSpPr>
        <p:spPr>
          <a:xfrm>
            <a:off x="8550111" y="4001685"/>
            <a:ext cx="3525625" cy="15837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1400" b="1" i="1" dirty="0"/>
              <a:t>Ne pas dépasser 1/3 dévolu au temps hebdomadaire (Ex : 1h/semaine maximum en EPS)</a:t>
            </a:r>
          </a:p>
          <a:p>
            <a:pPr marL="285750" indent="-285750">
              <a:buFontTx/>
              <a:buChar char="-"/>
            </a:pPr>
            <a:r>
              <a:rPr lang="fr-FR" sz="1400" b="1" i="1" dirty="0"/>
              <a:t>Ne pas dépasser 18h /an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01CC9B-3549-4394-BC92-1699E546DE2A}"/>
              </a:ext>
            </a:extLst>
          </p:cNvPr>
          <p:cNvSpPr/>
          <p:nvPr/>
        </p:nvSpPr>
        <p:spPr>
          <a:xfrm>
            <a:off x="8550111" y="5759777"/>
            <a:ext cx="3525625" cy="9238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dirty="0"/>
              <a:t>Si intervenant professionnel = </a:t>
            </a:r>
            <a:r>
              <a:rPr lang="fr-FR" sz="1400" b="1" i="1" dirty="0">
                <a:hlinkClick r:id="rId2" action="ppaction://hlinkfile"/>
              </a:rPr>
              <a:t>convention avec la structure</a:t>
            </a:r>
            <a:endParaRPr lang="fr-FR" sz="1400" b="1" i="1" dirty="0">
              <a:solidFill>
                <a:srgbClr val="FF0000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DE378F6-408A-401F-AA7D-43AC8F710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8686" y="0"/>
            <a:ext cx="1225115" cy="1272620"/>
          </a:xfrm>
          <a:prstGeom prst="rect">
            <a:avLst/>
          </a:prstGeom>
        </p:spPr>
      </p:pic>
      <p:sp>
        <p:nvSpPr>
          <p:cNvPr id="18" name="Flèche : bas 17">
            <a:extLst>
              <a:ext uri="{FF2B5EF4-FFF2-40B4-BE49-F238E27FC236}">
                <a16:creationId xmlns:a16="http://schemas.microsoft.com/office/drawing/2014/main" id="{D9E40C69-23B3-40BA-874F-A6ABA83EBF3F}"/>
              </a:ext>
            </a:extLst>
          </p:cNvPr>
          <p:cNvSpPr/>
          <p:nvPr/>
        </p:nvSpPr>
        <p:spPr>
          <a:xfrm rot="3067883" flipH="1">
            <a:off x="2733153" y="4283246"/>
            <a:ext cx="247137" cy="119547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42D368CD-3182-4587-B44D-7E7C7775622F}"/>
              </a:ext>
            </a:extLst>
          </p:cNvPr>
          <p:cNvSpPr/>
          <p:nvPr/>
        </p:nvSpPr>
        <p:spPr>
          <a:xfrm>
            <a:off x="3665834" y="3241616"/>
            <a:ext cx="417142" cy="39053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3CC5C2D5-6F4C-4E9E-8D0B-1A08BFA429CF}"/>
              </a:ext>
            </a:extLst>
          </p:cNvPr>
          <p:cNvSpPr/>
          <p:nvPr/>
        </p:nvSpPr>
        <p:spPr>
          <a:xfrm>
            <a:off x="1423771" y="5260877"/>
            <a:ext cx="1559304" cy="6490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EPS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A4D3AFBE-EDC0-47F8-A636-A45BF71FBCFC}"/>
              </a:ext>
            </a:extLst>
          </p:cNvPr>
          <p:cNvSpPr/>
          <p:nvPr/>
        </p:nvSpPr>
        <p:spPr>
          <a:xfrm>
            <a:off x="4673254" y="5289459"/>
            <a:ext cx="1559304" cy="6490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ARTS</a:t>
            </a:r>
          </a:p>
        </p:txBody>
      </p:sp>
      <p:sp>
        <p:nvSpPr>
          <p:cNvPr id="23" name="Flèche : bas 22">
            <a:extLst>
              <a:ext uri="{FF2B5EF4-FFF2-40B4-BE49-F238E27FC236}">
                <a16:creationId xmlns:a16="http://schemas.microsoft.com/office/drawing/2014/main" id="{0B212513-8891-46B8-8141-C0B0EF6E6608}"/>
              </a:ext>
            </a:extLst>
          </p:cNvPr>
          <p:cNvSpPr/>
          <p:nvPr/>
        </p:nvSpPr>
        <p:spPr>
          <a:xfrm rot="18648347" flipH="1">
            <a:off x="4666301" y="4296087"/>
            <a:ext cx="247137" cy="1195474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DEFE32D1-F29D-4A45-9F71-9752E9BB3FF2}"/>
              </a:ext>
            </a:extLst>
          </p:cNvPr>
          <p:cNvSpPr/>
          <p:nvPr/>
        </p:nvSpPr>
        <p:spPr>
          <a:xfrm>
            <a:off x="4302355" y="6033788"/>
            <a:ext cx="2301102" cy="55554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accent2">
                    <a:lumMod val="75000"/>
                  </a:schemeClr>
                </a:solidFill>
              </a:rPr>
              <a:t>Education musicale, Arts plastiques, Théâtre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BFAFD68-9E41-41FA-A527-48C4ACD52FE9}"/>
              </a:ext>
            </a:extLst>
          </p:cNvPr>
          <p:cNvSpPr/>
          <p:nvPr/>
        </p:nvSpPr>
        <p:spPr>
          <a:xfrm>
            <a:off x="8550111" y="1272613"/>
            <a:ext cx="3525625" cy="25546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>
                <a:solidFill>
                  <a:srgbClr val="FF0000"/>
                </a:solidFill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Projet pédagogique </a:t>
            </a:r>
            <a:r>
              <a:rPr lang="fr-FR" sz="2000" b="1" dirty="0">
                <a:solidFill>
                  <a:srgbClr val="FF0000"/>
                </a:solidFill>
              </a:rPr>
              <a:t>avec intervenant extérieur à compléter.</a:t>
            </a:r>
          </a:p>
          <a:p>
            <a:endParaRPr lang="fr-FR" sz="2000" b="1" dirty="0"/>
          </a:p>
          <a:p>
            <a:pPr marL="285750" indent="-285750">
              <a:buFontTx/>
              <a:buChar char="-"/>
            </a:pPr>
            <a:r>
              <a:rPr lang="fr-FR" sz="2000" b="1" dirty="0">
                <a:solidFill>
                  <a:srgbClr val="FF0000"/>
                </a:solidFill>
              </a:rPr>
              <a:t>AVIS IEN OBLIGATOIRE</a:t>
            </a:r>
          </a:p>
          <a:p>
            <a:pPr marL="285750" indent="-285750">
              <a:buFontTx/>
              <a:buChar char="-"/>
            </a:pPr>
            <a:r>
              <a:rPr lang="fr-FR" sz="2000" b="1" dirty="0">
                <a:solidFill>
                  <a:srgbClr val="FF0000"/>
                </a:solidFill>
              </a:rPr>
              <a:t>AGREMENT IE OBLIGATOIRE</a:t>
            </a:r>
          </a:p>
          <a:p>
            <a:pPr marL="285750" indent="-285750">
              <a:buFontTx/>
              <a:buChar char="-"/>
            </a:pPr>
            <a:r>
              <a:rPr lang="fr-FR" sz="2000" b="1" dirty="0">
                <a:solidFill>
                  <a:srgbClr val="00B050"/>
                </a:solidFill>
              </a:rPr>
              <a:t>AUTORISATION DIRECTEUR</a:t>
            </a:r>
          </a:p>
        </p:txBody>
      </p:sp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D2CDF26E-794E-4DE4-BDEA-6E1BBA900B90}"/>
              </a:ext>
            </a:extLst>
          </p:cNvPr>
          <p:cNvSpPr/>
          <p:nvPr/>
        </p:nvSpPr>
        <p:spPr>
          <a:xfrm>
            <a:off x="5595782" y="1768750"/>
            <a:ext cx="2717863" cy="155355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521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40D95E6B-C741-454D-BE08-012655386675}"/>
              </a:ext>
            </a:extLst>
          </p:cNvPr>
          <p:cNvSpPr/>
          <p:nvPr/>
        </p:nvSpPr>
        <p:spPr>
          <a:xfrm>
            <a:off x="1187774" y="527693"/>
            <a:ext cx="3930977" cy="202833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/>
              <a:t>INTERVENTION REGULIERE en </a:t>
            </a:r>
            <a:r>
              <a:rPr lang="fr-FR" sz="3200" b="1" dirty="0">
                <a:solidFill>
                  <a:srgbClr val="FF0000"/>
                </a:solidFill>
              </a:rPr>
              <a:t>MATERNELLE</a:t>
            </a:r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F310D603-34FA-45BC-8A36-D5D1FF868EC2}"/>
              </a:ext>
            </a:extLst>
          </p:cNvPr>
          <p:cNvSpPr/>
          <p:nvPr/>
        </p:nvSpPr>
        <p:spPr>
          <a:xfrm>
            <a:off x="2820966" y="2685066"/>
            <a:ext cx="664591" cy="69031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ADB4705-8D31-4269-9353-B373002CA21B}"/>
              </a:ext>
            </a:extLst>
          </p:cNvPr>
          <p:cNvSpPr/>
          <p:nvPr/>
        </p:nvSpPr>
        <p:spPr>
          <a:xfrm>
            <a:off x="1498071" y="3504421"/>
            <a:ext cx="3310380" cy="126162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Caractère exceptionnel</a:t>
            </a: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EC724A3F-63E2-44E9-B701-D22622736AC8}"/>
              </a:ext>
            </a:extLst>
          </p:cNvPr>
          <p:cNvSpPr/>
          <p:nvPr/>
        </p:nvSpPr>
        <p:spPr>
          <a:xfrm rot="5400000">
            <a:off x="2773831" y="4581633"/>
            <a:ext cx="758859" cy="138575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035B85-F829-42F1-95DB-F27233DCEDE1}"/>
              </a:ext>
            </a:extLst>
          </p:cNvPr>
          <p:cNvSpPr/>
          <p:nvPr/>
        </p:nvSpPr>
        <p:spPr>
          <a:xfrm>
            <a:off x="988237" y="5782976"/>
            <a:ext cx="4330045" cy="1027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SOUMIS A L’AVIS DE L’IEN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00281B4-BC79-4ECC-860A-F192435BCF60}"/>
              </a:ext>
            </a:extLst>
          </p:cNvPr>
          <p:cNvSpPr/>
          <p:nvPr/>
        </p:nvSpPr>
        <p:spPr>
          <a:xfrm>
            <a:off x="7632962" y="251959"/>
            <a:ext cx="3930977" cy="265149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INTERVENTION REGULIERE de </a:t>
            </a:r>
            <a:r>
              <a:rPr lang="fr-FR" sz="2800" b="1" dirty="0">
                <a:solidFill>
                  <a:srgbClr val="FF0000"/>
                </a:solidFill>
              </a:rPr>
              <a:t>STRUCTURES PARTENAIRES DE LA DSDEN</a:t>
            </a: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D66A0147-A342-4A99-A147-F1876C766153}"/>
              </a:ext>
            </a:extLst>
          </p:cNvPr>
          <p:cNvSpPr/>
          <p:nvPr/>
        </p:nvSpPr>
        <p:spPr>
          <a:xfrm>
            <a:off x="9266153" y="2903456"/>
            <a:ext cx="664591" cy="69031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8F7AC13E-32AC-40B7-8BE8-5EC9377CB5A0}"/>
              </a:ext>
            </a:extLst>
          </p:cNvPr>
          <p:cNvSpPr/>
          <p:nvPr/>
        </p:nvSpPr>
        <p:spPr>
          <a:xfrm>
            <a:off x="7943258" y="3712701"/>
            <a:ext cx="3310380" cy="8450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Liste des structures*</a:t>
            </a:r>
          </a:p>
        </p:txBody>
      </p:sp>
      <p:sp>
        <p:nvSpPr>
          <p:cNvPr id="14" name="Rectangle : avec coins arrondis en diagonale 13">
            <a:extLst>
              <a:ext uri="{FF2B5EF4-FFF2-40B4-BE49-F238E27FC236}">
                <a16:creationId xmlns:a16="http://schemas.microsoft.com/office/drawing/2014/main" id="{3AB03415-A52F-4B15-ABBE-768D2C3E9561}"/>
              </a:ext>
            </a:extLst>
          </p:cNvPr>
          <p:cNvSpPr/>
          <p:nvPr/>
        </p:nvSpPr>
        <p:spPr>
          <a:xfrm>
            <a:off x="5297269" y="251959"/>
            <a:ext cx="2157174" cy="1093509"/>
          </a:xfrm>
          <a:prstGeom prst="round2Diag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AUTRES CAS</a:t>
            </a:r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3573F6C0-C31F-4CDD-A154-23B69124D9DA}"/>
              </a:ext>
            </a:extLst>
          </p:cNvPr>
          <p:cNvSpPr/>
          <p:nvPr/>
        </p:nvSpPr>
        <p:spPr>
          <a:xfrm rot="5400000">
            <a:off x="9219019" y="4363242"/>
            <a:ext cx="758859" cy="138575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713143-6341-442B-A0DE-82578AA739AF}"/>
              </a:ext>
            </a:extLst>
          </p:cNvPr>
          <p:cNvSpPr/>
          <p:nvPr/>
        </p:nvSpPr>
        <p:spPr>
          <a:xfrm>
            <a:off x="7362328" y="5554474"/>
            <a:ext cx="4330045" cy="1256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- </a:t>
            </a:r>
            <a:r>
              <a:rPr lang="fr-FR" b="1" dirty="0">
                <a:solidFill>
                  <a:srgbClr val="FF0000"/>
                </a:solidFill>
              </a:rPr>
              <a:t>CONVENTION </a:t>
            </a:r>
            <a:r>
              <a:rPr lang="fr-FR" b="1" dirty="0"/>
              <a:t>entre la structure et la DSDEN</a:t>
            </a:r>
          </a:p>
          <a:p>
            <a:r>
              <a:rPr lang="fr-FR" b="1" dirty="0"/>
              <a:t>- </a:t>
            </a:r>
            <a:r>
              <a:rPr lang="fr-FR" b="1" dirty="0">
                <a:solidFill>
                  <a:srgbClr val="FF0000"/>
                </a:solidFill>
              </a:rPr>
              <a:t>AGREMENT</a:t>
            </a:r>
            <a:r>
              <a:rPr lang="fr-FR" b="1" dirty="0"/>
              <a:t> des intervenants à partir de cette convention</a:t>
            </a:r>
          </a:p>
        </p:txBody>
      </p:sp>
    </p:spTree>
    <p:extLst>
      <p:ext uri="{BB962C8B-B14F-4D97-AF65-F5344CB8AC3E}">
        <p14:creationId xmlns:p14="http://schemas.microsoft.com/office/powerpoint/2010/main" val="40195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 : bas 4">
            <a:extLst>
              <a:ext uri="{FF2B5EF4-FFF2-40B4-BE49-F238E27FC236}">
                <a16:creationId xmlns:a16="http://schemas.microsoft.com/office/drawing/2014/main" id="{3DC35441-39D0-4B5C-A66C-36A53D8FC968}"/>
              </a:ext>
            </a:extLst>
          </p:cNvPr>
          <p:cNvSpPr/>
          <p:nvPr/>
        </p:nvSpPr>
        <p:spPr>
          <a:xfrm rot="16200000">
            <a:off x="4847735" y="3115977"/>
            <a:ext cx="664591" cy="1046375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C744B38-0E0F-40BA-9383-0FEAB43D02C0}"/>
              </a:ext>
            </a:extLst>
          </p:cNvPr>
          <p:cNvSpPr/>
          <p:nvPr/>
        </p:nvSpPr>
        <p:spPr>
          <a:xfrm>
            <a:off x="1011810" y="3158870"/>
            <a:ext cx="3474954" cy="8450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Liste des structures*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5B833F7D-64A1-4C8A-862C-0FB06A901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818871"/>
              </p:ext>
            </p:extLst>
          </p:nvPr>
        </p:nvGraphicFramePr>
        <p:xfrm>
          <a:off x="5868708" y="594150"/>
          <a:ext cx="5311482" cy="5425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10962">
                  <a:extLst>
                    <a:ext uri="{9D8B030D-6E8A-4147-A177-3AD203B41FA5}">
                      <a16:colId xmlns:a16="http://schemas.microsoft.com/office/drawing/2014/main" val="2546451504"/>
                    </a:ext>
                  </a:extLst>
                </a:gridCol>
                <a:gridCol w="1800520">
                  <a:extLst>
                    <a:ext uri="{9D8B030D-6E8A-4147-A177-3AD203B41FA5}">
                      <a16:colId xmlns:a16="http://schemas.microsoft.com/office/drawing/2014/main" val="2074631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CONVENTION ETABLIE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746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CPIE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369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Maison de l’eau et de la pêche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515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PNR Millevaches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929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Musée d’archéologie de Meymac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844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VOILCO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397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FAL 19 (Pandrignes)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OUI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7275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/>
                        <a:t>Pays Art et Histoire de la Vézère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827696"/>
                  </a:ext>
                </a:extLst>
              </a:tr>
              <a:tr h="312783">
                <a:tc>
                  <a:txBody>
                    <a:bodyPr/>
                    <a:lstStyle/>
                    <a:p>
                      <a:r>
                        <a:rPr lang="fr-FR" i="1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040483"/>
                  </a:ext>
                </a:extLst>
              </a:tr>
              <a:tr h="259806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45594"/>
                  </a:ext>
                </a:extLst>
              </a:tr>
              <a:tr h="206829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415128"/>
                  </a:ext>
                </a:extLst>
              </a:tr>
              <a:tr h="153851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19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031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731789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549D1192-C01D-4CFF-A50B-24CA8F9EF4BE}"/>
              </a:ext>
            </a:extLst>
          </p:cNvPr>
          <p:cNvSpPr txBox="1"/>
          <p:nvPr/>
        </p:nvSpPr>
        <p:spPr>
          <a:xfrm>
            <a:off x="7927943" y="6263850"/>
            <a:ext cx="1989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*Liste à compléter</a:t>
            </a:r>
          </a:p>
        </p:txBody>
      </p:sp>
    </p:spTree>
    <p:extLst>
      <p:ext uri="{BB962C8B-B14F-4D97-AF65-F5344CB8AC3E}">
        <p14:creationId xmlns:p14="http://schemas.microsoft.com/office/powerpoint/2010/main" val="1863354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8DB0E3-37D1-45F3-AB32-980003603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946" y="2592890"/>
            <a:ext cx="10096107" cy="1672220"/>
          </a:xfrm>
        </p:spPr>
        <p:txBody>
          <a:bodyPr/>
          <a:lstStyle/>
          <a:p>
            <a:br>
              <a:rPr lang="fr-FR" sz="4400" dirty="0"/>
            </a:br>
            <a:br>
              <a:rPr lang="fr-FR" sz="6000" dirty="0"/>
            </a:br>
            <a:r>
              <a:rPr lang="fr-FR" sz="6000" dirty="0"/>
              <a:t>Les </a:t>
            </a:r>
            <a:r>
              <a:rPr lang="fr-FR" sz="6000" b="1" dirty="0"/>
              <a:t>agréments</a:t>
            </a:r>
            <a:r>
              <a:rPr lang="fr-FR" sz="6000" dirty="0"/>
              <a:t> des intervenants extérieurs</a:t>
            </a:r>
          </a:p>
        </p:txBody>
      </p:sp>
    </p:spTree>
    <p:extLst>
      <p:ext uri="{BB962C8B-B14F-4D97-AF65-F5344CB8AC3E}">
        <p14:creationId xmlns:p14="http://schemas.microsoft.com/office/powerpoint/2010/main" val="337337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77CDF203-CAE8-4601-911D-9EC94557C9D7}"/>
              </a:ext>
            </a:extLst>
          </p:cNvPr>
          <p:cNvSpPr/>
          <p:nvPr/>
        </p:nvSpPr>
        <p:spPr>
          <a:xfrm>
            <a:off x="3374797" y="273377"/>
            <a:ext cx="6429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u="sng" dirty="0"/>
              <a:t>La procédure d'agrément est fonction du statut de l'intervenant</a:t>
            </a:r>
            <a:r>
              <a:rPr lang="fr-FR" dirty="0"/>
              <a:t>. 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2B2D2165-7077-40F2-806E-EF0F2185B525}"/>
              </a:ext>
            </a:extLst>
          </p:cNvPr>
          <p:cNvSpPr/>
          <p:nvPr/>
        </p:nvSpPr>
        <p:spPr>
          <a:xfrm>
            <a:off x="1659118" y="951899"/>
            <a:ext cx="3054280" cy="137652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Intervenants Professionnels </a:t>
            </a:r>
            <a:r>
              <a:rPr lang="fr-FR" sz="1100" b="1" dirty="0">
                <a:solidFill>
                  <a:schemeClr val="bg1"/>
                </a:solidFill>
              </a:rPr>
              <a:t>(= rémunéré pour l’intervention)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C2C9FA39-2863-41BD-AD74-AD94190D39E0}"/>
              </a:ext>
            </a:extLst>
          </p:cNvPr>
          <p:cNvSpPr/>
          <p:nvPr/>
        </p:nvSpPr>
        <p:spPr>
          <a:xfrm>
            <a:off x="8033209" y="951899"/>
            <a:ext cx="3054280" cy="137652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Intervenants Bénévoles</a:t>
            </a:r>
          </a:p>
        </p:txBody>
      </p:sp>
      <p:sp>
        <p:nvSpPr>
          <p:cNvPr id="27" name="Flèche : bas 26">
            <a:extLst>
              <a:ext uri="{FF2B5EF4-FFF2-40B4-BE49-F238E27FC236}">
                <a16:creationId xmlns:a16="http://schemas.microsoft.com/office/drawing/2014/main" id="{BDB8754D-A0E4-4A66-A737-B66B43BFA963}"/>
              </a:ext>
            </a:extLst>
          </p:cNvPr>
          <p:cNvSpPr/>
          <p:nvPr/>
        </p:nvSpPr>
        <p:spPr>
          <a:xfrm>
            <a:off x="2853962" y="2439969"/>
            <a:ext cx="664591" cy="69031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B4A2AD-DE90-49D5-A818-8999797EE39A}"/>
              </a:ext>
            </a:extLst>
          </p:cNvPr>
          <p:cNvSpPr/>
          <p:nvPr/>
        </p:nvSpPr>
        <p:spPr>
          <a:xfrm>
            <a:off x="923827" y="3241835"/>
            <a:ext cx="3223967" cy="1376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1400" b="1" i="1" dirty="0"/>
              <a:t>Titulaire d’une carte professionnelle (</a:t>
            </a:r>
            <a:r>
              <a:rPr lang="fr-FR" sz="1400" b="1" i="1" u="sng" dirty="0"/>
              <a:t>liée à l’activité</a:t>
            </a:r>
            <a:r>
              <a:rPr lang="fr-FR" sz="1400" b="1" i="1" dirty="0"/>
              <a:t>)</a:t>
            </a:r>
          </a:p>
          <a:p>
            <a:pPr marL="285750" indent="-285750">
              <a:buFontTx/>
              <a:buChar char="-"/>
            </a:pPr>
            <a:r>
              <a:rPr lang="fr-FR" sz="1400" b="1" i="1" dirty="0"/>
              <a:t>Enseignant</a:t>
            </a:r>
          </a:p>
          <a:p>
            <a:pPr marL="285750" indent="-285750">
              <a:buFontTx/>
              <a:buChar char="-"/>
            </a:pPr>
            <a:r>
              <a:rPr lang="fr-FR" sz="1400" b="1" i="1" dirty="0"/>
              <a:t>Fonctionnaire avec statut particulier (Ex : ETAPS)</a:t>
            </a:r>
          </a:p>
        </p:txBody>
      </p: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1537F195-A708-4BCC-B111-E906AE23C1AB}"/>
              </a:ext>
            </a:extLst>
          </p:cNvPr>
          <p:cNvSpPr/>
          <p:nvPr/>
        </p:nvSpPr>
        <p:spPr>
          <a:xfrm>
            <a:off x="4273182" y="3628986"/>
            <a:ext cx="880432" cy="60222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4F19BF0-CD2F-485A-A87F-233DC3989A25}"/>
              </a:ext>
            </a:extLst>
          </p:cNvPr>
          <p:cNvSpPr/>
          <p:nvPr/>
        </p:nvSpPr>
        <p:spPr>
          <a:xfrm>
            <a:off x="5279002" y="3241835"/>
            <a:ext cx="1602565" cy="13765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u="sng" dirty="0">
                <a:solidFill>
                  <a:srgbClr val="00B050"/>
                </a:solidFill>
              </a:rPr>
              <a:t>Réputé agréé </a:t>
            </a:r>
            <a:r>
              <a:rPr lang="fr-FR" sz="1400" b="1" i="1" dirty="0">
                <a:solidFill>
                  <a:srgbClr val="00B050"/>
                </a:solidFill>
              </a:rPr>
              <a:t>(vérifier sa présence dans la liste des IE pro)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B3EDD86-14AA-440B-83E3-ACF528530F6F}"/>
              </a:ext>
            </a:extLst>
          </p:cNvPr>
          <p:cNvSpPr/>
          <p:nvPr/>
        </p:nvSpPr>
        <p:spPr>
          <a:xfrm>
            <a:off x="923826" y="4843510"/>
            <a:ext cx="3223967" cy="1376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1400" b="1" i="1" dirty="0"/>
              <a:t>Titulaire d’un diplôme, d’une qualification lui permettant d’encadrer certaines activités</a:t>
            </a:r>
          </a:p>
        </p:txBody>
      </p:sp>
      <p:sp>
        <p:nvSpPr>
          <p:cNvPr id="32" name="Flèche : droite 31">
            <a:extLst>
              <a:ext uri="{FF2B5EF4-FFF2-40B4-BE49-F238E27FC236}">
                <a16:creationId xmlns:a16="http://schemas.microsoft.com/office/drawing/2014/main" id="{CB73FC9D-F217-4B6D-A984-1E4253ADC802}"/>
              </a:ext>
            </a:extLst>
          </p:cNvPr>
          <p:cNvSpPr/>
          <p:nvPr/>
        </p:nvSpPr>
        <p:spPr>
          <a:xfrm>
            <a:off x="4273182" y="5230661"/>
            <a:ext cx="880432" cy="60222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942AD8E-052D-4B32-87D8-FECE4ABB7123}"/>
              </a:ext>
            </a:extLst>
          </p:cNvPr>
          <p:cNvSpPr/>
          <p:nvPr/>
        </p:nvSpPr>
        <p:spPr>
          <a:xfrm>
            <a:off x="5294717" y="4843510"/>
            <a:ext cx="1602565" cy="1376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u="sng" dirty="0">
                <a:hlinkClick r:id="rId2" action="ppaction://hlinkfile"/>
              </a:rPr>
              <a:t>Procédure de demande d’agrément </a:t>
            </a:r>
            <a:endParaRPr lang="fr-FR" sz="1400" b="1" i="1" u="sng" dirty="0"/>
          </a:p>
          <a:p>
            <a:pPr algn="ctr"/>
            <a:r>
              <a:rPr lang="fr-FR" sz="1400" b="1" i="1" dirty="0"/>
              <a:t>(</a:t>
            </a:r>
            <a:r>
              <a:rPr lang="fr-FR" sz="1400" b="1" i="1" dirty="0" err="1"/>
              <a:t>cf</a:t>
            </a:r>
            <a:r>
              <a:rPr lang="fr-FR" sz="1400" b="1" i="1" dirty="0"/>
              <a:t> imprimé type)</a:t>
            </a:r>
          </a:p>
          <a:p>
            <a:pPr algn="ctr"/>
            <a:r>
              <a:rPr lang="fr-FR" sz="1400" b="1" i="1" dirty="0"/>
              <a:t> + Contrôle honorabilité</a:t>
            </a:r>
          </a:p>
        </p:txBody>
      </p:sp>
      <p:sp>
        <p:nvSpPr>
          <p:cNvPr id="34" name="Flèche : bas 33">
            <a:extLst>
              <a:ext uri="{FF2B5EF4-FFF2-40B4-BE49-F238E27FC236}">
                <a16:creationId xmlns:a16="http://schemas.microsoft.com/office/drawing/2014/main" id="{3C4A5C65-D28E-4D89-9B97-D7461A36A2AD}"/>
              </a:ext>
            </a:extLst>
          </p:cNvPr>
          <p:cNvSpPr/>
          <p:nvPr/>
        </p:nvSpPr>
        <p:spPr>
          <a:xfrm>
            <a:off x="9228053" y="2439969"/>
            <a:ext cx="664591" cy="69031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C86E3F0-CD0D-46CB-8139-D6AFCBD747AC}"/>
              </a:ext>
            </a:extLst>
          </p:cNvPr>
          <p:cNvSpPr/>
          <p:nvPr/>
        </p:nvSpPr>
        <p:spPr>
          <a:xfrm>
            <a:off x="7948363" y="3270914"/>
            <a:ext cx="3223967" cy="12256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sz="1400" b="1" i="1" dirty="0"/>
              <a:t>Vérification des compétences (CPC, CPD)</a:t>
            </a:r>
          </a:p>
          <a:p>
            <a:pPr marL="285750" indent="-285750">
              <a:buFontTx/>
              <a:buChar char="-"/>
            </a:pPr>
            <a:r>
              <a:rPr lang="fr-FR" sz="1400" b="1" i="1" dirty="0"/>
              <a:t>EPS : réussite à un test organisé par la DSDEN</a:t>
            </a:r>
          </a:p>
          <a:p>
            <a:pPr marL="285750" indent="-285750">
              <a:buFontTx/>
              <a:buChar char="-"/>
            </a:pPr>
            <a:r>
              <a:rPr lang="fr-FR" sz="1400" b="1" i="1" dirty="0"/>
              <a:t>Contrôle honorabilité (FIJAISV)</a:t>
            </a:r>
          </a:p>
        </p:txBody>
      </p:sp>
      <p:sp>
        <p:nvSpPr>
          <p:cNvPr id="36" name="Flèche : droite 35">
            <a:extLst>
              <a:ext uri="{FF2B5EF4-FFF2-40B4-BE49-F238E27FC236}">
                <a16:creationId xmlns:a16="http://schemas.microsoft.com/office/drawing/2014/main" id="{9D7B1EDD-45C7-4371-83CE-3CDA3EFF89BE}"/>
              </a:ext>
            </a:extLst>
          </p:cNvPr>
          <p:cNvSpPr/>
          <p:nvPr/>
        </p:nvSpPr>
        <p:spPr>
          <a:xfrm rot="5400000">
            <a:off x="9225764" y="4745769"/>
            <a:ext cx="633947" cy="60222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F1F0866-D71C-4904-A640-B090F4A3413F}"/>
              </a:ext>
            </a:extLst>
          </p:cNvPr>
          <p:cNvSpPr/>
          <p:nvPr/>
        </p:nvSpPr>
        <p:spPr>
          <a:xfrm>
            <a:off x="8759065" y="5439082"/>
            <a:ext cx="1602565" cy="13765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u="sng" dirty="0">
                <a:hlinkClick r:id="rId2" action="ppaction://hlinkfile"/>
              </a:rPr>
              <a:t>Procédure de demande d’agrément </a:t>
            </a:r>
            <a:endParaRPr lang="fr-FR" sz="1400" b="1" i="1" u="sng" dirty="0"/>
          </a:p>
          <a:p>
            <a:pPr algn="ctr"/>
            <a:r>
              <a:rPr lang="fr-FR" sz="1400" b="1" i="1" dirty="0"/>
              <a:t>(</a:t>
            </a:r>
            <a:r>
              <a:rPr lang="fr-FR" sz="1400" b="1" i="1" dirty="0" err="1"/>
              <a:t>cf</a:t>
            </a:r>
            <a:r>
              <a:rPr lang="fr-FR" sz="1400" b="1" i="1" dirty="0"/>
              <a:t> imprimé type)</a:t>
            </a:r>
          </a:p>
        </p:txBody>
      </p:sp>
    </p:spTree>
    <p:extLst>
      <p:ext uri="{BB962C8B-B14F-4D97-AF65-F5344CB8AC3E}">
        <p14:creationId xmlns:p14="http://schemas.microsoft.com/office/powerpoint/2010/main" val="3646697661"/>
      </p:ext>
    </p:extLst>
  </p:cSld>
  <p:clrMapOvr>
    <a:masterClrMapping/>
  </p:clrMapOvr>
</p:sld>
</file>

<file path=ppt/theme/theme1.xml><?xml version="1.0" encoding="utf-8"?>
<a:theme xmlns:a="http://schemas.openxmlformats.org/drawingml/2006/main" name="Rognag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Cadrage</Template>
  <TotalTime>528</TotalTime>
  <Words>428</Words>
  <Application>Microsoft Office PowerPoint</Application>
  <PresentationFormat>Grand écran</PresentationFormat>
  <Paragraphs>75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Franklin Gothic Book</vt:lpstr>
      <vt:lpstr>Rognage</vt:lpstr>
      <vt:lpstr>Les interventions extérieures à l’école  Rentrée Septembre 2023</vt:lpstr>
      <vt:lpstr>L’intervention extérieure à l’école :  quelques principes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Les agréments des intervenants extérieurs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interventions extérieures à l’école</dc:title>
  <dc:creator>Ludovic Pereira</dc:creator>
  <cp:lastModifiedBy>Ludovic Pereira</cp:lastModifiedBy>
  <cp:revision>33</cp:revision>
  <dcterms:created xsi:type="dcterms:W3CDTF">2023-03-07T09:40:59Z</dcterms:created>
  <dcterms:modified xsi:type="dcterms:W3CDTF">2023-07-05T08:54:42Z</dcterms:modified>
</cp:coreProperties>
</file>