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77" r:id="rId5"/>
    <p:sldId id="258" r:id="rId6"/>
    <p:sldId id="259" r:id="rId7"/>
    <p:sldId id="260" r:id="rId8"/>
    <p:sldId id="261" r:id="rId9"/>
    <p:sldId id="262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0091C4"/>
    <a:srgbClr val="008BBC"/>
    <a:srgbClr val="00A1DA"/>
    <a:srgbClr val="05BEFF"/>
    <a:srgbClr val="253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N1%20Se%20d&#233;placer.mp4" TargetMode="External"/><Relationship Id="rId2" Type="http://schemas.openxmlformats.org/officeDocument/2006/relationships/hyperlink" Target="N1%20Entrer%20dans%20l'eau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N1%20S'immerger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N2%20Se%20d&#233;placer.mp4" TargetMode="External"/><Relationship Id="rId2" Type="http://schemas.openxmlformats.org/officeDocument/2006/relationships/hyperlink" Target="N2%20Entrer%20dans%20l'eau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N2%20S'immerger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orts.gouv.fr/preventiondesnoyades/article/evoluer-dans-l-ea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Xl_K-5Qen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Classe%20bleue%20-pr&#233;sentation.mp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6F879-59FC-4549-8A8B-F8345077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007" y="788489"/>
            <a:ext cx="8825658" cy="861421"/>
          </a:xfrm>
        </p:spPr>
        <p:txBody>
          <a:bodyPr/>
          <a:lstStyle/>
          <a:p>
            <a:pPr algn="ctr"/>
            <a:r>
              <a:rPr lang="fr-FR" sz="4400" dirty="0"/>
              <a:t>Contribution de l’école à </a:t>
            </a:r>
            <a:r>
              <a:rPr lang="fr-FR" sz="4400" b="1" dirty="0"/>
              <a:t>l’aisance aquatique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6466E9-D202-40D2-8410-003588906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4326" y="5996580"/>
            <a:ext cx="4125803" cy="404220"/>
          </a:xfrm>
        </p:spPr>
        <p:txBody>
          <a:bodyPr/>
          <a:lstStyle/>
          <a:p>
            <a:pPr algn="r"/>
            <a:r>
              <a:rPr lang="fr-FR" b="1" dirty="0"/>
              <a:t>Présentation – et	at des lieux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DFEE7D-B54B-472F-BCF1-D145117C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22" y="2201028"/>
            <a:ext cx="6047828" cy="3416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FE9561-E811-4060-A5A4-4DCF8126400C}"/>
              </a:ext>
            </a:extLst>
          </p:cNvPr>
          <p:cNvSpPr/>
          <p:nvPr/>
        </p:nvSpPr>
        <p:spPr>
          <a:xfrm>
            <a:off x="8758951" y="1646096"/>
            <a:ext cx="2879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dirty="0">
                <a:solidFill>
                  <a:srgbClr val="FF0000"/>
                </a:solidFill>
                <a:latin typeface="Bahnschrift" panose="020B0502040204020203" pitchFamily="34" charset="0"/>
              </a:rPr>
              <a:t>note de service du 28-2-2022</a:t>
            </a:r>
          </a:p>
        </p:txBody>
      </p:sp>
    </p:spTree>
    <p:extLst>
      <p:ext uri="{BB962C8B-B14F-4D97-AF65-F5344CB8AC3E}">
        <p14:creationId xmlns:p14="http://schemas.microsoft.com/office/powerpoint/2010/main" val="17271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27C0B-40EA-4293-8351-0AC991CC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Besoins – Les Contraintes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558C46-3F68-4619-9561-2E4F12AC8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32004"/>
            <a:ext cx="10899778" cy="4773278"/>
          </a:xfrm>
        </p:spPr>
        <p:txBody>
          <a:bodyPr>
            <a:normAutofit/>
          </a:bodyPr>
          <a:lstStyle/>
          <a:p>
            <a:r>
              <a:rPr lang="fr-FR" sz="2400" b="1" dirty="0"/>
              <a:t>Former</a:t>
            </a:r>
            <a:r>
              <a:rPr lang="fr-FR" sz="2400" dirty="0"/>
              <a:t> les enseignants (C1 et C2), les MNS, les IEB à cette nouvelle approche</a:t>
            </a:r>
          </a:p>
          <a:p>
            <a:endParaRPr lang="fr-FR" sz="2400" dirty="0"/>
          </a:p>
          <a:p>
            <a:r>
              <a:rPr lang="fr-FR" sz="2400" b="1" dirty="0"/>
              <a:t>Dégager des créneaux supplémentaires</a:t>
            </a:r>
            <a:r>
              <a:rPr lang="fr-FR" sz="2400" dirty="0"/>
              <a:t> pour les classes bleues sur les bassins de pratique</a:t>
            </a:r>
          </a:p>
          <a:p>
            <a:endParaRPr lang="fr-FR" sz="2400" dirty="0"/>
          </a:p>
          <a:p>
            <a:r>
              <a:rPr lang="fr-FR" sz="2400" dirty="0"/>
              <a:t>Trouver des </a:t>
            </a:r>
            <a:r>
              <a:rPr lang="fr-FR" sz="2400" b="1" dirty="0"/>
              <a:t>IEB disponibles </a:t>
            </a:r>
            <a:r>
              <a:rPr lang="fr-FR" sz="2400" dirty="0"/>
              <a:t>tous les jours</a:t>
            </a:r>
          </a:p>
          <a:p>
            <a:endParaRPr lang="fr-FR" sz="2400" dirty="0"/>
          </a:p>
          <a:p>
            <a:r>
              <a:rPr lang="fr-FR" sz="2400" dirty="0"/>
              <a:t>Résoudre les </a:t>
            </a:r>
            <a:r>
              <a:rPr lang="fr-FR" sz="2400" b="1" dirty="0"/>
              <a:t>problématiques d’éloignement  </a:t>
            </a:r>
            <a:r>
              <a:rPr lang="fr-FR" sz="2400" dirty="0"/>
              <a:t>(écoles éloignées des lieux de pratique)</a:t>
            </a:r>
          </a:p>
        </p:txBody>
      </p:sp>
    </p:spTree>
    <p:extLst>
      <p:ext uri="{BB962C8B-B14F-4D97-AF65-F5344CB8AC3E}">
        <p14:creationId xmlns:p14="http://schemas.microsoft.com/office/powerpoint/2010/main" val="184345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6F879-59FC-4549-8A8B-F8345077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7221" y="868002"/>
            <a:ext cx="11942859" cy="861421"/>
          </a:xfrm>
        </p:spPr>
        <p:txBody>
          <a:bodyPr/>
          <a:lstStyle/>
          <a:p>
            <a:pPr algn="ctr"/>
            <a:r>
              <a:rPr lang="fr-FR" sz="4400" b="1" dirty="0"/>
              <a:t>De l’aisance aquatique au savoir nager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6466E9-D202-40D2-8410-003588906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520" y="6105913"/>
            <a:ext cx="8825658" cy="553306"/>
          </a:xfrm>
        </p:spPr>
        <p:txBody>
          <a:bodyPr/>
          <a:lstStyle/>
          <a:p>
            <a:pPr algn="r"/>
            <a:r>
              <a:rPr lang="fr-FR" b="1" dirty="0"/>
              <a:t>La progressivité  - les contenus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DFEE7D-B54B-472F-BCF1-D145117C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22" y="2862471"/>
            <a:ext cx="4937552" cy="2789578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95BC8DA2-953E-4DE4-AA9B-F90FCF068737}"/>
              </a:ext>
            </a:extLst>
          </p:cNvPr>
          <p:cNvSpPr txBox="1">
            <a:spLocks/>
          </p:cNvSpPr>
          <p:nvPr/>
        </p:nvSpPr>
        <p:spPr>
          <a:xfrm>
            <a:off x="773954" y="1884012"/>
            <a:ext cx="10785254" cy="12567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FR" sz="2400" dirty="0"/>
              <a:t>Parcours de formation pour devenir nageur</a:t>
            </a:r>
          </a:p>
          <a:p>
            <a:endParaRPr lang="fr-FR" sz="1000" dirty="0"/>
          </a:p>
          <a:p>
            <a:pPr algn="r"/>
            <a:r>
              <a:rPr lang="fr-FR" sz="1600" dirty="0">
                <a:solidFill>
                  <a:srgbClr val="FF0000"/>
                </a:solidFill>
                <a:latin typeface="Bahnschrift" panose="020B0502040204020203" pitchFamily="34" charset="0"/>
              </a:rPr>
              <a:t>note de service du 28-2-2022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84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1F3B5-06A2-4640-AB42-EF4FED60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76" y="22548"/>
            <a:ext cx="9404723" cy="826117"/>
          </a:xfrm>
        </p:spPr>
        <p:txBody>
          <a:bodyPr/>
          <a:lstStyle/>
          <a:p>
            <a:pPr algn="ctr"/>
            <a:r>
              <a:rPr lang="fr-FR" sz="3600" dirty="0"/>
              <a:t>La progressivité à l’école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A47B509-0A7A-439C-AA27-6A699415C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788532"/>
            <a:ext cx="11820939" cy="31220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6543A3-F744-4081-873B-100CC316160D}"/>
              </a:ext>
            </a:extLst>
          </p:cNvPr>
          <p:cNvSpPr/>
          <p:nvPr/>
        </p:nvSpPr>
        <p:spPr>
          <a:xfrm>
            <a:off x="1331840" y="3083131"/>
            <a:ext cx="4611757" cy="848139"/>
          </a:xfrm>
          <a:prstGeom prst="rect">
            <a:avLst/>
          </a:prstGeom>
          <a:solidFill>
            <a:srgbClr val="00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9B3A89-961E-4FDB-87D8-DBA32CB8DF7F}"/>
              </a:ext>
            </a:extLst>
          </p:cNvPr>
          <p:cNvSpPr txBox="1"/>
          <p:nvPr/>
        </p:nvSpPr>
        <p:spPr>
          <a:xfrm>
            <a:off x="5290161" y="4466475"/>
            <a:ext cx="1327208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 Validation du </a:t>
            </a:r>
          </a:p>
          <a:p>
            <a:pPr algn="ctr"/>
            <a:r>
              <a:rPr lang="fr-FR" sz="1200" dirty="0" err="1">
                <a:latin typeface="Arial Rounded MT Bold" panose="020F0704030504030204" pitchFamily="34" charset="0"/>
              </a:rPr>
              <a:t>Pass</a:t>
            </a:r>
            <a:r>
              <a:rPr lang="fr-FR" sz="1200" dirty="0">
                <a:latin typeface="Arial Rounded MT Bold" panose="020F0704030504030204" pitchFamily="34" charset="0"/>
              </a:rPr>
              <a:t> nautique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D155DF-6F5D-4122-A203-D1EF53992341}"/>
              </a:ext>
            </a:extLst>
          </p:cNvPr>
          <p:cNvSpPr txBox="1"/>
          <p:nvPr/>
        </p:nvSpPr>
        <p:spPr>
          <a:xfrm>
            <a:off x="2473985" y="4381824"/>
            <a:ext cx="2352264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Modules « Classes bleues »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A7F5999-573F-4570-A405-45B7C48982CD}"/>
              </a:ext>
            </a:extLst>
          </p:cNvPr>
          <p:cNvSpPr txBox="1"/>
          <p:nvPr/>
        </p:nvSpPr>
        <p:spPr>
          <a:xfrm>
            <a:off x="8225235" y="3469355"/>
            <a:ext cx="2368827" cy="2769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Vers l’ASNS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60B878-BF83-444B-99BB-B1320477174A}"/>
              </a:ext>
            </a:extLst>
          </p:cNvPr>
          <p:cNvSpPr txBox="1"/>
          <p:nvPr/>
        </p:nvSpPr>
        <p:spPr>
          <a:xfrm>
            <a:off x="6074025" y="3190336"/>
            <a:ext cx="4520037" cy="2769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Cycle 2 et cycle 3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975FB62-27A6-4098-AF41-A42DD83DE84D}"/>
              </a:ext>
            </a:extLst>
          </p:cNvPr>
          <p:cNvSpPr/>
          <p:nvPr/>
        </p:nvSpPr>
        <p:spPr>
          <a:xfrm>
            <a:off x="5020097" y="5205585"/>
            <a:ext cx="1867336" cy="1194484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En Corrèze,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Test </a:t>
            </a:r>
            <a:r>
              <a:rPr lang="fr-FR" sz="1200" dirty="0" err="1">
                <a:solidFill>
                  <a:schemeClr val="bg1"/>
                </a:solidFill>
              </a:rPr>
              <a:t>Pass</a:t>
            </a:r>
            <a:r>
              <a:rPr lang="fr-FR" sz="1200" dirty="0">
                <a:solidFill>
                  <a:schemeClr val="bg1"/>
                </a:solidFill>
              </a:rPr>
              <a:t> nautique en fin de CE2 pour tous les élèves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F4EB1D-1024-4574-A62A-119ACF87C7E6}"/>
              </a:ext>
            </a:extLst>
          </p:cNvPr>
          <p:cNvSpPr txBox="1"/>
          <p:nvPr/>
        </p:nvSpPr>
        <p:spPr>
          <a:xfrm>
            <a:off x="1402634" y="2778167"/>
            <a:ext cx="1449896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PALIER 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8CA827-80E9-4F35-A56D-0B0B8ED1308A}"/>
              </a:ext>
            </a:extLst>
          </p:cNvPr>
          <p:cNvSpPr txBox="1"/>
          <p:nvPr/>
        </p:nvSpPr>
        <p:spPr>
          <a:xfrm>
            <a:off x="2881298" y="2768540"/>
            <a:ext cx="1530627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PALIER 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0C4A596-45D7-40C1-9D04-B57B799B9B93}"/>
              </a:ext>
            </a:extLst>
          </p:cNvPr>
          <p:cNvSpPr txBox="1"/>
          <p:nvPr/>
        </p:nvSpPr>
        <p:spPr>
          <a:xfrm>
            <a:off x="4440693" y="2766430"/>
            <a:ext cx="1502904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PALIER 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E263E7-9883-4ECF-980E-C7E239598FCE}"/>
              </a:ext>
            </a:extLst>
          </p:cNvPr>
          <p:cNvSpPr txBox="1"/>
          <p:nvPr/>
        </p:nvSpPr>
        <p:spPr>
          <a:xfrm>
            <a:off x="1423560" y="3190352"/>
            <a:ext cx="4520037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Cycle 1 et cycle 2</a:t>
            </a:r>
          </a:p>
          <a:p>
            <a:pPr algn="ctr"/>
            <a:endParaRPr lang="fr-FR" sz="1200" dirty="0">
              <a:latin typeface="Arial Rounded MT Bold" panose="020F0704030504030204" pitchFamily="34" charset="0"/>
            </a:endParaRPr>
          </a:p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« Prioritairement pour les moins de 7 ans,,, »</a:t>
            </a:r>
          </a:p>
        </p:txBody>
      </p:sp>
      <p:sp>
        <p:nvSpPr>
          <p:cNvPr id="4" name="Flèche : haut 3">
            <a:extLst>
              <a:ext uri="{FF2B5EF4-FFF2-40B4-BE49-F238E27FC236}">
                <a16:creationId xmlns:a16="http://schemas.microsoft.com/office/drawing/2014/main" id="{566E74ED-5D9F-4559-8D27-DC25DFC98664}"/>
              </a:ext>
            </a:extLst>
          </p:cNvPr>
          <p:cNvSpPr/>
          <p:nvPr/>
        </p:nvSpPr>
        <p:spPr>
          <a:xfrm>
            <a:off x="5910321" y="3996241"/>
            <a:ext cx="188842" cy="42257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7D32202-214D-429E-91B1-94272C648860}"/>
              </a:ext>
            </a:extLst>
          </p:cNvPr>
          <p:cNvSpPr txBox="1"/>
          <p:nvPr/>
        </p:nvSpPr>
        <p:spPr>
          <a:xfrm>
            <a:off x="8911109" y="4445692"/>
            <a:ext cx="2352264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 Validation de l’ASNS</a:t>
            </a:r>
          </a:p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(avant la fin de la 6</a:t>
            </a:r>
            <a:r>
              <a:rPr lang="fr-FR" sz="1200" baseline="30000" dirty="0">
                <a:latin typeface="Arial Rounded MT Bold" panose="020F0704030504030204" pitchFamily="34" charset="0"/>
              </a:rPr>
              <a:t>ème</a:t>
            </a:r>
            <a:r>
              <a:rPr lang="fr-FR" sz="1200" dirty="0">
                <a:latin typeface="Arial Rounded MT Bold" panose="020F0704030504030204" pitchFamily="34" charset="0"/>
              </a:rPr>
              <a:t>)</a:t>
            </a:r>
          </a:p>
        </p:txBody>
      </p:sp>
      <p:sp>
        <p:nvSpPr>
          <p:cNvPr id="20" name="Flèche : haut 19">
            <a:extLst>
              <a:ext uri="{FF2B5EF4-FFF2-40B4-BE49-F238E27FC236}">
                <a16:creationId xmlns:a16="http://schemas.microsoft.com/office/drawing/2014/main" id="{3B040865-F14F-4F36-840F-D89036B5C7FE}"/>
              </a:ext>
            </a:extLst>
          </p:cNvPr>
          <p:cNvSpPr/>
          <p:nvPr/>
        </p:nvSpPr>
        <p:spPr>
          <a:xfrm>
            <a:off x="9992820" y="3996241"/>
            <a:ext cx="188842" cy="42257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BAA4545-4F75-447E-A903-8B4E105C01CB}"/>
              </a:ext>
            </a:extLst>
          </p:cNvPr>
          <p:cNvSpPr/>
          <p:nvPr/>
        </p:nvSpPr>
        <p:spPr>
          <a:xfrm>
            <a:off x="9135909" y="5338208"/>
            <a:ext cx="2015379" cy="1061861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En Corrèze,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Le test ASNS sert de base à l’évaluation de fin de CM2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4075883-EC83-4D2E-86A8-0899FA6221A1}"/>
              </a:ext>
            </a:extLst>
          </p:cNvPr>
          <p:cNvSpPr/>
          <p:nvPr/>
        </p:nvSpPr>
        <p:spPr>
          <a:xfrm>
            <a:off x="2664599" y="5378757"/>
            <a:ext cx="1964023" cy="848139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En Corrèze,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Classes bleues proposées à partir de la GS</a:t>
            </a:r>
          </a:p>
        </p:txBody>
      </p:sp>
      <p:sp>
        <p:nvSpPr>
          <p:cNvPr id="23" name="Flèche : haut 22">
            <a:extLst>
              <a:ext uri="{FF2B5EF4-FFF2-40B4-BE49-F238E27FC236}">
                <a16:creationId xmlns:a16="http://schemas.microsoft.com/office/drawing/2014/main" id="{A28BCC8E-5C88-45D7-A328-D3805EAE7537}"/>
              </a:ext>
            </a:extLst>
          </p:cNvPr>
          <p:cNvSpPr/>
          <p:nvPr/>
        </p:nvSpPr>
        <p:spPr>
          <a:xfrm>
            <a:off x="3543297" y="3926863"/>
            <a:ext cx="188842" cy="42257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5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1361DB-3D12-40F2-8408-133ED19A8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96" y="3490913"/>
            <a:ext cx="1466144" cy="667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/>
              <a:t>Repères par niveaux </a:t>
            </a:r>
          </a:p>
          <a:p>
            <a:endParaRPr lang="fr-FR" sz="1600" b="1" dirty="0"/>
          </a:p>
          <a:p>
            <a:pPr marL="0" indent="0">
              <a:buNone/>
            </a:pPr>
            <a:endParaRPr lang="fr-FR" sz="16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EF0BAC-5047-4C13-BDFD-D0203E04EB4F}"/>
              </a:ext>
            </a:extLst>
          </p:cNvPr>
          <p:cNvSpPr txBox="1"/>
          <p:nvPr/>
        </p:nvSpPr>
        <p:spPr>
          <a:xfrm>
            <a:off x="1818860" y="1416506"/>
            <a:ext cx="5724939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Rounded MT Bold" panose="020F0704030504030204" pitchFamily="34" charset="0"/>
              </a:rPr>
              <a:t>AISANCE AQUATIQUE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D960D3-01F3-4A84-85A9-130DA4AD744F}"/>
              </a:ext>
            </a:extLst>
          </p:cNvPr>
          <p:cNvSpPr txBox="1"/>
          <p:nvPr/>
        </p:nvSpPr>
        <p:spPr>
          <a:xfrm>
            <a:off x="7782339" y="1416506"/>
            <a:ext cx="3749084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SAVOIR </a:t>
            </a:r>
            <a:r>
              <a:rPr lang="fr-FR" b="1" dirty="0">
                <a:latin typeface="Arial Rounded MT Bold" panose="020F0704030504030204" pitchFamily="34" charset="0"/>
              </a:rPr>
              <a:t>NAGER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4E4645-A61F-4B36-BDB1-D99244F2F05C}"/>
              </a:ext>
            </a:extLst>
          </p:cNvPr>
          <p:cNvSpPr txBox="1"/>
          <p:nvPr/>
        </p:nvSpPr>
        <p:spPr>
          <a:xfrm>
            <a:off x="1776935" y="1977730"/>
            <a:ext cx="1801792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PALIER 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D63C41-4300-4E27-B0FA-CB8D51423FEF}"/>
              </a:ext>
            </a:extLst>
          </p:cNvPr>
          <p:cNvSpPr txBox="1"/>
          <p:nvPr/>
        </p:nvSpPr>
        <p:spPr>
          <a:xfrm>
            <a:off x="3728565" y="1991708"/>
            <a:ext cx="1801793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PALIER 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9F8195-110E-4779-8030-A205B816B553}"/>
              </a:ext>
            </a:extLst>
          </p:cNvPr>
          <p:cNvSpPr txBox="1"/>
          <p:nvPr/>
        </p:nvSpPr>
        <p:spPr>
          <a:xfrm>
            <a:off x="5708879" y="1991709"/>
            <a:ext cx="1801794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 Rounded MT Bold" panose="020F0704030504030204" pitchFamily="34" charset="0"/>
              </a:rPr>
              <a:t>PALIER 3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D3C8FEC-B07D-44CB-A865-47C82DF48268}"/>
              </a:ext>
            </a:extLst>
          </p:cNvPr>
          <p:cNvSpPr txBox="1">
            <a:spLocks/>
          </p:cNvSpPr>
          <p:nvPr/>
        </p:nvSpPr>
        <p:spPr>
          <a:xfrm>
            <a:off x="8743629" y="3452642"/>
            <a:ext cx="2451654" cy="916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niveau 4:</a:t>
            </a:r>
          </a:p>
          <a:p>
            <a:pPr marL="0" indent="0">
              <a:buNone/>
            </a:pPr>
            <a:r>
              <a:rPr lang="fr-FR" dirty="0"/>
              <a:t>« l’enfant nageur »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F93CFE-D3FB-499A-9C89-FAF9ACF33D81}"/>
              </a:ext>
            </a:extLst>
          </p:cNvPr>
          <p:cNvSpPr txBox="1"/>
          <p:nvPr/>
        </p:nvSpPr>
        <p:spPr>
          <a:xfrm>
            <a:off x="6620084" y="4826940"/>
            <a:ext cx="1645317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Rounded MT Bold" panose="020F0704030504030204" pitchFamily="34" charset="0"/>
              </a:rPr>
              <a:t> Validation du </a:t>
            </a:r>
            <a:r>
              <a:rPr lang="fr-FR" sz="1600" dirty="0" err="1">
                <a:latin typeface="Arial Rounded MT Bold" panose="020F0704030504030204" pitchFamily="34" charset="0"/>
              </a:rPr>
              <a:t>Pass</a:t>
            </a:r>
            <a:r>
              <a:rPr lang="fr-FR" sz="1600" dirty="0">
                <a:latin typeface="Arial Rounded MT Bold" panose="020F0704030504030204" pitchFamily="34" charset="0"/>
              </a:rPr>
              <a:t> nautique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448025E6-9913-4290-B17C-0C2CDD3999F0}"/>
              </a:ext>
            </a:extLst>
          </p:cNvPr>
          <p:cNvSpPr/>
          <p:nvPr/>
        </p:nvSpPr>
        <p:spPr>
          <a:xfrm>
            <a:off x="6507438" y="2325034"/>
            <a:ext cx="225292" cy="110644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CD759C5C-AEB7-4C6D-8438-E2B8E536709F}"/>
              </a:ext>
            </a:extLst>
          </p:cNvPr>
          <p:cNvSpPr/>
          <p:nvPr/>
        </p:nvSpPr>
        <p:spPr>
          <a:xfrm>
            <a:off x="9554037" y="1900362"/>
            <a:ext cx="225292" cy="147800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2CE7BCAC-A685-4422-B1E0-CAA8EF6196BD}"/>
              </a:ext>
            </a:extLst>
          </p:cNvPr>
          <p:cNvSpPr/>
          <p:nvPr/>
        </p:nvSpPr>
        <p:spPr>
          <a:xfrm>
            <a:off x="4516815" y="2325034"/>
            <a:ext cx="225292" cy="110644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0847BC3-9250-4F05-95CE-5862E4A2A4F9}"/>
              </a:ext>
            </a:extLst>
          </p:cNvPr>
          <p:cNvSpPr txBox="1"/>
          <p:nvPr/>
        </p:nvSpPr>
        <p:spPr>
          <a:xfrm>
            <a:off x="8843019" y="4950051"/>
            <a:ext cx="2352264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Rounded MT Bold" panose="020F0704030504030204" pitchFamily="34" charset="0"/>
              </a:rPr>
              <a:t> Validation de l’ASNS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BBB31F1-2983-447A-A135-88C432971B3B}"/>
              </a:ext>
            </a:extLst>
          </p:cNvPr>
          <p:cNvSpPr txBox="1">
            <a:spLocks/>
          </p:cNvSpPr>
          <p:nvPr/>
        </p:nvSpPr>
        <p:spPr>
          <a:xfrm>
            <a:off x="3739133" y="3588150"/>
            <a:ext cx="1555363" cy="362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niveau 2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D4CE3500-D9DC-4EFE-9496-4EFF9F1DAA51}"/>
              </a:ext>
            </a:extLst>
          </p:cNvPr>
          <p:cNvSpPr txBox="1">
            <a:spLocks/>
          </p:cNvSpPr>
          <p:nvPr/>
        </p:nvSpPr>
        <p:spPr>
          <a:xfrm>
            <a:off x="1900150" y="3588151"/>
            <a:ext cx="1555362" cy="362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niveau 1 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869C8327-3933-4672-BE6A-8454C527B3E7}"/>
              </a:ext>
            </a:extLst>
          </p:cNvPr>
          <p:cNvSpPr/>
          <p:nvPr/>
        </p:nvSpPr>
        <p:spPr>
          <a:xfrm>
            <a:off x="2566957" y="2346193"/>
            <a:ext cx="225292" cy="110644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 : 8 points 20">
            <a:extLst>
              <a:ext uri="{FF2B5EF4-FFF2-40B4-BE49-F238E27FC236}">
                <a16:creationId xmlns:a16="http://schemas.microsoft.com/office/drawing/2014/main" id="{9B2446E2-CCEF-4C1D-A823-1E4003CB8B74}"/>
              </a:ext>
            </a:extLst>
          </p:cNvPr>
          <p:cNvSpPr/>
          <p:nvPr/>
        </p:nvSpPr>
        <p:spPr>
          <a:xfrm>
            <a:off x="412841" y="4772085"/>
            <a:ext cx="4612383" cy="1724131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Il </a:t>
            </a:r>
            <a:r>
              <a:rPr lang="fr-FR" sz="1200" dirty="0"/>
              <a:t>s’agit d’adapter les 4 niveaux utilisés comme repères actuellement aux 3 paliers de l’aisance aquatique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0ECA6980-3794-449F-8102-A5E0B7DADBC4}"/>
              </a:ext>
            </a:extLst>
          </p:cNvPr>
          <p:cNvSpPr txBox="1">
            <a:spLocks/>
          </p:cNvSpPr>
          <p:nvPr/>
        </p:nvSpPr>
        <p:spPr>
          <a:xfrm>
            <a:off x="5633960" y="3588149"/>
            <a:ext cx="2476605" cy="570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niveau 3 (début savoir nager)</a:t>
            </a:r>
          </a:p>
        </p:txBody>
      </p:sp>
    </p:spTree>
    <p:extLst>
      <p:ext uri="{BB962C8B-B14F-4D97-AF65-F5344CB8AC3E}">
        <p14:creationId xmlns:p14="http://schemas.microsoft.com/office/powerpoint/2010/main" val="151619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gue 4">
            <a:extLst>
              <a:ext uri="{FF2B5EF4-FFF2-40B4-BE49-F238E27FC236}">
                <a16:creationId xmlns:a16="http://schemas.microsoft.com/office/drawing/2014/main" id="{0181C583-8E15-461B-B474-B89DFAB0C035}"/>
              </a:ext>
            </a:extLst>
          </p:cNvPr>
          <p:cNvSpPr/>
          <p:nvPr/>
        </p:nvSpPr>
        <p:spPr>
          <a:xfrm>
            <a:off x="957448" y="4069607"/>
            <a:ext cx="3093057" cy="626769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Attendus de fin de niveau 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A7F73C-340F-4677-8002-8870850B0541}"/>
              </a:ext>
            </a:extLst>
          </p:cNvPr>
          <p:cNvSpPr txBox="1"/>
          <p:nvPr/>
        </p:nvSpPr>
        <p:spPr>
          <a:xfrm>
            <a:off x="366476" y="1763162"/>
            <a:ext cx="4275002" cy="209288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chemeClr val="bg1"/>
                </a:solidFill>
              </a:rPr>
              <a:t>Objectifs: 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S'engager dans le milieu aquatique et découvrir une nouvelle locomotion.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Passer de l'appui à la suspension.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S'immerger.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S'immerger de plus en plus  longtemps.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                                            </a:t>
            </a:r>
            <a:r>
              <a:rPr lang="fr-FR" sz="900" dirty="0">
                <a:solidFill>
                  <a:schemeClr val="bg1"/>
                </a:solidFill>
              </a:rPr>
              <a:t>(circulaire du 03/03/22)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00009B-C891-4306-B561-E314A266BC1E}"/>
              </a:ext>
            </a:extLst>
          </p:cNvPr>
          <p:cNvSpPr txBox="1"/>
          <p:nvPr/>
        </p:nvSpPr>
        <p:spPr>
          <a:xfrm>
            <a:off x="394840" y="4909941"/>
            <a:ext cx="4275002" cy="16773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1) Entrer seul dans l'eau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2) Sortir seul de l'eau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3) Se déplacer avec les épaules immergées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4) Immerger complètement la tête pendant plusieurs secondes.</a:t>
            </a:r>
          </a:p>
          <a:p>
            <a:pPr algn="r"/>
            <a:r>
              <a:rPr lang="fr-FR" sz="900" dirty="0">
                <a:solidFill>
                  <a:schemeClr val="bg1"/>
                </a:solidFill>
              </a:rPr>
              <a:t>(circulaire du 03/03/22)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AF19C81-C1E6-4497-B0AF-C1E3FCDB99A2}"/>
              </a:ext>
            </a:extLst>
          </p:cNvPr>
          <p:cNvSpPr txBox="1"/>
          <p:nvPr/>
        </p:nvSpPr>
        <p:spPr>
          <a:xfrm>
            <a:off x="366477" y="1264292"/>
            <a:ext cx="11500846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« Cette première étape consiste à entrer seul dans l'eau, se déplacer en immersion complète et à sortir seul de l’eau ».</a:t>
            </a:r>
            <a:r>
              <a:rPr lang="fr-FR" sz="900" dirty="0">
                <a:solidFill>
                  <a:schemeClr val="bg1"/>
                </a:solidFill>
              </a:rPr>
              <a:t>(circulaire 03/03/22)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69CFE02-39AD-4E96-89E7-F7F3B7BA2420}"/>
              </a:ext>
            </a:extLst>
          </p:cNvPr>
          <p:cNvSpPr txBox="1"/>
          <p:nvPr/>
        </p:nvSpPr>
        <p:spPr>
          <a:xfrm>
            <a:off x="377682" y="569839"/>
            <a:ext cx="1148964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										Niveau 1      					</a:t>
            </a:r>
            <a:r>
              <a:rPr lang="fr-FR" sz="1400" dirty="0">
                <a:latin typeface="Arial Rounded MT Bold" panose="020F0704030504030204" pitchFamily="34" charset="0"/>
              </a:rPr>
              <a:t>(Palier 1 - Aisance aquatique)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08AE384-E2D7-4117-8D13-C6887F8C9993}"/>
              </a:ext>
            </a:extLst>
          </p:cNvPr>
          <p:cNvSpPr txBox="1"/>
          <p:nvPr/>
        </p:nvSpPr>
        <p:spPr>
          <a:xfrm>
            <a:off x="7150872" y="1872840"/>
            <a:ext cx="4716450" cy="46166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chemeClr val="bg1"/>
                </a:solidFill>
              </a:rPr>
              <a:t>CONTENUS D’APPRENTISSAGE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u="sng" dirty="0">
                <a:solidFill>
                  <a:schemeClr val="bg1"/>
                </a:solidFill>
                <a:hlinkClick r:id="rId2" action="ppaction://hlinkfile"/>
              </a:rPr>
              <a:t>Entrer dans l’eau </a:t>
            </a:r>
            <a:r>
              <a:rPr lang="fr-FR" sz="1400" b="1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bg1"/>
                </a:solidFill>
              </a:rPr>
              <a:t>par l’échelle, par le bord (assis)…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bg1"/>
                </a:solidFill>
              </a:rPr>
              <a:t>Seul</a:t>
            </a:r>
          </a:p>
          <a:p>
            <a:pPr lvl="1"/>
            <a:endParaRPr lang="fr-FR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u="sng" dirty="0">
                <a:solidFill>
                  <a:schemeClr val="bg1"/>
                </a:solidFill>
                <a:hlinkClick r:id="rId3" action="ppaction://hlinkfile"/>
              </a:rPr>
              <a:t>Se déplacer :</a:t>
            </a:r>
            <a:endParaRPr lang="fr-FR" sz="1400" b="1" u="sng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bg1"/>
                </a:solidFill>
              </a:rPr>
              <a:t>Vite, grand, épaules immergées, croisé, toupie, derrière un camarade, le long d’une ligne d’eau…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bg1"/>
                </a:solidFill>
              </a:rPr>
              <a:t>En immersion jusqu’à 5s</a:t>
            </a:r>
          </a:p>
          <a:p>
            <a:pPr lvl="1"/>
            <a:endParaRPr lang="fr-FR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u="sng" dirty="0">
                <a:solidFill>
                  <a:schemeClr val="bg1"/>
                </a:solidFill>
                <a:hlinkClick r:id="rId4" action="ppaction://hlinkfile"/>
              </a:rPr>
              <a:t>S’immerger (Apnée) </a:t>
            </a:r>
            <a:r>
              <a:rPr lang="fr-FR" sz="1400" b="1" dirty="0">
                <a:solidFill>
                  <a:schemeClr val="bg1"/>
                </a:solidFill>
                <a:hlinkClick r:id="rId4" action="ppaction://hlinkfile"/>
              </a:rPr>
              <a:t>:</a:t>
            </a:r>
            <a:endParaRPr lang="fr-FR" sz="1400" b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bg1"/>
                </a:solidFill>
              </a:rPr>
              <a:t>Bouche, nez, yeux (ouverts)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bg1"/>
                </a:solidFill>
              </a:rPr>
              <a:t>Au bord, le long de la perche, d’un camarade, sous un obstacle…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</a:rPr>
              <a:t>Lâcher le bord en position verticale, sentir la poussée d’Archimède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</a:rPr>
              <a:t>Sortie autonome</a:t>
            </a: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70ECA282-D2F8-4815-B18B-443603B8811F}"/>
              </a:ext>
            </a:extLst>
          </p:cNvPr>
          <p:cNvSpPr/>
          <p:nvPr/>
        </p:nvSpPr>
        <p:spPr>
          <a:xfrm>
            <a:off x="5173092" y="1872840"/>
            <a:ext cx="1474530" cy="4616647"/>
          </a:xfrm>
          <a:prstGeom prst="rightBrace">
            <a:avLst>
              <a:gd name="adj1" fmla="val 8333"/>
              <a:gd name="adj2" fmla="val 50689"/>
            </a:avLst>
          </a:prstGeom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04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41A7F73C-340F-4677-8002-8870850B0541}"/>
              </a:ext>
            </a:extLst>
          </p:cNvPr>
          <p:cNvSpPr txBox="1"/>
          <p:nvPr/>
        </p:nvSpPr>
        <p:spPr>
          <a:xfrm>
            <a:off x="360422" y="1843086"/>
            <a:ext cx="4275002" cy="16312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chemeClr val="bg1"/>
                </a:solidFill>
              </a:rPr>
              <a:t>Objectifs : 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</a:rPr>
              <a:t>Accepter l'action de l'eau sur son corps.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</a:rPr>
              <a:t>Sauter et se rendre indéformable pour « passer à travers » l'eau.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                                            </a:t>
            </a:r>
            <a:r>
              <a:rPr lang="fr-FR" sz="900" dirty="0">
                <a:solidFill>
                  <a:schemeClr val="bg1"/>
                </a:solidFill>
              </a:rPr>
              <a:t>(circulaire du 03/03/22)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00009B-C891-4306-B561-E314A266BC1E}"/>
              </a:ext>
            </a:extLst>
          </p:cNvPr>
          <p:cNvSpPr txBox="1"/>
          <p:nvPr/>
        </p:nvSpPr>
        <p:spPr>
          <a:xfrm>
            <a:off x="360422" y="4472220"/>
            <a:ext cx="427500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1) Toucher le fond avec les pieds</a:t>
            </a:r>
          </a:p>
          <a:p>
            <a:r>
              <a:rPr lang="fr-FR" sz="1400" dirty="0">
                <a:solidFill>
                  <a:schemeClr val="bg1"/>
                </a:solidFill>
              </a:rPr>
              <a:t>(Profondeur taille avec les bras levés)</a:t>
            </a:r>
          </a:p>
          <a:p>
            <a:r>
              <a:rPr lang="fr-FR" sz="1400" dirty="0">
                <a:solidFill>
                  <a:schemeClr val="bg1"/>
                </a:solidFill>
              </a:rPr>
              <a:t>Enchaînement</a:t>
            </a:r>
          </a:p>
          <a:p>
            <a:r>
              <a:rPr lang="fr-FR" sz="1400" dirty="0">
                <a:solidFill>
                  <a:schemeClr val="bg1"/>
                </a:solidFill>
              </a:rPr>
              <a:t>2) Puis se laisser remonter passivement.</a:t>
            </a:r>
          </a:p>
          <a:p>
            <a:r>
              <a:rPr lang="fr-FR" sz="1400" dirty="0">
                <a:solidFill>
                  <a:schemeClr val="bg1"/>
                </a:solidFill>
              </a:rPr>
              <a:t>3) Regagner le bord</a:t>
            </a:r>
          </a:p>
          <a:p>
            <a:r>
              <a:rPr lang="fr-FR" sz="1400" dirty="0">
                <a:solidFill>
                  <a:schemeClr val="bg1"/>
                </a:solidFill>
              </a:rPr>
              <a:t>4) IDEM 1)2)3) à partir d'un saut</a:t>
            </a:r>
          </a:p>
          <a:p>
            <a:r>
              <a:rPr lang="fr-FR" sz="1400" dirty="0">
                <a:solidFill>
                  <a:schemeClr val="bg1"/>
                </a:solidFill>
              </a:rPr>
              <a:t>5) Se déplacer horizontalement en immersion</a:t>
            </a:r>
          </a:p>
          <a:p>
            <a:r>
              <a:rPr lang="fr-FR" sz="1400" dirty="0">
                <a:solidFill>
                  <a:schemeClr val="bg1"/>
                </a:solidFill>
              </a:rPr>
              <a:t>6) Se laisser porter par l’eau (équilibre horizontal : ventral et dorsal)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A584DD5-3314-4C51-86D8-89618B976265}"/>
              </a:ext>
            </a:extLst>
          </p:cNvPr>
          <p:cNvSpPr txBox="1"/>
          <p:nvPr/>
        </p:nvSpPr>
        <p:spPr>
          <a:xfrm>
            <a:off x="351179" y="1108867"/>
            <a:ext cx="1148964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« Cette seconde étape nécessite de sauter ou chuter dans l'eau, à se laisser remonter, à flotter de différentes manières, à regagner le bord et à sortir seul ».  </a:t>
            </a:r>
            <a:r>
              <a:rPr lang="fr-FR" sz="900" dirty="0">
                <a:solidFill>
                  <a:schemeClr val="bg1"/>
                </a:solidFill>
              </a:rPr>
              <a:t>(circulaire du 03/03/22)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09661CA-6DAE-4FFA-B956-E35855AA8D65}"/>
              </a:ext>
            </a:extLst>
          </p:cNvPr>
          <p:cNvSpPr txBox="1"/>
          <p:nvPr/>
        </p:nvSpPr>
        <p:spPr>
          <a:xfrm>
            <a:off x="351179" y="481310"/>
            <a:ext cx="1148964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										Niveau 2      					</a:t>
            </a:r>
            <a:r>
              <a:rPr lang="fr-FR" sz="1400" dirty="0">
                <a:latin typeface="Arial Rounded MT Bold" panose="020F0704030504030204" pitchFamily="34" charset="0"/>
              </a:rPr>
              <a:t>(Palier 2 - Aisance aquatique)</a:t>
            </a:r>
          </a:p>
        </p:txBody>
      </p:sp>
      <p:sp>
        <p:nvSpPr>
          <p:cNvPr id="22" name="Vague 21">
            <a:extLst>
              <a:ext uri="{FF2B5EF4-FFF2-40B4-BE49-F238E27FC236}">
                <a16:creationId xmlns:a16="http://schemas.microsoft.com/office/drawing/2014/main" id="{B1AA6553-F741-407C-AF47-B3B7E731DD56}"/>
              </a:ext>
            </a:extLst>
          </p:cNvPr>
          <p:cNvSpPr/>
          <p:nvPr/>
        </p:nvSpPr>
        <p:spPr>
          <a:xfrm>
            <a:off x="951394" y="3659876"/>
            <a:ext cx="3093057" cy="626769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Attendus de fin de niveau 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0BA8DCC-2CE6-4D48-A264-862359581516}"/>
              </a:ext>
            </a:extLst>
          </p:cNvPr>
          <p:cNvSpPr txBox="1"/>
          <p:nvPr/>
        </p:nvSpPr>
        <p:spPr>
          <a:xfrm>
            <a:off x="6663193" y="2002223"/>
            <a:ext cx="5303520" cy="47089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chemeClr val="bg1"/>
                </a:solidFill>
              </a:rPr>
              <a:t>CONTENUS D’APPRENTISSAGE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>
                <a:solidFill>
                  <a:schemeClr val="bg1"/>
                </a:solidFill>
                <a:hlinkClick r:id="rId2" action="ppaction://hlinkfile"/>
              </a:rPr>
              <a:t>Entrer dans l’eau </a:t>
            </a:r>
            <a:r>
              <a:rPr lang="fr-FR" sz="1200" b="1" dirty="0">
                <a:solidFill>
                  <a:schemeClr val="bg1"/>
                </a:solidFill>
              </a:rPr>
              <a:t>(se laisser remonter)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En sautant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En chutant</a:t>
            </a:r>
          </a:p>
          <a:p>
            <a:pPr lvl="1"/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>
                <a:solidFill>
                  <a:schemeClr val="bg1"/>
                </a:solidFill>
                <a:hlinkClick r:id="rId3" action="ppaction://hlinkfile"/>
              </a:rPr>
              <a:t>Se déplacer à l’horizontale et en immersion </a:t>
            </a:r>
            <a:r>
              <a:rPr lang="fr-FR" sz="1200" b="1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En appui avec une main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En lâchant le bord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Pour rejoindre le bord</a:t>
            </a:r>
          </a:p>
          <a:p>
            <a:pPr lvl="1"/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>
                <a:solidFill>
                  <a:schemeClr val="bg1"/>
                </a:solidFill>
                <a:hlinkClick r:id="rId4" action="ppaction://hlinkfile"/>
              </a:rPr>
              <a:t>S’immerger</a:t>
            </a:r>
            <a:r>
              <a:rPr lang="fr-FR" sz="1200" b="1" dirty="0">
                <a:solidFill>
                  <a:schemeClr val="bg1"/>
                </a:solidFill>
                <a:hlinkClick r:id="rId4" action="ppaction://hlinkfile"/>
              </a:rPr>
              <a:t> : Explorer la profondeur</a:t>
            </a:r>
            <a:endParaRPr lang="fr-FR" sz="1200" b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Descendre (le long d’une perche ou d’un camarade), toucher le fond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Se laisser remonter passivement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>
                <a:solidFill>
                  <a:schemeClr val="bg1"/>
                </a:solidFill>
              </a:rPr>
              <a:t>Se laisser porter par l’eau, s’équilibrer </a:t>
            </a:r>
            <a:r>
              <a:rPr lang="fr-FR" sz="1200" b="1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S’allonger à la goulotte (position ventrale/dorsale) puis lâcher 1 main, les 2 mains.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Entrer dans l’eau en position verticale puis rester immobile (et se laisser remonter)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« La boule » (position groupée, se laisser retourner par l’eau)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Sortie autonome</a:t>
            </a:r>
          </a:p>
        </p:txBody>
      </p:sp>
      <p:sp>
        <p:nvSpPr>
          <p:cNvPr id="27" name="Accolade fermante 26">
            <a:extLst>
              <a:ext uri="{FF2B5EF4-FFF2-40B4-BE49-F238E27FC236}">
                <a16:creationId xmlns:a16="http://schemas.microsoft.com/office/drawing/2014/main" id="{9DC1E60B-0C29-410A-9A82-A0C0E4B20BFC}"/>
              </a:ext>
            </a:extLst>
          </p:cNvPr>
          <p:cNvSpPr/>
          <p:nvPr/>
        </p:nvSpPr>
        <p:spPr>
          <a:xfrm>
            <a:off x="5017273" y="1886898"/>
            <a:ext cx="1409384" cy="4616647"/>
          </a:xfrm>
          <a:prstGeom prst="rightBrace">
            <a:avLst>
              <a:gd name="adj1" fmla="val 8333"/>
              <a:gd name="adj2" fmla="val 50689"/>
            </a:avLst>
          </a:prstGeom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3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2ACCF21-1BA1-4599-BF29-50983FBAA334}"/>
              </a:ext>
            </a:extLst>
          </p:cNvPr>
          <p:cNvSpPr txBox="1"/>
          <p:nvPr/>
        </p:nvSpPr>
        <p:spPr>
          <a:xfrm>
            <a:off x="389758" y="467758"/>
            <a:ext cx="1148964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										Niveau 3      		</a:t>
            </a:r>
            <a:r>
              <a:rPr lang="fr-FR" sz="1400" dirty="0">
                <a:latin typeface="Arial Rounded MT Bold" panose="020F0704030504030204" pitchFamily="34" charset="0"/>
              </a:rPr>
              <a:t>(Palier 3 - Aisance aquatique / Début SAVOIR NAGER)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A7F73C-340F-4677-8002-8870850B0541}"/>
              </a:ext>
            </a:extLst>
          </p:cNvPr>
          <p:cNvSpPr txBox="1"/>
          <p:nvPr/>
        </p:nvSpPr>
        <p:spPr>
          <a:xfrm>
            <a:off x="408332" y="1760026"/>
            <a:ext cx="4275002" cy="16312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chemeClr val="bg1"/>
                </a:solidFill>
              </a:rPr>
              <a:t>Objectifs : 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</a:rPr>
              <a:t>Accepter le déséquilibre et le changement de direction.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</a:rPr>
              <a:t>Choisir sa forme pour s'orienter de différentes façons.                                            						</a:t>
            </a:r>
            <a:r>
              <a:rPr lang="fr-FR" sz="900" dirty="0">
                <a:solidFill>
                  <a:schemeClr val="bg1"/>
                </a:solidFill>
              </a:rPr>
              <a:t>(circulaire du 03/03/22)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00009B-C891-4306-B561-E314A266BC1E}"/>
              </a:ext>
            </a:extLst>
          </p:cNvPr>
          <p:cNvSpPr txBox="1"/>
          <p:nvPr/>
        </p:nvSpPr>
        <p:spPr>
          <a:xfrm>
            <a:off x="134012" y="4481720"/>
            <a:ext cx="5028146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1) Basculer dans l'eau depuis le bord et entrer dans l'eau par le haut du dos</a:t>
            </a:r>
          </a:p>
          <a:p>
            <a:r>
              <a:rPr lang="fr-FR" sz="1400" dirty="0">
                <a:solidFill>
                  <a:schemeClr val="bg1"/>
                </a:solidFill>
              </a:rPr>
              <a:t>2) Puis pivoter dans l'eau pour se retrouver dos au mur.</a:t>
            </a:r>
            <a:endParaRPr lang="fr-FR" sz="8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3) S'allonger sur le ventre, bras dans le prolongement du corps tête sous les bras, quelques secondes.</a:t>
            </a:r>
            <a:endParaRPr lang="fr-FR" sz="8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4) S'allonger sur le dos, bras dans le prolongement du corps, le temps de plusieurs échanges ventilatoires.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5) Entrer dans l'eau par la tête en premier et glisser plusieurs mètres sans nager.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6) Parcourir 10 mètres sans prise d'appui solide.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98173C0-6900-4248-870F-967971C69C4F}"/>
              </a:ext>
            </a:extLst>
          </p:cNvPr>
          <p:cNvSpPr txBox="1"/>
          <p:nvPr/>
        </p:nvSpPr>
        <p:spPr>
          <a:xfrm>
            <a:off x="397126" y="1115172"/>
            <a:ext cx="1148964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« Cette troisième étape consiste à entrer dans l'eau par la tête, à remonter à la surface, à parcourir 10 m en position ventrale tête</a:t>
            </a:r>
          </a:p>
          <a:p>
            <a:r>
              <a:rPr lang="fr-FR" sz="1400" dirty="0">
                <a:solidFill>
                  <a:schemeClr val="bg1"/>
                </a:solidFill>
              </a:rPr>
              <a:t>immergée, à flotter sur le dos avec le bassin en surface, à regagner le bord et à sortir seul ».  </a:t>
            </a:r>
            <a:r>
              <a:rPr lang="fr-FR" sz="900" dirty="0">
                <a:solidFill>
                  <a:schemeClr val="bg1"/>
                </a:solidFill>
              </a:rPr>
              <a:t>(circulaire du 03/03/22)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FACCADE-50F4-466D-B0CC-3A1906D0667A}"/>
              </a:ext>
            </a:extLst>
          </p:cNvPr>
          <p:cNvSpPr txBox="1"/>
          <p:nvPr/>
        </p:nvSpPr>
        <p:spPr>
          <a:xfrm>
            <a:off x="7029844" y="6331071"/>
            <a:ext cx="4664259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Rounded MT Bold" panose="020F0704030504030204" pitchFamily="34" charset="0"/>
              </a:rPr>
              <a:t> Valider le test «  </a:t>
            </a:r>
            <a:r>
              <a:rPr lang="fr-FR" sz="1600" dirty="0" err="1">
                <a:latin typeface="Arial Rounded MT Bold" panose="020F0704030504030204" pitchFamily="34" charset="0"/>
              </a:rPr>
              <a:t>Pass</a:t>
            </a:r>
            <a:r>
              <a:rPr lang="fr-FR" sz="1600" dirty="0">
                <a:latin typeface="Arial Rounded MT Bold" panose="020F0704030504030204" pitchFamily="34" charset="0"/>
              </a:rPr>
              <a:t> nautique » (fin CE2)</a:t>
            </a:r>
          </a:p>
        </p:txBody>
      </p:sp>
      <p:sp>
        <p:nvSpPr>
          <p:cNvPr id="25" name="Vague 24">
            <a:extLst>
              <a:ext uri="{FF2B5EF4-FFF2-40B4-BE49-F238E27FC236}">
                <a16:creationId xmlns:a16="http://schemas.microsoft.com/office/drawing/2014/main" id="{C334D4DB-1346-4DED-9726-64641E56F0F5}"/>
              </a:ext>
            </a:extLst>
          </p:cNvPr>
          <p:cNvSpPr/>
          <p:nvPr/>
        </p:nvSpPr>
        <p:spPr>
          <a:xfrm>
            <a:off x="999304" y="3655387"/>
            <a:ext cx="3093057" cy="626769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Attendus de fin de niveau 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B40CC36-9B7F-4340-AB71-CFE1F874D7EE}"/>
              </a:ext>
            </a:extLst>
          </p:cNvPr>
          <p:cNvSpPr txBox="1"/>
          <p:nvPr/>
        </p:nvSpPr>
        <p:spPr>
          <a:xfrm>
            <a:off x="6647290" y="1706613"/>
            <a:ext cx="5232108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chemeClr val="bg1"/>
                </a:solidFill>
              </a:rPr>
              <a:t>CONTENUS D’APPRENTISSAGE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>
                <a:solidFill>
                  <a:schemeClr val="bg1"/>
                </a:solidFill>
              </a:rPr>
              <a:t>Entrer dans l’eau </a:t>
            </a:r>
            <a:r>
              <a:rPr lang="fr-FR" sz="1200" b="1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Basculer dans l’eau (accroupi, un genou au sol)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Basculer en arrière dans l’eau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Basculer à travers un cerceau nuque fléchie</a:t>
            </a:r>
          </a:p>
          <a:p>
            <a:pPr lvl="1"/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>
                <a:solidFill>
                  <a:schemeClr val="bg1"/>
                </a:solidFill>
              </a:rPr>
              <a:t>Se Déplacer à l’horizontale et en immersion </a:t>
            </a:r>
            <a:r>
              <a:rPr lang="fr-FR" sz="1200" b="1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Parcourir une dizaine de mètres sur le ventre en apnée inspiratoire suite à une prise d’appuis solide (bord, toboggan, tapis, plongeon) / corps profilé (économie d’énergie)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Parcourir une dizaine de mètres sur le dos suite à une prise d’appuis solide (bord) / corps profilé</a:t>
            </a:r>
          </a:p>
          <a:p>
            <a:pPr lvl="1"/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>
                <a:solidFill>
                  <a:schemeClr val="bg1"/>
                </a:solidFill>
              </a:rPr>
              <a:t>S’immerger</a:t>
            </a:r>
            <a:r>
              <a:rPr lang="fr-FR" sz="1200" b="1" dirty="0">
                <a:solidFill>
                  <a:schemeClr val="bg1"/>
                </a:solidFill>
              </a:rPr>
              <a:t> : Explorer la profondeur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Suite à un plongeon/saut, remonter en s’alignant horizontalement à la surface</a:t>
            </a:r>
          </a:p>
          <a:p>
            <a:pPr lvl="1"/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u="sng" dirty="0">
                <a:solidFill>
                  <a:schemeClr val="bg1"/>
                </a:solidFill>
              </a:rPr>
              <a:t>Se laisser porter par l’eau</a:t>
            </a:r>
            <a:r>
              <a:rPr lang="fr-FR" sz="1200" b="1" dirty="0">
                <a:solidFill>
                  <a:schemeClr val="bg1"/>
                </a:solidFill>
              </a:rPr>
              <a:t>, </a:t>
            </a:r>
            <a:r>
              <a:rPr lang="fr-FR" sz="1200" b="1" u="sng" dirty="0">
                <a:solidFill>
                  <a:schemeClr val="bg1"/>
                </a:solidFill>
              </a:rPr>
              <a:t>s’équilibrer horizontalement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Réaliser l’étoile ventrale/dorsale pendant 3s suite à une glissée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Réaliser des coulées (la « torpille ») multiples suite à une création de vitesse artificielle (ex : plongeon)</a:t>
            </a:r>
          </a:p>
        </p:txBody>
      </p:sp>
      <p:sp>
        <p:nvSpPr>
          <p:cNvPr id="27" name="Accolade fermante 26">
            <a:extLst>
              <a:ext uri="{FF2B5EF4-FFF2-40B4-BE49-F238E27FC236}">
                <a16:creationId xmlns:a16="http://schemas.microsoft.com/office/drawing/2014/main" id="{52F6A969-4722-49F7-A30F-DA3A56F4D54D}"/>
              </a:ext>
            </a:extLst>
          </p:cNvPr>
          <p:cNvSpPr/>
          <p:nvPr/>
        </p:nvSpPr>
        <p:spPr>
          <a:xfrm>
            <a:off x="5432876" y="1760026"/>
            <a:ext cx="1135359" cy="4907533"/>
          </a:xfrm>
          <a:prstGeom prst="rightBrace">
            <a:avLst>
              <a:gd name="adj1" fmla="val 8333"/>
              <a:gd name="adj2" fmla="val 50689"/>
            </a:avLst>
          </a:prstGeom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0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2ACCF21-1BA1-4599-BF29-50983FBAA334}"/>
              </a:ext>
            </a:extLst>
          </p:cNvPr>
          <p:cNvSpPr txBox="1"/>
          <p:nvPr/>
        </p:nvSpPr>
        <p:spPr>
          <a:xfrm>
            <a:off x="408332" y="490935"/>
            <a:ext cx="1148964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										Niveau 4      				Savoir nager en sécurité			</a:t>
            </a:r>
            <a:endParaRPr lang="fr-FR" sz="1400" dirty="0">
              <a:latin typeface="Arial Rounded MT Bold" panose="020F07040305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98173C0-6900-4248-870F-967971C69C4F}"/>
              </a:ext>
            </a:extLst>
          </p:cNvPr>
          <p:cNvSpPr txBox="1"/>
          <p:nvPr/>
        </p:nvSpPr>
        <p:spPr>
          <a:xfrm>
            <a:off x="4130063" y="928203"/>
            <a:ext cx="4130705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« Savoir nager en sécurité ».  </a:t>
            </a:r>
            <a:r>
              <a:rPr lang="fr-FR" sz="900" dirty="0">
                <a:solidFill>
                  <a:schemeClr val="bg1"/>
                </a:solidFill>
              </a:rPr>
              <a:t>(circulaire du 03/03/22)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FACCADE-50F4-466D-B0CC-3A1906D0667A}"/>
              </a:ext>
            </a:extLst>
          </p:cNvPr>
          <p:cNvSpPr txBox="1"/>
          <p:nvPr/>
        </p:nvSpPr>
        <p:spPr>
          <a:xfrm>
            <a:off x="147558" y="3419119"/>
            <a:ext cx="6047858" cy="32932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«  Attestation du savoir nager en sécurité »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-À partir du bord de la piscine, entrer dans l'eau en chute arrière.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-Se déplacer sur une distance de 3,5 m en direction d'un obstacle.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-Franchir en immersion complète l'obstacle sur une distance de 1,5 m.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-Se déplacer sur le ventre sur une distance de 15 m. 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-Au cours de ce déplacement, au signal sonore, réaliser un surplace vertical pendant 15 secondes puis reprendre le déplacement pour terminer la distance des 20 m.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-Faire demi-tour sans reprise d'appuis et passer d'une position ventrale à une position dorsale.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-Se déplacer sur le dos sur une distance de 20 m. 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-Au cours de ce déplacement, au signal sonore réaliser un surplace en position horizontale </a:t>
            </a:r>
            <a:endParaRPr lang="fr-FR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Vague 24">
            <a:extLst>
              <a:ext uri="{FF2B5EF4-FFF2-40B4-BE49-F238E27FC236}">
                <a16:creationId xmlns:a16="http://schemas.microsoft.com/office/drawing/2014/main" id="{68390E61-A90D-4ABE-992E-A3C51BF496F4}"/>
              </a:ext>
            </a:extLst>
          </p:cNvPr>
          <p:cNvSpPr/>
          <p:nvPr/>
        </p:nvSpPr>
        <p:spPr>
          <a:xfrm>
            <a:off x="1436753" y="2539855"/>
            <a:ext cx="3093057" cy="626769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Attendus de fin de niveau 4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84FABD6-8590-4D8A-8491-8CBDE2A7A86A}"/>
              </a:ext>
            </a:extLst>
          </p:cNvPr>
          <p:cNvSpPr txBox="1"/>
          <p:nvPr/>
        </p:nvSpPr>
        <p:spPr>
          <a:xfrm>
            <a:off x="408332" y="1472899"/>
            <a:ext cx="4275002" cy="8617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chemeClr val="bg1"/>
                </a:solidFill>
              </a:rPr>
              <a:t>Objectif : 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</a:rPr>
              <a:t>Acquérir l’attestation du savoir nager en sécurité                                    </a:t>
            </a:r>
            <a:r>
              <a:rPr lang="fr-FR" sz="900" dirty="0">
                <a:solidFill>
                  <a:schemeClr val="bg1"/>
                </a:solidFill>
              </a:rPr>
              <a:t>(circulaire du 03/03/22)</a:t>
            </a:r>
          </a:p>
        </p:txBody>
      </p:sp>
      <p:sp>
        <p:nvSpPr>
          <p:cNvPr id="28" name="Accolade fermante 27">
            <a:extLst>
              <a:ext uri="{FF2B5EF4-FFF2-40B4-BE49-F238E27FC236}">
                <a16:creationId xmlns:a16="http://schemas.microsoft.com/office/drawing/2014/main" id="{43D312D1-4C25-46BF-A981-FB49F27722C4}"/>
              </a:ext>
            </a:extLst>
          </p:cNvPr>
          <p:cNvSpPr/>
          <p:nvPr/>
        </p:nvSpPr>
        <p:spPr>
          <a:xfrm>
            <a:off x="6281530" y="1550504"/>
            <a:ext cx="1070714" cy="5161824"/>
          </a:xfrm>
          <a:prstGeom prst="rightBrace">
            <a:avLst>
              <a:gd name="adj1" fmla="val 8333"/>
              <a:gd name="adj2" fmla="val 50689"/>
            </a:avLst>
          </a:prstGeom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E59106D-E367-49BB-A190-CC9FC9993CB9}"/>
              </a:ext>
            </a:extLst>
          </p:cNvPr>
          <p:cNvSpPr txBox="1"/>
          <p:nvPr/>
        </p:nvSpPr>
        <p:spPr>
          <a:xfrm>
            <a:off x="7438358" y="6465832"/>
            <a:ext cx="4664259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Rounded MT Bold" panose="020F0704030504030204" pitchFamily="34" charset="0"/>
              </a:rPr>
              <a:t> Valider le test «  ASNS » (fin cycle 3)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562956A-810A-49AB-8E95-5A9F60432196}"/>
              </a:ext>
            </a:extLst>
          </p:cNvPr>
          <p:cNvSpPr txBox="1"/>
          <p:nvPr/>
        </p:nvSpPr>
        <p:spPr>
          <a:xfrm>
            <a:off x="7438358" y="1303916"/>
            <a:ext cx="4602646" cy="50629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50" b="1" u="sng" dirty="0">
                <a:solidFill>
                  <a:schemeClr val="bg1"/>
                </a:solidFill>
              </a:rPr>
              <a:t>CONTENUS D’APPRENTISSAGE</a:t>
            </a:r>
          </a:p>
          <a:p>
            <a:endParaRPr lang="fr-FR" sz="95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950" b="1" u="sng" dirty="0">
                <a:solidFill>
                  <a:schemeClr val="bg1"/>
                </a:solidFill>
              </a:rPr>
              <a:t>Entrer dans l’eau </a:t>
            </a:r>
            <a:r>
              <a:rPr lang="fr-FR" sz="950" b="1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50" b="1" dirty="0">
                <a:solidFill>
                  <a:schemeClr val="bg1"/>
                </a:solidFill>
              </a:rPr>
              <a:t>Plonger par-dessus une perche, dans un cerceau éloigné du bord/placé à la surface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50" b="1" dirty="0">
                <a:solidFill>
                  <a:schemeClr val="bg1"/>
                </a:solidFill>
              </a:rPr>
              <a:t>Plonger avec impulsion à partir d’un plot/plongeoir (pour aller loin/pour aller en profondeur)</a:t>
            </a:r>
          </a:p>
          <a:p>
            <a:pPr lvl="1"/>
            <a:endParaRPr lang="fr-FR" sz="95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950" b="1" u="sng" dirty="0">
                <a:solidFill>
                  <a:schemeClr val="bg1"/>
                </a:solidFill>
              </a:rPr>
              <a:t>Se Déplacer en maintenant une position hydrodynamique </a:t>
            </a:r>
            <a:r>
              <a:rPr lang="fr-FR" sz="950" b="1" dirty="0">
                <a:solidFill>
                  <a:schemeClr val="bg1"/>
                </a:solidFill>
              </a:rPr>
              <a:t>: </a:t>
            </a:r>
          </a:p>
          <a:p>
            <a:endParaRPr lang="fr-FR" sz="950" b="1" dirty="0">
              <a:solidFill>
                <a:schemeClr val="bg1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950" b="1" dirty="0">
                <a:solidFill>
                  <a:schemeClr val="bg1"/>
                </a:solidFill>
              </a:rPr>
              <a:t>Bras seuls (simultanés ou alternés) sur le ventre : mouvements brasse/crawl pour entretenir la vitesse suite à une glissée. Déplacement en apnée sur une courte distance. (possibilité utilisation pull boy pour garder l’horizontalité du corps)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50" b="1" dirty="0">
                <a:solidFill>
                  <a:schemeClr val="bg1"/>
                </a:solidFill>
              </a:rPr>
              <a:t>Créer des appuis dynamiques avec ses mains (création de résistance propulsive) / recherche de l’efficacité : déplacement assis sur une frite.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50" b="1" dirty="0">
                <a:solidFill>
                  <a:schemeClr val="bg1"/>
                </a:solidFill>
              </a:rPr>
              <a:t>Passer d’une nage ventrale à une nage dorsale en gardant vitesse et horizontalité</a:t>
            </a:r>
          </a:p>
          <a:p>
            <a:pPr lvl="1"/>
            <a:endParaRPr lang="fr-FR" sz="95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950" b="1" u="sng" dirty="0">
                <a:solidFill>
                  <a:schemeClr val="bg1"/>
                </a:solidFill>
              </a:rPr>
              <a:t>S’immerger</a:t>
            </a:r>
            <a:r>
              <a:rPr lang="fr-FR" sz="950" b="1" dirty="0">
                <a:solidFill>
                  <a:schemeClr val="bg1"/>
                </a:solidFill>
              </a:rPr>
              <a:t> : Agir en profondeur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50" b="1" i="1" dirty="0">
                <a:solidFill>
                  <a:schemeClr val="bg1"/>
                </a:solidFill>
              </a:rPr>
              <a:t>Basculer d’un tapis puis glisser vers le fond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50" b="1" i="1" dirty="0">
                <a:solidFill>
                  <a:schemeClr val="bg1"/>
                </a:solidFill>
              </a:rPr>
              <a:t>Effectuer un plongeon canard (se déplacer en surface puis basculer vers le fond)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50" b="1" i="1" dirty="0">
                <a:solidFill>
                  <a:schemeClr val="bg1"/>
                </a:solidFill>
              </a:rPr>
              <a:t>Remonter un objet lesté et le ramener au bord</a:t>
            </a:r>
          </a:p>
          <a:p>
            <a:pPr lvl="1"/>
            <a:endParaRPr lang="fr-FR" sz="950" b="1" i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50" b="1" dirty="0">
                <a:solidFill>
                  <a:schemeClr val="bg1"/>
                </a:solidFill>
              </a:rPr>
              <a:t>   </a:t>
            </a:r>
            <a:r>
              <a:rPr lang="fr-FR" sz="950" b="1" u="sng" dirty="0">
                <a:solidFill>
                  <a:schemeClr val="bg1"/>
                </a:solidFill>
              </a:rPr>
              <a:t>Respiration </a:t>
            </a:r>
            <a:r>
              <a:rPr lang="fr-FR" sz="950" b="1" dirty="0">
                <a:solidFill>
                  <a:schemeClr val="bg1"/>
                </a:solidFill>
              </a:rPr>
              <a:t>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950" b="1" dirty="0">
                <a:solidFill>
                  <a:schemeClr val="bg1"/>
                </a:solidFill>
              </a:rPr>
              <a:t>Respiration aquatique forcée</a:t>
            </a:r>
          </a:p>
          <a:p>
            <a:pPr lvl="1"/>
            <a:endParaRPr lang="fr-FR" sz="95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950" b="1" u="sng" dirty="0">
                <a:solidFill>
                  <a:schemeClr val="bg1"/>
                </a:solidFill>
              </a:rPr>
              <a:t>S’équilibrer dans l’eau </a:t>
            </a:r>
            <a:r>
              <a:rPr lang="fr-FR" sz="950" b="1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50" b="1" dirty="0">
                <a:solidFill>
                  <a:schemeClr val="bg1"/>
                </a:solidFill>
              </a:rPr>
              <a:t>Passer d’un équilibre ventral à un équilibre dorsal (après poussée)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50" b="1" dirty="0">
                <a:solidFill>
                  <a:schemeClr val="bg1"/>
                </a:solidFill>
              </a:rPr>
              <a:t>La « vrille » : pousser au mur pour aller le plus loin possible corps tendu en effectuant un ou plusieurs demi-tours</a:t>
            </a:r>
          </a:p>
        </p:txBody>
      </p:sp>
    </p:spTree>
    <p:extLst>
      <p:ext uri="{BB962C8B-B14F-4D97-AF65-F5344CB8AC3E}">
        <p14:creationId xmlns:p14="http://schemas.microsoft.com/office/powerpoint/2010/main" val="35435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1B3B0-FCA0-4DDB-B9F1-DFBA5BB4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68" y="508377"/>
            <a:ext cx="6740651" cy="827442"/>
          </a:xfrm>
        </p:spPr>
        <p:txBody>
          <a:bodyPr/>
          <a:lstStyle/>
          <a:p>
            <a:r>
              <a:rPr lang="fr-FR" b="1" dirty="0"/>
              <a:t>Quelques fondamentaux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6B7C9-FCEB-4E02-929C-D38D90AD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215" y="1335819"/>
            <a:ext cx="8946541" cy="4642236"/>
          </a:xfrm>
        </p:spPr>
        <p:txBody>
          <a:bodyPr/>
          <a:lstStyle/>
          <a:p>
            <a:endParaRPr lang="fr-FR" dirty="0"/>
          </a:p>
          <a:p>
            <a:r>
              <a:rPr lang="fr-FR" sz="2400" dirty="0"/>
              <a:t>Aisance aquatique = expérience positive de l’eau</a:t>
            </a:r>
          </a:p>
          <a:p>
            <a:r>
              <a:rPr lang="fr-FR" sz="2400" dirty="0"/>
              <a:t>La notion de TEMPS est primordial. La construction de l’aisance aquatique prend du temps. Il ne faut pas vouloir aller trop vite vers le savoir nager.</a:t>
            </a:r>
          </a:p>
          <a:p>
            <a:r>
              <a:rPr lang="fr-FR" sz="2400" dirty="0"/>
              <a:t>L’organisation et la disposition des adultes sur le bassin participe au bon déroulement de l’activité (travail en amont de la séance).</a:t>
            </a:r>
          </a:p>
          <a:p>
            <a:r>
              <a:rPr lang="fr-FR" sz="2400" dirty="0"/>
              <a:t>Aisance aquatique et/ou Savoir Nager (organisation, mise en œuvre, répartition des adultes, …).</a:t>
            </a:r>
          </a:p>
        </p:txBody>
      </p:sp>
    </p:spTree>
    <p:extLst>
      <p:ext uri="{BB962C8B-B14F-4D97-AF65-F5344CB8AC3E}">
        <p14:creationId xmlns:p14="http://schemas.microsoft.com/office/powerpoint/2010/main" val="187940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5BD75-C8DA-405E-A008-6B7C0974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5752"/>
          </a:xfrm>
        </p:spPr>
        <p:txBody>
          <a:bodyPr/>
          <a:lstStyle/>
          <a:p>
            <a:pPr algn="ctr"/>
            <a:r>
              <a:rPr lang="fr-FR" dirty="0"/>
              <a:t>Le Contexte – Origines du Plan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B28917-D43C-4B53-AD38-328FAC6E56BB}"/>
              </a:ext>
            </a:extLst>
          </p:cNvPr>
          <p:cNvSpPr txBox="1"/>
          <p:nvPr/>
        </p:nvSpPr>
        <p:spPr>
          <a:xfrm>
            <a:off x="90385" y="1594896"/>
            <a:ext cx="3082565" cy="14157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+ </a:t>
            </a:r>
            <a:r>
              <a:rPr lang="fr-FR" b="1" dirty="0"/>
              <a:t>30 % de noyades </a:t>
            </a:r>
            <a:r>
              <a:rPr lang="fr-FR" dirty="0"/>
              <a:t>accidentelles entre 2015 et 2018 en France</a:t>
            </a:r>
          </a:p>
          <a:p>
            <a:pPr algn="ctr"/>
            <a:r>
              <a:rPr lang="fr-FR" dirty="0"/>
              <a:t>(</a:t>
            </a:r>
            <a:r>
              <a:rPr lang="fr-FR" sz="1400" dirty="0"/>
              <a:t>2015 : 1441 noyades / 555 décès</a:t>
            </a:r>
          </a:p>
          <a:p>
            <a:pPr algn="ctr"/>
            <a:r>
              <a:rPr lang="fr-FR" sz="1400" dirty="0"/>
              <a:t>2018 : 1960 noyades / 597 décès)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91A9B2-22EA-483D-99EE-A1D30956AFB5}"/>
              </a:ext>
            </a:extLst>
          </p:cNvPr>
          <p:cNvSpPr txBox="1"/>
          <p:nvPr/>
        </p:nvSpPr>
        <p:spPr>
          <a:xfrm>
            <a:off x="3339545" y="1590264"/>
            <a:ext cx="2398644" cy="175432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Augmentation plus forte chez les </a:t>
            </a:r>
          </a:p>
          <a:p>
            <a:pPr algn="ctr"/>
            <a:r>
              <a:rPr lang="fr-FR" b="1" dirty="0"/>
              <a:t>moins de 13 ans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+ 96 % chez les </a:t>
            </a:r>
            <a:r>
              <a:rPr lang="fr-FR" b="1" dirty="0"/>
              <a:t>moins de 6 ans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2B18F3-6635-4737-BA67-102443475324}"/>
              </a:ext>
            </a:extLst>
          </p:cNvPr>
          <p:cNvSpPr txBox="1"/>
          <p:nvPr/>
        </p:nvSpPr>
        <p:spPr>
          <a:xfrm>
            <a:off x="6182134" y="1590264"/>
            <a:ext cx="2637182" cy="147732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2018 en France, les moins de 6 ans représentent </a:t>
            </a:r>
            <a:r>
              <a:rPr lang="fr-FR" b="1" dirty="0"/>
              <a:t>plus</a:t>
            </a:r>
            <a:r>
              <a:rPr lang="fr-FR" dirty="0"/>
              <a:t> </a:t>
            </a:r>
            <a:r>
              <a:rPr lang="fr-FR" b="1" dirty="0"/>
              <a:t>d’1/4 des noyés accidentels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173FF4-8B48-4601-BFB5-E9AA6C5C5507}"/>
              </a:ext>
            </a:extLst>
          </p:cNvPr>
          <p:cNvSpPr txBox="1"/>
          <p:nvPr/>
        </p:nvSpPr>
        <p:spPr>
          <a:xfrm>
            <a:off x="9263261" y="1564118"/>
            <a:ext cx="2637182" cy="147732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Environ 1/3 des noyades accidentelles ont lieu en </a:t>
            </a:r>
            <a:r>
              <a:rPr lang="fr-FR" b="1" dirty="0"/>
              <a:t>piscines privées et publiques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F76FE9-B0E8-48E1-8176-9AA0DBE9A5BC}"/>
              </a:ext>
            </a:extLst>
          </p:cNvPr>
          <p:cNvSpPr txBox="1"/>
          <p:nvPr/>
        </p:nvSpPr>
        <p:spPr>
          <a:xfrm>
            <a:off x="427382" y="3933754"/>
            <a:ext cx="11416747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2020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 : Lancement par le Ministère Jeunesse et Sport des plans de prévention des noyades :</a:t>
            </a:r>
          </a:p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«  </a:t>
            </a: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Aisance Aquatique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 » et « </a:t>
            </a: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Savoir Nager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1D457D-1263-4B05-A20C-D21228D975E9}"/>
              </a:ext>
            </a:extLst>
          </p:cNvPr>
          <p:cNvSpPr txBox="1"/>
          <p:nvPr/>
        </p:nvSpPr>
        <p:spPr>
          <a:xfrm>
            <a:off x="473760" y="5458701"/>
            <a:ext cx="11416747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Objectif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: mobiliser les acteurs scolaires et extrascolaires pour</a:t>
            </a:r>
          </a:p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Rendre les plus jeunes autonomes le plus rapidement possible en grande profondeur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FC06FF20-80F1-4E6A-8DC6-DA9E0CEEC6BE}"/>
              </a:ext>
            </a:extLst>
          </p:cNvPr>
          <p:cNvSpPr/>
          <p:nvPr/>
        </p:nvSpPr>
        <p:spPr>
          <a:xfrm>
            <a:off x="1409696" y="3185889"/>
            <a:ext cx="443945" cy="65416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46D557EC-0FE2-4D42-9DDE-957BD66A27F1}"/>
              </a:ext>
            </a:extLst>
          </p:cNvPr>
          <p:cNvSpPr/>
          <p:nvPr/>
        </p:nvSpPr>
        <p:spPr>
          <a:xfrm>
            <a:off x="4316894" y="3412384"/>
            <a:ext cx="443945" cy="4092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538D5DC9-67EC-4A71-B2F4-7C58AA19653E}"/>
              </a:ext>
            </a:extLst>
          </p:cNvPr>
          <p:cNvSpPr/>
          <p:nvPr/>
        </p:nvSpPr>
        <p:spPr>
          <a:xfrm>
            <a:off x="7288702" y="3225646"/>
            <a:ext cx="443945" cy="55005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B568D5DC-E673-405E-AB92-E4FA059763CC}"/>
              </a:ext>
            </a:extLst>
          </p:cNvPr>
          <p:cNvSpPr/>
          <p:nvPr/>
        </p:nvSpPr>
        <p:spPr>
          <a:xfrm>
            <a:off x="10346653" y="3225646"/>
            <a:ext cx="443945" cy="55005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665B8FDE-6A35-4D7B-B8F4-7FA47AB3F7A2}"/>
              </a:ext>
            </a:extLst>
          </p:cNvPr>
          <p:cNvSpPr/>
          <p:nvPr/>
        </p:nvSpPr>
        <p:spPr>
          <a:xfrm>
            <a:off x="5738189" y="4642309"/>
            <a:ext cx="443945" cy="7541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9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5BD75-C8DA-405E-A008-6B7C0974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85" y="94908"/>
            <a:ext cx="9838448" cy="895653"/>
          </a:xfrm>
        </p:spPr>
        <p:txBody>
          <a:bodyPr/>
          <a:lstStyle/>
          <a:p>
            <a:pPr algn="ctr"/>
            <a:r>
              <a:rPr lang="fr-FR" dirty="0"/>
              <a:t>La noyade qu’est-ce que c’est ?</a:t>
            </a:r>
            <a:br>
              <a:rPr lang="fr-FR" dirty="0"/>
            </a:br>
            <a:br>
              <a:rPr lang="fr-FR" sz="1600" dirty="0"/>
            </a:br>
            <a:r>
              <a:rPr lang="fr-FR" sz="2000" i="1" dirty="0"/>
              <a:t>Définition (Larousse médical) : </a:t>
            </a:r>
            <a:r>
              <a:rPr lang="fr-FR" sz="2000" i="1" dirty="0">
                <a:solidFill>
                  <a:schemeClr val="tx1"/>
                </a:solidFill>
              </a:rPr>
              <a:t>Asphyxie due à l’immersion dans l’eau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B28917-D43C-4B53-AD38-328FAC6E56BB}"/>
              </a:ext>
            </a:extLst>
          </p:cNvPr>
          <p:cNvSpPr txBox="1"/>
          <p:nvPr/>
        </p:nvSpPr>
        <p:spPr>
          <a:xfrm>
            <a:off x="359208" y="2215906"/>
            <a:ext cx="263718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Stade 1 = aqua stress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A89A179-B3C0-4CD9-B967-A7DFBA133304}"/>
              </a:ext>
            </a:extLst>
          </p:cNvPr>
          <p:cNvSpPr txBox="1"/>
          <p:nvPr/>
        </p:nvSpPr>
        <p:spPr>
          <a:xfrm>
            <a:off x="359208" y="2777914"/>
            <a:ext cx="2637182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 victime :</a:t>
            </a:r>
          </a:p>
          <a:p>
            <a:pPr algn="ctr"/>
            <a:r>
              <a:rPr lang="fr-FR" sz="1600" b="1" dirty="0"/>
              <a:t>Fait le bouchon</a:t>
            </a:r>
          </a:p>
          <a:p>
            <a:pPr algn="ctr"/>
            <a:r>
              <a:rPr lang="fr-FR" sz="1600" b="1" dirty="0"/>
              <a:t>Gestes désordonnés</a:t>
            </a:r>
          </a:p>
          <a:p>
            <a:pPr algn="ctr"/>
            <a:r>
              <a:rPr lang="fr-FR" sz="1600" b="1" dirty="0"/>
              <a:t>Fatigue,</a:t>
            </a:r>
            <a:r>
              <a:rPr lang="fr-FR" sz="1600" dirty="0"/>
              <a:t> </a:t>
            </a:r>
            <a:r>
              <a:rPr lang="fr-FR" sz="1600" b="1" dirty="0"/>
              <a:t>stress,</a:t>
            </a:r>
            <a:r>
              <a:rPr lang="fr-FR" sz="1600" dirty="0"/>
              <a:t> froid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Peu d’eau dans les voies aériennes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Ventilation et conscience normales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E3F5DD4-E683-4A5D-81D8-DBB6E0563C10}"/>
              </a:ext>
            </a:extLst>
          </p:cNvPr>
          <p:cNvSpPr txBox="1"/>
          <p:nvPr/>
        </p:nvSpPr>
        <p:spPr>
          <a:xfrm>
            <a:off x="274987" y="1485899"/>
            <a:ext cx="11642025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4 stades de gravité croissante dans une noyade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C7643CD-6B50-4D9F-BD35-E2F741C7CE33}"/>
              </a:ext>
            </a:extLst>
          </p:cNvPr>
          <p:cNvSpPr txBox="1"/>
          <p:nvPr/>
        </p:nvSpPr>
        <p:spPr>
          <a:xfrm>
            <a:off x="3254808" y="2215906"/>
            <a:ext cx="263718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Stade 2 : petite hypoxie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FDE60C0-2A98-4A95-A709-FB0389D82A69}"/>
              </a:ext>
            </a:extLst>
          </p:cNvPr>
          <p:cNvSpPr txBox="1"/>
          <p:nvPr/>
        </p:nvSpPr>
        <p:spPr>
          <a:xfrm>
            <a:off x="3254808" y="2777914"/>
            <a:ext cx="2637182" cy="2800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 victime :</a:t>
            </a:r>
          </a:p>
          <a:p>
            <a:pPr algn="ctr"/>
            <a:r>
              <a:rPr lang="fr-FR" sz="1600" dirty="0"/>
              <a:t>À la surface</a:t>
            </a:r>
          </a:p>
          <a:p>
            <a:pPr algn="ctr"/>
            <a:r>
              <a:rPr lang="fr-FR" sz="1600" dirty="0"/>
              <a:t>consciente</a:t>
            </a:r>
          </a:p>
          <a:p>
            <a:pPr algn="ctr"/>
            <a:r>
              <a:rPr lang="fr-FR" sz="1600" dirty="0"/>
              <a:t>épuisée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Quantité croissante d’eau dans les voies aériennes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Conscience normale</a:t>
            </a:r>
          </a:p>
          <a:p>
            <a:pPr algn="ctr"/>
            <a:r>
              <a:rPr lang="fr-FR" sz="1600" dirty="0"/>
              <a:t>Faible gêne respiratoire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37EC02E-F964-4805-BA6B-FBB9027A913B}"/>
              </a:ext>
            </a:extLst>
          </p:cNvPr>
          <p:cNvSpPr txBox="1"/>
          <p:nvPr/>
        </p:nvSpPr>
        <p:spPr>
          <a:xfrm>
            <a:off x="6150408" y="2215906"/>
            <a:ext cx="268356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Stade 3 : grande hypoxie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2681994-D862-48A9-81D0-3B81E73FBDD3}"/>
              </a:ext>
            </a:extLst>
          </p:cNvPr>
          <p:cNvSpPr txBox="1"/>
          <p:nvPr/>
        </p:nvSpPr>
        <p:spPr>
          <a:xfrm>
            <a:off x="6150408" y="2777914"/>
            <a:ext cx="2696816" cy="32932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 victime :</a:t>
            </a:r>
          </a:p>
          <a:p>
            <a:pPr algn="ctr"/>
            <a:r>
              <a:rPr lang="fr-FR" sz="1600" dirty="0"/>
              <a:t>Plus de maintien à la surface</a:t>
            </a:r>
          </a:p>
          <a:p>
            <a:pPr algn="ctr"/>
            <a:r>
              <a:rPr lang="fr-FR" sz="1600" dirty="0"/>
              <a:t>Complètement épuisée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Beaucoup d’eau dans les voies aériennes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Ventilation et conscience altérées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Hypothermie, cyanose, troubles du rythme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D0DE463-DC07-47CA-B03F-C2C3A61B6451}"/>
              </a:ext>
            </a:extLst>
          </p:cNvPr>
          <p:cNvSpPr txBox="1"/>
          <p:nvPr/>
        </p:nvSpPr>
        <p:spPr>
          <a:xfrm>
            <a:off x="9105642" y="2215906"/>
            <a:ext cx="2683564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Stade 4 : anoxie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0AE6510-E399-4D66-A86C-78C4E570CCE1}"/>
              </a:ext>
            </a:extLst>
          </p:cNvPr>
          <p:cNvSpPr txBox="1"/>
          <p:nvPr/>
        </p:nvSpPr>
        <p:spPr>
          <a:xfrm>
            <a:off x="9105642" y="2777914"/>
            <a:ext cx="2696816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 victime :</a:t>
            </a:r>
          </a:p>
          <a:p>
            <a:pPr algn="ctr"/>
            <a:r>
              <a:rPr lang="fr-FR" sz="1600" dirty="0"/>
              <a:t>La noyade dure depuis plusieurs minutes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Perte de  la conscience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Ventilation et pouls très faibles ou absents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Etat de mort apparente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D5868F4-B2AB-4BCB-AB1A-F81731684512}"/>
              </a:ext>
            </a:extLst>
          </p:cNvPr>
          <p:cNvSpPr/>
          <p:nvPr/>
        </p:nvSpPr>
        <p:spPr>
          <a:xfrm rot="16200000">
            <a:off x="1481357" y="5549949"/>
            <a:ext cx="382832" cy="2499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B392608-C2C4-4734-A7A5-75C2BDE3B349}"/>
              </a:ext>
            </a:extLst>
          </p:cNvPr>
          <p:cNvSpPr txBox="1"/>
          <p:nvPr/>
        </p:nvSpPr>
        <p:spPr>
          <a:xfrm>
            <a:off x="550904" y="6021911"/>
            <a:ext cx="2243738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rial Rounded MT Bold" panose="020F0704030504030204" pitchFamily="34" charset="0"/>
              </a:rPr>
              <a:t>Tout l’enjeu </a:t>
            </a:r>
          </a:p>
          <a:p>
            <a:pPr algn="ctr"/>
            <a:r>
              <a:rPr lang="fr-FR" sz="1600" b="1" dirty="0">
                <a:latin typeface="Arial Rounded MT Bold" panose="020F0704030504030204" pitchFamily="34" charset="0"/>
              </a:rPr>
              <a:t>des apprentissages</a:t>
            </a:r>
            <a:endParaRPr lang="fr-FR" sz="16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677F38C-CD3D-48EE-A338-F49EDBBD3A8A}"/>
              </a:ext>
            </a:extLst>
          </p:cNvPr>
          <p:cNvSpPr/>
          <p:nvPr/>
        </p:nvSpPr>
        <p:spPr>
          <a:xfrm>
            <a:off x="383770" y="2745279"/>
            <a:ext cx="2546360" cy="1296634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4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" grpId="0" animBg="1"/>
      <p:bldP spid="2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5BD75-C8DA-405E-A008-6B7C0974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598"/>
            <a:ext cx="10869105" cy="895653"/>
          </a:xfrm>
        </p:spPr>
        <p:txBody>
          <a:bodyPr/>
          <a:lstStyle/>
          <a:p>
            <a:pPr algn="ctr"/>
            <a:r>
              <a:rPr lang="fr-FR" sz="3600" dirty="0"/>
              <a:t>L’aisance aquatique qu’est-ce que c’est ?</a:t>
            </a:r>
            <a:br>
              <a:rPr lang="fr-FR" sz="3600" dirty="0"/>
            </a:br>
            <a:br>
              <a:rPr lang="fr-FR" sz="1200" dirty="0"/>
            </a:br>
            <a:br>
              <a:rPr lang="fr-FR" sz="1400" dirty="0"/>
            </a:b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E3F5DD4-E683-4A5D-81D8-DBB6E0563C10}"/>
              </a:ext>
            </a:extLst>
          </p:cNvPr>
          <p:cNvSpPr txBox="1"/>
          <p:nvPr/>
        </p:nvSpPr>
        <p:spPr>
          <a:xfrm>
            <a:off x="180719" y="1502445"/>
            <a:ext cx="11642025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Définition</a:t>
            </a:r>
            <a:r>
              <a:rPr lang="fr-FR" sz="2400" b="1" dirty="0"/>
              <a:t> : </a:t>
            </a:r>
            <a:r>
              <a:rPr lang="fr-FR" sz="2400" dirty="0"/>
              <a:t>état d’une personne qui </a:t>
            </a:r>
            <a:r>
              <a:rPr lang="fr-FR" sz="2400" b="1" dirty="0"/>
              <a:t>accepte l’action de l’eau sur son corps (notion de corps flottant), </a:t>
            </a:r>
            <a:r>
              <a:rPr lang="fr-FR" sz="2400" dirty="0"/>
              <a:t>qui est </a:t>
            </a:r>
            <a:r>
              <a:rPr lang="fr-FR" sz="2400" b="1" dirty="0"/>
              <a:t>capable de s’orienter </a:t>
            </a:r>
            <a:r>
              <a:rPr lang="fr-FR" sz="2400" dirty="0"/>
              <a:t>et d’y </a:t>
            </a:r>
            <a:r>
              <a:rPr lang="fr-FR" sz="2400" b="1" dirty="0"/>
              <a:t>évoluer </a:t>
            </a:r>
            <a:r>
              <a:rPr lang="fr-FR" sz="2400" dirty="0"/>
              <a:t>pour se diriger là où elle pourra </a:t>
            </a:r>
            <a:r>
              <a:rPr lang="fr-FR" sz="2400" b="1" dirty="0"/>
              <a:t>s’en extraire 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2F65E14-0E69-46F0-93CB-AC6E27DE0692}"/>
              </a:ext>
            </a:extLst>
          </p:cNvPr>
          <p:cNvSpPr txBox="1">
            <a:spLocks/>
          </p:cNvSpPr>
          <p:nvPr/>
        </p:nvSpPr>
        <p:spPr>
          <a:xfrm>
            <a:off x="180718" y="3200656"/>
            <a:ext cx="9689146" cy="895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/>
              <a:t>Elle est acquise quand l’élève a franchi :</a:t>
            </a:r>
            <a:br>
              <a:rPr lang="fr-FR" sz="3600" dirty="0"/>
            </a:br>
            <a:br>
              <a:rPr lang="fr-FR" sz="1200" dirty="0"/>
            </a:br>
            <a:br>
              <a:rPr lang="fr-FR" sz="1400" dirty="0"/>
            </a:br>
            <a:endParaRPr lang="fr-FR" sz="1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0E47643-C6ED-4D94-BFF6-ECAE15454B56}"/>
              </a:ext>
            </a:extLst>
          </p:cNvPr>
          <p:cNvSpPr txBox="1"/>
          <p:nvPr/>
        </p:nvSpPr>
        <p:spPr>
          <a:xfrm>
            <a:off x="487873" y="4091958"/>
            <a:ext cx="6893315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- des obstacles psychologiques </a:t>
            </a:r>
          </a:p>
          <a:p>
            <a:r>
              <a:rPr lang="fr-FR" sz="2000" dirty="0"/>
              <a:t>(peurs de l’engloutissement et du remplissage)</a:t>
            </a:r>
          </a:p>
          <a:p>
            <a:r>
              <a:rPr lang="fr-FR" sz="2000" b="1" dirty="0"/>
              <a:t>- des obstacles liés aux lois de la physique </a:t>
            </a:r>
          </a:p>
          <a:p>
            <a:r>
              <a:rPr lang="fr-FR" sz="2000" dirty="0"/>
              <a:t>(effets de la pesanteur et de la poussée d’Archimède)</a:t>
            </a:r>
          </a:p>
          <a:p>
            <a:r>
              <a:rPr lang="fr-FR" sz="2000" b="1" dirty="0"/>
              <a:t>- des obstacles liés à la posture </a:t>
            </a:r>
          </a:p>
          <a:p>
            <a:r>
              <a:rPr lang="fr-FR" sz="2000" dirty="0"/>
              <a:t>(adaptation du corps aux forces qui s’exercent sur lui)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B5F5D85B-E40F-444B-8992-97232D8B2A74}"/>
              </a:ext>
            </a:extLst>
          </p:cNvPr>
          <p:cNvSpPr/>
          <p:nvPr/>
        </p:nvSpPr>
        <p:spPr>
          <a:xfrm>
            <a:off x="7541443" y="4835951"/>
            <a:ext cx="1065229" cy="519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827B7D-26D6-44D0-A8D7-3EDFDEF17F04}"/>
              </a:ext>
            </a:extLst>
          </p:cNvPr>
          <p:cNvSpPr txBox="1"/>
          <p:nvPr/>
        </p:nvSpPr>
        <p:spPr>
          <a:xfrm>
            <a:off x="8606672" y="4399734"/>
            <a:ext cx="3585328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IMPACT SUR LA DEMARCHE </a:t>
            </a:r>
            <a:r>
              <a:rPr lang="fr-FR" sz="2000" dirty="0"/>
              <a:t>qui doit permettre la perte des appuis plantaires et l’immersion</a:t>
            </a:r>
          </a:p>
        </p:txBody>
      </p:sp>
    </p:spTree>
    <p:extLst>
      <p:ext uri="{BB962C8B-B14F-4D97-AF65-F5344CB8AC3E}">
        <p14:creationId xmlns:p14="http://schemas.microsoft.com/office/powerpoint/2010/main" val="19768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1" animBg="1"/>
      <p:bldP spid="16" grpId="0"/>
      <p:bldP spid="17" grpId="1" animBg="1"/>
      <p:bldP spid="6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1F3B5-06A2-4640-AB42-EF4FED60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76" y="214179"/>
            <a:ext cx="9404723" cy="826117"/>
          </a:xfrm>
        </p:spPr>
        <p:txBody>
          <a:bodyPr/>
          <a:lstStyle/>
          <a:p>
            <a:pPr algn="ctr"/>
            <a:r>
              <a:rPr lang="fr-FR" dirty="0"/>
              <a:t>Les enjeux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A47B509-0A7A-439C-AA27-6A699415C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046924"/>
            <a:ext cx="11820939" cy="31220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6543A3-F744-4081-873B-100CC316160D}"/>
              </a:ext>
            </a:extLst>
          </p:cNvPr>
          <p:cNvSpPr/>
          <p:nvPr/>
        </p:nvSpPr>
        <p:spPr>
          <a:xfrm>
            <a:off x="1484243" y="3307542"/>
            <a:ext cx="4611757" cy="848139"/>
          </a:xfrm>
          <a:prstGeom prst="rect">
            <a:avLst/>
          </a:prstGeom>
          <a:solidFill>
            <a:srgbClr val="00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EDF777A7-8085-4BA1-87CC-0A66860BB14A}"/>
              </a:ext>
            </a:extLst>
          </p:cNvPr>
          <p:cNvSpPr/>
          <p:nvPr/>
        </p:nvSpPr>
        <p:spPr>
          <a:xfrm rot="16200000">
            <a:off x="3435067" y="1489245"/>
            <a:ext cx="710112" cy="4611757"/>
          </a:xfrm>
          <a:prstGeom prst="leftBrace">
            <a:avLst>
              <a:gd name="adj1" fmla="val 8333"/>
              <a:gd name="adj2" fmla="val 4970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E84FA3-AE9C-4772-9F76-8E12C2C47154}"/>
              </a:ext>
            </a:extLst>
          </p:cNvPr>
          <p:cNvSpPr txBox="1"/>
          <p:nvPr/>
        </p:nvSpPr>
        <p:spPr>
          <a:xfrm>
            <a:off x="1484243" y="4665731"/>
            <a:ext cx="4611757" cy="138499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Rounded MT Bold" panose="020F0704030504030204" pitchFamily="34" charset="0"/>
              </a:rPr>
              <a:t>Être à l’aise pour se sauver :</a:t>
            </a:r>
          </a:p>
          <a:p>
            <a:pPr algn="ctr"/>
            <a:r>
              <a:rPr lang="fr-FR" sz="1600" b="1" i="1" dirty="0">
                <a:latin typeface="Arial Rounded MT Bold" panose="020F0704030504030204" pitchFamily="34" charset="0"/>
              </a:rPr>
              <a:t>Chuter</a:t>
            </a:r>
            <a:r>
              <a:rPr lang="fr-FR" sz="1600" i="1" dirty="0">
                <a:latin typeface="Arial Rounded MT Bold" panose="020F0704030504030204" pitchFamily="34" charset="0"/>
              </a:rPr>
              <a:t>  dans la piscine </a:t>
            </a:r>
            <a:r>
              <a:rPr lang="fr-FR" sz="1600" b="1" i="1" dirty="0">
                <a:latin typeface="Arial Rounded MT Bold" panose="020F0704030504030204" pitchFamily="34" charset="0"/>
              </a:rPr>
              <a:t>sans paniquer</a:t>
            </a:r>
          </a:p>
          <a:p>
            <a:pPr algn="ctr"/>
            <a:r>
              <a:rPr lang="fr-FR" sz="1600" i="1" dirty="0">
                <a:latin typeface="Arial Rounded MT Bold" panose="020F0704030504030204" pitchFamily="34" charset="0"/>
              </a:rPr>
              <a:t>Se rééquilibrer </a:t>
            </a:r>
            <a:r>
              <a:rPr lang="fr-FR" sz="1600" b="1" i="1" dirty="0">
                <a:latin typeface="Arial Rounded MT Bold" panose="020F0704030504030204" pitchFamily="34" charset="0"/>
              </a:rPr>
              <a:t>pour flotter</a:t>
            </a:r>
          </a:p>
          <a:p>
            <a:pPr algn="ctr"/>
            <a:r>
              <a:rPr lang="fr-FR" sz="1600" i="1" dirty="0">
                <a:latin typeface="Arial Rounded MT Bold" panose="020F0704030504030204" pitchFamily="34" charset="0"/>
              </a:rPr>
              <a:t>Se déplacer </a:t>
            </a:r>
            <a:r>
              <a:rPr lang="fr-FR" sz="1600" b="1" i="1" dirty="0">
                <a:latin typeface="Arial Rounded MT Bold" panose="020F0704030504030204" pitchFamily="34" charset="0"/>
              </a:rPr>
              <a:t>sans affolement </a:t>
            </a:r>
            <a:r>
              <a:rPr lang="fr-FR" sz="1600" i="1" dirty="0">
                <a:latin typeface="Arial Rounded MT Bold" panose="020F0704030504030204" pitchFamily="34" charset="0"/>
              </a:rPr>
              <a:t>vers le bord</a:t>
            </a:r>
          </a:p>
          <a:p>
            <a:pPr algn="ctr"/>
            <a:r>
              <a:rPr lang="fr-FR" sz="1600" b="1" i="1" dirty="0">
                <a:latin typeface="Arial Rounded MT Bold" panose="020F0704030504030204" pitchFamily="34" charset="0"/>
              </a:rPr>
              <a:t>Sortir</a:t>
            </a:r>
            <a:r>
              <a:rPr lang="fr-FR" sz="1600" i="1" dirty="0">
                <a:latin typeface="Arial Rounded MT Bold" panose="020F0704030504030204" pitchFamily="34" charset="0"/>
              </a:rPr>
              <a:t> seul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220283-2D43-4523-97EA-F05C26CF9A67}"/>
              </a:ext>
            </a:extLst>
          </p:cNvPr>
          <p:cNvSpPr txBox="1"/>
          <p:nvPr/>
        </p:nvSpPr>
        <p:spPr>
          <a:xfrm>
            <a:off x="6950767" y="5866060"/>
            <a:ext cx="4611757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Arial Rounded MT Bold" panose="020F0704030504030204" pitchFamily="34" charset="0"/>
              </a:rPr>
              <a:t>Comment les atteindre ?</a:t>
            </a:r>
          </a:p>
          <a:p>
            <a:pPr algn="ctr"/>
            <a:r>
              <a:rPr lang="fr-FR" sz="1600" dirty="0">
                <a:latin typeface="Arial Rounded MT Bold" panose="020F0704030504030204" pitchFamily="34" charset="0"/>
              </a:rPr>
              <a:t>=&gt; </a:t>
            </a:r>
            <a:r>
              <a:rPr lang="fr-FR" sz="2400" dirty="0">
                <a:latin typeface="Arial Rounded MT Bold" panose="020F0704030504030204" pitchFamily="34" charset="0"/>
              </a:rPr>
              <a:t>La METHODE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FC04C3-A299-411D-B708-41478D54AC39}"/>
              </a:ext>
            </a:extLst>
          </p:cNvPr>
          <p:cNvSpPr txBox="1"/>
          <p:nvPr/>
        </p:nvSpPr>
        <p:spPr>
          <a:xfrm>
            <a:off x="6904381" y="4463498"/>
            <a:ext cx="4883427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Arial Rounded MT Bold" panose="020F0704030504030204" pitchFamily="34" charset="0"/>
              </a:rPr>
              <a:t>Pourquoi  n’atteint – on pas ces objectifs ?</a:t>
            </a:r>
          </a:p>
          <a:p>
            <a:pPr algn="ctr"/>
            <a:r>
              <a:rPr lang="fr-FR" sz="1600" i="1" dirty="0">
                <a:latin typeface="Arial Rounded MT Bold" panose="020F0704030504030204" pitchFamily="34" charset="0"/>
              </a:rPr>
              <a:t>=&gt; </a:t>
            </a:r>
            <a:r>
              <a:rPr lang="fr-FR" sz="2400" dirty="0">
                <a:latin typeface="Arial Rounded MT Bold" panose="020F0704030504030204" pitchFamily="34" charset="0"/>
              </a:rPr>
              <a:t>ETAT des LIEUX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DE71753C-EE2D-4D93-A62D-22A3A3E7070F}"/>
              </a:ext>
            </a:extLst>
          </p:cNvPr>
          <p:cNvSpPr/>
          <p:nvPr/>
        </p:nvSpPr>
        <p:spPr>
          <a:xfrm rot="13977797">
            <a:off x="6308733" y="4623952"/>
            <a:ext cx="443945" cy="7541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F116EBB8-D0D2-4EF6-BFA6-97788847C54B}"/>
              </a:ext>
            </a:extLst>
          </p:cNvPr>
          <p:cNvSpPr/>
          <p:nvPr/>
        </p:nvSpPr>
        <p:spPr>
          <a:xfrm rot="18015869">
            <a:off x="6308734" y="5634629"/>
            <a:ext cx="443945" cy="7541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77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4F416-35A0-477D-B160-D4C1B958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62" y="247067"/>
            <a:ext cx="9404723" cy="832743"/>
          </a:xfrm>
        </p:spPr>
        <p:txBody>
          <a:bodyPr/>
          <a:lstStyle/>
          <a:p>
            <a:pPr algn="ctr"/>
            <a:r>
              <a:rPr lang="fr-FR" dirty="0"/>
              <a:t>L’ETAT des LIEUX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A5DEE8-9C98-475C-9F79-B501D199389C}"/>
              </a:ext>
            </a:extLst>
          </p:cNvPr>
          <p:cNvSpPr txBox="1"/>
          <p:nvPr/>
        </p:nvSpPr>
        <p:spPr>
          <a:xfrm>
            <a:off x="1007165" y="1311966"/>
            <a:ext cx="4651513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Maternelle</a:t>
            </a:r>
          </a:p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Cycle de Familiarisation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58732A-8BD1-4AC4-8ECD-8553C7601C4D}"/>
              </a:ext>
            </a:extLst>
          </p:cNvPr>
          <p:cNvSpPr txBox="1"/>
          <p:nvPr/>
        </p:nvSpPr>
        <p:spPr>
          <a:xfrm>
            <a:off x="6274904" y="1311966"/>
            <a:ext cx="465151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Cycle 2 puis Cycle 3</a:t>
            </a:r>
          </a:p>
          <a:p>
            <a:pPr algn="ctr"/>
            <a:r>
              <a:rPr lang="fr-FR" b="1" dirty="0"/>
              <a:t>J’apprends à Nager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0CB81A-A2BC-4DE3-92DA-88FD9BA0801F}"/>
              </a:ext>
            </a:extLst>
          </p:cNvPr>
          <p:cNvSpPr txBox="1"/>
          <p:nvPr/>
        </p:nvSpPr>
        <p:spPr>
          <a:xfrm>
            <a:off x="1007164" y="2634661"/>
            <a:ext cx="4651513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Circulaire natation 2017 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Moments de </a:t>
            </a: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découverte et d'exploration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du milieu aquatique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Jeux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et parcours organisés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Matérie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 adapté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8BB53D-E05E-44E3-A0D9-45CB77A313A2}"/>
              </a:ext>
            </a:extLst>
          </p:cNvPr>
          <p:cNvSpPr txBox="1"/>
          <p:nvPr/>
        </p:nvSpPr>
        <p:spPr>
          <a:xfrm>
            <a:off x="1007164" y="2111813"/>
            <a:ext cx="465151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Cycle Optionnel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7C3233-2EDC-491B-A50B-7796FE6576EE}"/>
              </a:ext>
            </a:extLst>
          </p:cNvPr>
          <p:cNvSpPr txBox="1"/>
          <p:nvPr/>
        </p:nvSpPr>
        <p:spPr>
          <a:xfrm>
            <a:off x="1007164" y="4308103"/>
            <a:ext cx="4651513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Nouveaux bassins peu propices à la familiarisation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033C45-0B13-48D7-913E-1AE167080968}"/>
              </a:ext>
            </a:extLst>
          </p:cNvPr>
          <p:cNvSpPr txBox="1"/>
          <p:nvPr/>
        </p:nvSpPr>
        <p:spPr>
          <a:xfrm>
            <a:off x="6274904" y="2143829"/>
            <a:ext cx="4651513" cy="3139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En Milieu scolaire :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Priorité Donnée aux cycles 2 et 3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D09E98B-902C-4C3F-BA52-750A6CA604BC}"/>
              </a:ext>
            </a:extLst>
          </p:cNvPr>
          <p:cNvSpPr txBox="1"/>
          <p:nvPr/>
        </p:nvSpPr>
        <p:spPr>
          <a:xfrm>
            <a:off x="752126" y="5549484"/>
            <a:ext cx="4906551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b="1" dirty="0">
                <a:solidFill>
                  <a:srgbClr val="FF0000"/>
                </a:solidFill>
              </a:rPr>
              <a:t>peu de fréquentation </a:t>
            </a: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des maternelles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 activités qui </a:t>
            </a:r>
            <a:r>
              <a:rPr lang="fr-FR" b="1" dirty="0">
                <a:solidFill>
                  <a:srgbClr val="FF0000"/>
                </a:solidFill>
              </a:rPr>
              <a:t>ne répondent pas à l’urgence</a:t>
            </a:r>
          </a:p>
        </p:txBody>
      </p:sp>
      <p:sp>
        <p:nvSpPr>
          <p:cNvPr id="21" name="Signe Plus 20">
            <a:extLst>
              <a:ext uri="{FF2B5EF4-FFF2-40B4-BE49-F238E27FC236}">
                <a16:creationId xmlns:a16="http://schemas.microsoft.com/office/drawing/2014/main" id="{0D579465-4DBB-4FA4-8BBC-1D302F6CAEA4}"/>
              </a:ext>
            </a:extLst>
          </p:cNvPr>
          <p:cNvSpPr/>
          <p:nvPr/>
        </p:nvSpPr>
        <p:spPr>
          <a:xfrm>
            <a:off x="159021" y="3100071"/>
            <a:ext cx="593105" cy="54650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Signe Plus 21">
            <a:extLst>
              <a:ext uri="{FF2B5EF4-FFF2-40B4-BE49-F238E27FC236}">
                <a16:creationId xmlns:a16="http://schemas.microsoft.com/office/drawing/2014/main" id="{196FF337-3EFC-4570-A2DC-7D7917AB600C}"/>
              </a:ext>
            </a:extLst>
          </p:cNvPr>
          <p:cNvSpPr/>
          <p:nvPr/>
        </p:nvSpPr>
        <p:spPr>
          <a:xfrm>
            <a:off x="159021" y="4308103"/>
            <a:ext cx="593105" cy="54650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Signe Moins 22">
            <a:extLst>
              <a:ext uri="{FF2B5EF4-FFF2-40B4-BE49-F238E27FC236}">
                <a16:creationId xmlns:a16="http://schemas.microsoft.com/office/drawing/2014/main" id="{23AEAE54-74C1-4D7E-A837-EF50E6611752}"/>
              </a:ext>
            </a:extLst>
          </p:cNvPr>
          <p:cNvSpPr/>
          <p:nvPr/>
        </p:nvSpPr>
        <p:spPr>
          <a:xfrm>
            <a:off x="-662614" y="5036020"/>
            <a:ext cx="7301953" cy="31735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42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654EF-844B-4896-B5C6-D6243C0D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87" y="299912"/>
            <a:ext cx="9404723" cy="899004"/>
          </a:xfrm>
        </p:spPr>
        <p:txBody>
          <a:bodyPr/>
          <a:lstStyle/>
          <a:p>
            <a:pPr algn="ctr"/>
            <a:r>
              <a:rPr lang="fr-FR" dirty="0"/>
              <a:t>QUELLE DEMARCHE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70E038-DAA7-4ABC-B55A-ABB52E4C6FE7}"/>
              </a:ext>
            </a:extLst>
          </p:cNvPr>
          <p:cNvSpPr txBox="1"/>
          <p:nvPr/>
        </p:nvSpPr>
        <p:spPr>
          <a:xfrm>
            <a:off x="363215" y="1317101"/>
            <a:ext cx="1146557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Répondre à l’Urgence : </a:t>
            </a:r>
          </a:p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Rendre les jeunes enfants autonomes en grande profondeur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78F719-8F94-48CB-B962-3DB69A39FB81}"/>
              </a:ext>
            </a:extLst>
          </p:cNvPr>
          <p:cNvSpPr txBox="1"/>
          <p:nvPr/>
        </p:nvSpPr>
        <p:spPr>
          <a:xfrm>
            <a:off x="583264" y="3504981"/>
            <a:ext cx="2464904" cy="147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Séances et fréquentation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dès la maternelle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35EAD1-7CF5-487E-8C58-F4FF72AF2897}"/>
              </a:ext>
            </a:extLst>
          </p:cNvPr>
          <p:cNvSpPr txBox="1"/>
          <p:nvPr/>
        </p:nvSpPr>
        <p:spPr>
          <a:xfrm>
            <a:off x="9385153" y="3504981"/>
            <a:ext cx="2464904" cy="17543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Rendre les enfants </a:t>
            </a:r>
            <a:r>
              <a:rPr lang="fr-FR" b="1" dirty="0">
                <a:solidFill>
                  <a:srgbClr val="FF0000"/>
                </a:solidFill>
              </a:rPr>
              <a:t>autonomes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(= </a:t>
            </a:r>
            <a:r>
              <a:rPr lang="fr-FR" b="1" u="sng" dirty="0">
                <a:solidFill>
                  <a:srgbClr val="FF0000"/>
                </a:solidFill>
              </a:rPr>
              <a:t>sans matériel</a:t>
            </a:r>
            <a:r>
              <a:rPr lang="fr-FR" b="1" dirty="0">
                <a:solidFill>
                  <a:srgbClr val="FF0000"/>
                </a:solidFill>
              </a:rPr>
              <a:t>) en profondeur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très rapidement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CDBD72-FC20-4F9E-9A73-C35BA2E843AC}"/>
              </a:ext>
            </a:extLst>
          </p:cNvPr>
          <p:cNvSpPr txBox="1"/>
          <p:nvPr/>
        </p:nvSpPr>
        <p:spPr>
          <a:xfrm>
            <a:off x="6446309" y="3504981"/>
            <a:ext cx="2464904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Eau profonde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dès la première séance</a:t>
            </a:r>
            <a:endParaRPr lang="fr-FR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B8E38C-A7FA-40BE-B7D9-789B20240999}"/>
              </a:ext>
            </a:extLst>
          </p:cNvPr>
          <p:cNvSpPr txBox="1"/>
          <p:nvPr/>
        </p:nvSpPr>
        <p:spPr>
          <a:xfrm>
            <a:off x="3566051" y="3504981"/>
            <a:ext cx="2464904" cy="147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Apprentissage massé :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Les classes bleues</a:t>
            </a:r>
          </a:p>
          <a:p>
            <a:endParaRPr lang="fr-FR" dirty="0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B98C1B3B-4ACE-4283-85CF-6B72F2F0D26E}"/>
              </a:ext>
            </a:extLst>
          </p:cNvPr>
          <p:cNvSpPr/>
          <p:nvPr/>
        </p:nvSpPr>
        <p:spPr>
          <a:xfrm>
            <a:off x="1591479" y="2659461"/>
            <a:ext cx="443945" cy="71618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B03F1E4-9F5F-4180-A5B5-DED639476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417" y="5352334"/>
            <a:ext cx="2153132" cy="12057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88DF42A-5622-4A17-B328-D0260790A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523" y="4800194"/>
            <a:ext cx="2297850" cy="131104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846A017-1E85-402B-9309-4797232C0000}"/>
              </a:ext>
            </a:extLst>
          </p:cNvPr>
          <p:cNvSpPr txBox="1"/>
          <p:nvPr/>
        </p:nvSpPr>
        <p:spPr>
          <a:xfrm>
            <a:off x="472531" y="5788072"/>
            <a:ext cx="5449956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Organisation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 classes bleues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partout où c’est possible (priorité départementale)</a:t>
            </a: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743A6887-FD3D-453E-BE17-78DA2E35918B}"/>
              </a:ext>
            </a:extLst>
          </p:cNvPr>
          <p:cNvSpPr/>
          <p:nvPr/>
        </p:nvSpPr>
        <p:spPr>
          <a:xfrm>
            <a:off x="1615715" y="5035318"/>
            <a:ext cx="443945" cy="6463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7299DE19-C1B2-4C2B-B383-1FD37C3CD7F1}"/>
              </a:ext>
            </a:extLst>
          </p:cNvPr>
          <p:cNvSpPr/>
          <p:nvPr/>
        </p:nvSpPr>
        <p:spPr>
          <a:xfrm>
            <a:off x="4576530" y="5029168"/>
            <a:ext cx="443945" cy="6463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13D0452E-1430-4B52-8081-7EC123013294}"/>
              </a:ext>
            </a:extLst>
          </p:cNvPr>
          <p:cNvSpPr/>
          <p:nvPr/>
        </p:nvSpPr>
        <p:spPr>
          <a:xfrm>
            <a:off x="10368959" y="2704397"/>
            <a:ext cx="443945" cy="71618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19131A1F-BB27-45E9-AF9B-7625C91811BD}"/>
              </a:ext>
            </a:extLst>
          </p:cNvPr>
          <p:cNvSpPr/>
          <p:nvPr/>
        </p:nvSpPr>
        <p:spPr>
          <a:xfrm>
            <a:off x="7475431" y="2691145"/>
            <a:ext cx="443945" cy="71618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EBC3A9E5-8101-4C1B-BF42-65F2245E8F25}"/>
              </a:ext>
            </a:extLst>
          </p:cNvPr>
          <p:cNvSpPr/>
          <p:nvPr/>
        </p:nvSpPr>
        <p:spPr>
          <a:xfrm>
            <a:off x="4556648" y="2691145"/>
            <a:ext cx="443945" cy="71618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8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6D530-AC42-4DC4-BE33-04061AD2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5995"/>
          </a:xfrm>
        </p:spPr>
        <p:txBody>
          <a:bodyPr/>
          <a:lstStyle/>
          <a:p>
            <a:r>
              <a:rPr lang="fr-FR" dirty="0"/>
              <a:t>Vers un changement d’approche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ACE118-646A-429D-B984-29BA875B34C6}"/>
              </a:ext>
            </a:extLst>
          </p:cNvPr>
          <p:cNvSpPr txBox="1"/>
          <p:nvPr/>
        </p:nvSpPr>
        <p:spPr>
          <a:xfrm flipH="1">
            <a:off x="646111" y="1409934"/>
            <a:ext cx="1028030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2400" b="1" dirty="0">
                <a:solidFill>
                  <a:schemeClr val="bg2">
                    <a:lumMod val="75000"/>
                  </a:schemeClr>
                </a:solidFill>
              </a:rPr>
              <a:t>Résoudre l’équation pédagogique</a:t>
            </a:r>
          </a:p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6CA4EB-9582-42A2-BD9F-304D0BF0E1A9}"/>
              </a:ext>
            </a:extLst>
          </p:cNvPr>
          <p:cNvSpPr txBox="1"/>
          <p:nvPr/>
        </p:nvSpPr>
        <p:spPr>
          <a:xfrm>
            <a:off x="675861" y="2727784"/>
            <a:ext cx="4797289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2">
                    <a:lumMod val="75000"/>
                  </a:schemeClr>
                </a:solidFill>
              </a:rPr>
              <a:t>Apprendre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29B12F-B836-4884-9EDA-9326A66F192E}"/>
              </a:ext>
            </a:extLst>
          </p:cNvPr>
          <p:cNvSpPr txBox="1"/>
          <p:nvPr/>
        </p:nvSpPr>
        <p:spPr>
          <a:xfrm>
            <a:off x="6321287" y="2727785"/>
            <a:ext cx="460513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Vaincre ses peurs primitives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D14FB7-758B-477D-A4D6-77490888272A}"/>
              </a:ext>
            </a:extLst>
          </p:cNvPr>
          <p:cNvSpPr txBox="1"/>
          <p:nvPr/>
        </p:nvSpPr>
        <p:spPr>
          <a:xfrm>
            <a:off x="675861" y="3320924"/>
            <a:ext cx="4797288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Entrer dans l’eau</a:t>
            </a:r>
          </a:p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Construire de nouveaux appuis</a:t>
            </a:r>
          </a:p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S’équilibrer / Flotter</a:t>
            </a:r>
          </a:p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Se déplacer pour regagner le bord</a:t>
            </a:r>
          </a:p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Sortir seul de l’eau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FEDC7D-B200-43E4-BDDC-09A08415F840}"/>
              </a:ext>
            </a:extLst>
          </p:cNvPr>
          <p:cNvSpPr txBox="1"/>
          <p:nvPr/>
        </p:nvSpPr>
        <p:spPr>
          <a:xfrm>
            <a:off x="6321287" y="3329369"/>
            <a:ext cx="460513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Remplissage</a:t>
            </a:r>
          </a:p>
          <a:p>
            <a:pPr algn="ctr"/>
            <a:r>
              <a:rPr lang="fr-FR" sz="2000" b="1" dirty="0"/>
              <a:t>Engloutissement</a:t>
            </a:r>
          </a:p>
          <a:p>
            <a:pPr algn="ctr"/>
            <a:r>
              <a:rPr lang="fr-FR" sz="2000" b="1" dirty="0"/>
              <a:t>Rester au fond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15800D-4312-47A6-A138-1A3B1301C7D0}"/>
              </a:ext>
            </a:extLst>
          </p:cNvPr>
          <p:cNvSpPr txBox="1"/>
          <p:nvPr/>
        </p:nvSpPr>
        <p:spPr>
          <a:xfrm>
            <a:off x="5645427" y="270769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C9A88A-4756-4BCB-A9F0-D5900EFAEE9D}"/>
              </a:ext>
            </a:extLst>
          </p:cNvPr>
          <p:cNvSpPr txBox="1"/>
          <p:nvPr/>
        </p:nvSpPr>
        <p:spPr>
          <a:xfrm flipH="1">
            <a:off x="670455" y="5021153"/>
            <a:ext cx="10280306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2400" b="1" i="1" dirty="0">
                <a:solidFill>
                  <a:schemeClr val="bg2">
                    <a:lumMod val="75000"/>
                  </a:schemeClr>
                </a:solidFill>
              </a:rPr>
              <a:t>Résoudre les problèmes d’adaptation à ce nouveau milieu</a:t>
            </a:r>
          </a:p>
          <a:p>
            <a:pPr algn="ctr"/>
            <a:r>
              <a:rPr lang="fr-FR" sz="2400" b="1" i="1" dirty="0">
                <a:solidFill>
                  <a:schemeClr val="bg2">
                    <a:lumMod val="75000"/>
                  </a:schemeClr>
                </a:solidFill>
              </a:rPr>
              <a:t>par</a:t>
            </a:r>
            <a:r>
              <a:rPr lang="fr-FR" sz="2400" b="1" i="1" dirty="0"/>
              <a:t> </a:t>
            </a:r>
            <a:r>
              <a:rPr lang="fr-FR" sz="24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l’expérience de la profondeur, sans matériel, et la mise en confiance progressive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7065" y="3511106"/>
            <a:ext cx="6715042" cy="313444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fr-FR" dirty="0"/>
          </a:p>
          <a:p>
            <a:pPr algn="l"/>
            <a:endParaRPr lang="fr-FR" dirty="0"/>
          </a:p>
          <a:p>
            <a:r>
              <a:rPr lang="fr-FR" dirty="0"/>
              <a:t>											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3341" y="3979345"/>
            <a:ext cx="1888766" cy="495221"/>
          </a:xfrm>
        </p:spPr>
        <p:txBody>
          <a:bodyPr>
            <a:noAutofit/>
          </a:bodyPr>
          <a:lstStyle/>
          <a:p>
            <a:pPr algn="ctr"/>
            <a:r>
              <a:rPr lang="fr-FR" sz="1600" dirty="0">
                <a:solidFill>
                  <a:schemeClr val="bg2">
                    <a:lumMod val="75000"/>
                  </a:schemeClr>
                </a:solidFill>
              </a:rPr>
              <a:t>Descendre vers le fond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8059" y="2713392"/>
            <a:ext cx="1888766" cy="495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/>
              <a:t>Entrer dans l’eau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015503" y="3884738"/>
            <a:ext cx="2499117" cy="684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chemeClr val="bg2">
                    <a:lumMod val="75000"/>
                  </a:schemeClr>
                </a:solidFill>
              </a:rPr>
              <a:t>S’immerger / Passer sous un obstacle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79444" y="2692788"/>
            <a:ext cx="1888766" cy="495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/>
              <a:t>Sortir de l’eau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126736" y="3963754"/>
            <a:ext cx="1888766" cy="49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chemeClr val="bg2">
                    <a:lumMod val="75000"/>
                  </a:schemeClr>
                </a:solidFill>
              </a:rPr>
              <a:t>Se déplacer en suivant le bord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433007" y="3726852"/>
            <a:ext cx="270651" cy="3344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dirty="0"/>
              <a:t>   												PP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433007" y="4428407"/>
            <a:ext cx="270651" cy="3344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dirty="0"/>
              <a:t>   												PP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433007" y="5214115"/>
            <a:ext cx="270651" cy="3344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dirty="0"/>
              <a:t>   												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433007" y="6035690"/>
            <a:ext cx="270651" cy="3344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dirty="0"/>
              <a:t>   				</a:t>
            </a:r>
          </a:p>
        </p:txBody>
      </p:sp>
      <p:cxnSp>
        <p:nvCxnSpPr>
          <p:cNvPr id="15" name="Connecteur droit avec flèche 14"/>
          <p:cNvCxnSpPr>
            <a:cxnSpLocks/>
          </p:cNvCxnSpPr>
          <p:nvPr/>
        </p:nvCxnSpPr>
        <p:spPr>
          <a:xfrm flipV="1">
            <a:off x="5300279" y="3693073"/>
            <a:ext cx="746124" cy="879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791111" y="3729622"/>
            <a:ext cx="590362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840607" y="3754329"/>
            <a:ext cx="59036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</p:cNvCxnSpPr>
          <p:nvPr/>
        </p:nvCxnSpPr>
        <p:spPr>
          <a:xfrm>
            <a:off x="1170659" y="3153412"/>
            <a:ext cx="0" cy="60091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cxnSpLocks/>
            <a:endCxn id="7" idx="2"/>
          </p:cNvCxnSpPr>
          <p:nvPr/>
        </p:nvCxnSpPr>
        <p:spPr>
          <a:xfrm flipV="1">
            <a:off x="7223827" y="3188009"/>
            <a:ext cx="0" cy="69672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itre 1"/>
          <p:cNvSpPr txBox="1">
            <a:spLocks/>
          </p:cNvSpPr>
          <p:nvPr/>
        </p:nvSpPr>
        <p:spPr>
          <a:xfrm>
            <a:off x="2162629" y="1326405"/>
            <a:ext cx="8302171" cy="127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b="1" dirty="0"/>
              <a:t>Circuit  possible sur une ligne d’eau avec 1 enseignant + 1 MNS + 1 IEB</a:t>
            </a:r>
          </a:p>
          <a:p>
            <a:endParaRPr lang="fr-FR" sz="2600" b="1" dirty="0"/>
          </a:p>
          <a:p>
            <a:endParaRPr lang="fr-FR" sz="2000" b="1" dirty="0"/>
          </a:p>
          <a:p>
            <a:r>
              <a:rPr lang="fr-FR" sz="2000" b="1" dirty="0"/>
              <a:t>Les adultes encadrants (        )proposent différentes tâches</a:t>
            </a:r>
          </a:p>
          <a:p>
            <a:endParaRPr lang="fr-FR" sz="2000" b="1" dirty="0"/>
          </a:p>
          <a:p>
            <a:r>
              <a:rPr lang="fr-FR" sz="2000" b="1" dirty="0"/>
              <a:t>Les élèves progressent à leur rythme seuls ou par groupes d’affinité</a:t>
            </a:r>
          </a:p>
        </p:txBody>
      </p:sp>
      <p:sp>
        <p:nvSpPr>
          <p:cNvPr id="33" name="Multiplication 32"/>
          <p:cNvSpPr/>
          <p:nvPr/>
        </p:nvSpPr>
        <p:spPr>
          <a:xfrm>
            <a:off x="4029931" y="3153412"/>
            <a:ext cx="338278" cy="25741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5" name="Multiplication 34"/>
          <p:cNvSpPr/>
          <p:nvPr/>
        </p:nvSpPr>
        <p:spPr>
          <a:xfrm>
            <a:off x="1272442" y="3184549"/>
            <a:ext cx="338278" cy="25741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7" name="Multiplication 36"/>
          <p:cNvSpPr/>
          <p:nvPr/>
        </p:nvSpPr>
        <p:spPr>
          <a:xfrm>
            <a:off x="6662815" y="3184549"/>
            <a:ext cx="338278" cy="25741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9" name="Multiplication 36">
            <a:extLst>
              <a:ext uri="{FF2B5EF4-FFF2-40B4-BE49-F238E27FC236}">
                <a16:creationId xmlns:a16="http://schemas.microsoft.com/office/drawing/2014/main" id="{CF282C34-B1F4-4F55-BB33-B8723546158F}"/>
              </a:ext>
            </a:extLst>
          </p:cNvPr>
          <p:cNvSpPr/>
          <p:nvPr/>
        </p:nvSpPr>
        <p:spPr>
          <a:xfrm>
            <a:off x="5926861" y="1946644"/>
            <a:ext cx="338278" cy="25741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80C4ADA-4911-45BB-B2BB-2AC2602EFFC8}"/>
              </a:ext>
            </a:extLst>
          </p:cNvPr>
          <p:cNvSpPr txBox="1">
            <a:spLocks/>
          </p:cNvSpPr>
          <p:nvPr/>
        </p:nvSpPr>
        <p:spPr>
          <a:xfrm>
            <a:off x="646111" y="212450"/>
            <a:ext cx="9404723" cy="845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200" dirty="0"/>
              <a:t>Mise en œuvre</a:t>
            </a:r>
          </a:p>
        </p:txBody>
      </p:sp>
      <p:pic>
        <p:nvPicPr>
          <p:cNvPr id="9" name="Image 8">
            <a:hlinkClick r:id="rId2" action="ppaction://hlinkfile"/>
            <a:extLst>
              <a:ext uri="{FF2B5EF4-FFF2-40B4-BE49-F238E27FC236}">
                <a16:creationId xmlns:a16="http://schemas.microsoft.com/office/drawing/2014/main" id="{0D1D1403-62C4-4CAC-983E-67D54EA8F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322" y="5214115"/>
            <a:ext cx="2377232" cy="133719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C961D4F-6C33-497D-8662-5ABEF794EAD7}"/>
              </a:ext>
            </a:extLst>
          </p:cNvPr>
          <p:cNvSpPr txBox="1"/>
          <p:nvPr/>
        </p:nvSpPr>
        <p:spPr>
          <a:xfrm>
            <a:off x="7900292" y="4025501"/>
            <a:ext cx="4234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+ de ce fonctionnement :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/>
              <a:t>Quantité d’actions</a:t>
            </a:r>
          </a:p>
          <a:p>
            <a:pPr marL="285750" indent="-285750">
              <a:buFontTx/>
              <a:buChar char="-"/>
            </a:pPr>
            <a:r>
              <a:rPr lang="fr-FR" dirty="0"/>
              <a:t>Chacun fait a son rythme</a:t>
            </a:r>
          </a:p>
          <a:p>
            <a:pPr marL="285750" indent="-285750">
              <a:buFontTx/>
              <a:buChar char="-"/>
            </a:pPr>
            <a:r>
              <a:rPr lang="fr-FR" dirty="0"/>
              <a:t>Émulation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Liberté relative =&gt; confiance</a:t>
            </a:r>
          </a:p>
        </p:txBody>
      </p:sp>
    </p:spTree>
    <p:extLst>
      <p:ext uri="{BB962C8B-B14F-4D97-AF65-F5344CB8AC3E}">
        <p14:creationId xmlns:p14="http://schemas.microsoft.com/office/powerpoint/2010/main" val="1304604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2787</TotalTime>
  <Words>1778</Words>
  <Application>Microsoft Office PowerPoint</Application>
  <PresentationFormat>Grand écran</PresentationFormat>
  <Paragraphs>369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Bahnschrift</vt:lpstr>
      <vt:lpstr>Century Gothic</vt:lpstr>
      <vt:lpstr>Symbol</vt:lpstr>
      <vt:lpstr>Wingdings</vt:lpstr>
      <vt:lpstr>Wingdings 3</vt:lpstr>
      <vt:lpstr>Ion</vt:lpstr>
      <vt:lpstr>Contribution de l’école à l’aisance aquatique</vt:lpstr>
      <vt:lpstr>Le Contexte – Origines du Plan</vt:lpstr>
      <vt:lpstr>La noyade qu’est-ce que c’est ?  Définition (Larousse médical) : Asphyxie due à l’immersion dans l’eau </vt:lpstr>
      <vt:lpstr>L’aisance aquatique qu’est-ce que c’est ?   </vt:lpstr>
      <vt:lpstr>Les enjeux</vt:lpstr>
      <vt:lpstr>L’ETAT des LIEUX</vt:lpstr>
      <vt:lpstr>QUELLE DEMARCHE ?</vt:lpstr>
      <vt:lpstr>Vers un changement d’approche</vt:lpstr>
      <vt:lpstr>Descendre vers le fond</vt:lpstr>
      <vt:lpstr>Les Besoins – Les Contraintes</vt:lpstr>
      <vt:lpstr>De l’aisance aquatique au savoir nager</vt:lpstr>
      <vt:lpstr>La progressivité à l’école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fondamentaux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d’Aisance Aquatique</dc:title>
  <dc:creator>Vincent Dessemond</dc:creator>
  <cp:lastModifiedBy>Ludovic Pereira</cp:lastModifiedBy>
  <cp:revision>93</cp:revision>
  <dcterms:created xsi:type="dcterms:W3CDTF">2021-01-25T08:15:17Z</dcterms:created>
  <dcterms:modified xsi:type="dcterms:W3CDTF">2022-09-08T11:50:21Z</dcterms:modified>
</cp:coreProperties>
</file>