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8" r:id="rId3"/>
    <p:sldId id="256" r:id="rId4"/>
    <p:sldId id="264" r:id="rId5"/>
    <p:sldId id="265" r:id="rId6"/>
    <p:sldId id="258" r:id="rId7"/>
    <p:sldId id="276" r:id="rId8"/>
    <p:sldId id="257" r:id="rId9"/>
    <p:sldId id="260" r:id="rId10"/>
    <p:sldId id="274" r:id="rId11"/>
    <p:sldId id="275" r:id="rId12"/>
    <p:sldId id="279" r:id="rId13"/>
    <p:sldId id="280" r:id="rId14"/>
    <p:sldId id="281" r:id="rId15"/>
    <p:sldId id="261" r:id="rId16"/>
    <p:sldId id="272" r:id="rId17"/>
    <p:sldId id="273" r:id="rId18"/>
    <p:sldId id="262" r:id="rId19"/>
    <p:sldId id="263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lberici\Desktop\Inspecteur\tableaux%20de%20bord%20IEN\TABLEAU%20DE%20BORD%202013%202014\organisation%20de%20la%20semai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lberici\Desktop\Inspecteur\tableaux%20de%20bord%20IEN\TABLEAU%20DE%20BORD%202013%202014\organisation%20des%20AP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7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  <c:showCatName val="1"/>
            <c:showLeaderLines val="1"/>
          </c:dLbls>
          <c:cat>
            <c:strRef>
              <c:f>Feuil1!$C$51:$C$55</c:f>
              <c:strCache>
                <c:ptCount val="5"/>
                <c:pt idx="0">
                  <c:v>Ecoles à 1 classe</c:v>
                </c:pt>
                <c:pt idx="1">
                  <c:v>Ecoles à 2, 3 classes</c:v>
                </c:pt>
                <c:pt idx="2">
                  <c:v>Ecoles à 4, 5 ou 6 classes</c:v>
                </c:pt>
                <c:pt idx="3">
                  <c:v>Ecoles à 7, 8 ou 9 classes</c:v>
                </c:pt>
                <c:pt idx="4">
                  <c:v>Ecoles à 10 classes ou plus</c:v>
                </c:pt>
              </c:strCache>
            </c:strRef>
          </c:cat>
          <c:val>
            <c:numRef>
              <c:f>Feuil1!$D$51:$D$55</c:f>
              <c:numCache>
                <c:formatCode>General</c:formatCode>
                <c:ptCount val="5"/>
                <c:pt idx="0">
                  <c:v>14</c:v>
                </c:pt>
                <c:pt idx="1">
                  <c:v>20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r-FR" dirty="0"/>
                      <a:t>Ecoles travaillant sur le rythme 4 x 5h15 et 1 x 3h; </a:t>
                    </a:r>
                    <a:r>
                      <a:rPr lang="fr-FR" b="1" dirty="0"/>
                      <a:t>29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fr-FR" dirty="0"/>
                      <a:t>Ecoles travaillant sur le rythme 2 x 5h, 2 x 5h30 et 1 x 3h; </a:t>
                    </a:r>
                    <a:r>
                      <a:rPr lang="fr-FR" b="1" dirty="0"/>
                      <a:t>10</a:t>
                    </a: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fr-FR" dirty="0"/>
                      <a:t>Ecoles travaillant sur le rythme 2x6h, 2x4h30; </a:t>
                    </a:r>
                    <a:r>
                      <a:rPr lang="fr-FR" b="1" dirty="0"/>
                      <a:t>5</a:t>
                    </a: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fr-FR" dirty="0"/>
                      <a:t>Ecoles travaillant sur le rythme 3x6h et 2x3h; </a:t>
                    </a:r>
                    <a:r>
                      <a:rPr lang="fr-FR" b="1" dirty="0"/>
                      <a:t>1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Val val="1"/>
            <c:showCatName val="1"/>
            <c:showLeaderLines val="1"/>
          </c:dLbls>
          <c:cat>
            <c:strRef>
              <c:f>Feuil1!$B$54:$B$57</c:f>
              <c:strCache>
                <c:ptCount val="4"/>
                <c:pt idx="0">
                  <c:v>Ecoles travaillant sur le rythme 4 x 5h15 et 1 x 3h</c:v>
                </c:pt>
                <c:pt idx="1">
                  <c:v>Ecoles travaillant sur le rythme 2 x 5h, 2 x 5h30 et 1 x 3h</c:v>
                </c:pt>
                <c:pt idx="2">
                  <c:v>Ecoles travaillant sur le rythme 2x6h, 2x4h30</c:v>
                </c:pt>
                <c:pt idx="3">
                  <c:v>Ecoles travaillant sur le rythme 3x6h et 2x3h</c:v>
                </c:pt>
              </c:strCache>
            </c:strRef>
          </c:cat>
          <c:val>
            <c:numRef>
              <c:f>Feuil1!$C$54:$C$57</c:f>
              <c:numCache>
                <c:formatCode>General</c:formatCode>
                <c:ptCount val="4"/>
                <c:pt idx="0">
                  <c:v>29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en-US"/>
              <a:t>Temps périscolaire dans la journée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Feuil2!$A$55:$A$57</c:f>
              <c:strCache>
                <c:ptCount val="3"/>
                <c:pt idx="0">
                  <c:v>TAP sur la pause méridienne</c:v>
                </c:pt>
                <c:pt idx="1">
                  <c:v>TAP en fin d'après-midi</c:v>
                </c:pt>
                <c:pt idx="2">
                  <c:v>TAP sur deux moments</c:v>
                </c:pt>
              </c:strCache>
            </c:strRef>
          </c:cat>
          <c:val>
            <c:numRef>
              <c:f>Feuil2!$B$55:$B$57</c:f>
              <c:numCache>
                <c:formatCode>General</c:formatCode>
                <c:ptCount val="3"/>
                <c:pt idx="0">
                  <c:v>7</c:v>
                </c:pt>
                <c:pt idx="1">
                  <c:v>37</c:v>
                </c:pt>
                <c:pt idx="2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pieChart>
        <c:varyColors val="1"/>
        <c:ser>
          <c:idx val="0"/>
          <c:order val="0"/>
          <c:explosion val="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Problèmes sociaux et financiers; 5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Val val="1"/>
            <c:showCatName val="1"/>
            <c:showLeaderLines val="1"/>
          </c:dLbls>
          <c:cat>
            <c:strRef>
              <c:f>Feuil1!$A$1:$A$5</c:f>
              <c:strCache>
                <c:ptCount val="5"/>
                <c:pt idx="0">
                  <c:v>Problèmes sociaux et finaciers</c:v>
                </c:pt>
                <c:pt idx="1">
                  <c:v>Problèmes sociaux</c:v>
                </c:pt>
                <c:pt idx="2">
                  <c:v>Situations liées au handicap</c:v>
                </c:pt>
                <c:pt idx="3">
                  <c:v>Problèmes de santé</c:v>
                </c:pt>
                <c:pt idx="4">
                  <c:v>Problèmes de santé liés au travail</c:v>
                </c:pt>
              </c:strCache>
            </c:strRef>
          </c:cat>
          <c:val>
            <c:numRef>
              <c:f>Feuil1!$B$1:$B$5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0.83478</cdr:x>
      <cdr:y>0.60317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858048" y="2714644"/>
          <a:ext cx="1357322" cy="178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EF35-227C-4886-8B89-4353BFF79D4C}" type="datetimeFigureOut">
              <a:rPr lang="fr-FR" smtClean="0"/>
              <a:pPr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0C84-AB55-4910-ABC1-03EF8E3CC1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Inspecteur/Groupes%20et%20missions/culture%20humaniste/Ecoles%20inscrites%20dans%20une%20action%20centenaire.do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Inspecteur/semaine%20de%20la%20maternelle/Liste%20des%20&#233;coles%20inscrites%20&#224;%20la%20semaine%20de%20la%20maternelle%2023%20au%2027%20mars%202014.docx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44" y="357166"/>
            <a:ext cx="8858312" cy="61436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714480" y="571480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Circonscription d’Ussel </a:t>
            </a:r>
          </a:p>
          <a:p>
            <a:pPr algn="ctr"/>
            <a:r>
              <a:rPr lang="fr-FR" sz="3600" dirty="0" smtClean="0"/>
              <a:t>Année 2014/2015</a:t>
            </a:r>
          </a:p>
          <a:p>
            <a:r>
              <a:rPr lang="fr-FR" dirty="0" smtClean="0"/>
              <a:t>   </a:t>
            </a:r>
          </a:p>
          <a:p>
            <a:endParaRPr lang="fr-FR" dirty="0"/>
          </a:p>
        </p:txBody>
      </p:sp>
      <p:pic>
        <p:nvPicPr>
          <p:cNvPr id="3" name="Image 2" descr="19_correze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1329849" cy="202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car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480" y="2143116"/>
            <a:ext cx="2286016" cy="1467585"/>
          </a:xfrm>
          <a:prstGeom prst="rect">
            <a:avLst/>
          </a:prstGeom>
        </p:spPr>
      </p:pic>
      <p:pic>
        <p:nvPicPr>
          <p:cNvPr id="5" name="Image 4" descr="bor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0496" y="2143116"/>
            <a:ext cx="2000264" cy="1476379"/>
          </a:xfrm>
          <a:prstGeom prst="rect">
            <a:avLst/>
          </a:prstGeom>
        </p:spPr>
      </p:pic>
      <p:pic>
        <p:nvPicPr>
          <p:cNvPr id="6" name="Image 5" descr="chavanon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7620" y="3643314"/>
            <a:ext cx="2286016" cy="1473998"/>
          </a:xfrm>
          <a:prstGeom prst="rect">
            <a:avLst/>
          </a:prstGeom>
        </p:spPr>
      </p:pic>
      <p:pic>
        <p:nvPicPr>
          <p:cNvPr id="7" name="Image 6" descr="ventadour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0760" y="2143116"/>
            <a:ext cx="2214578" cy="147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14282" y="714356"/>
          <a:ext cx="814392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418"/>
                <a:gridCol w="1163418"/>
                <a:gridCol w="1163418"/>
                <a:gridCol w="1163418"/>
                <a:gridCol w="1163418"/>
                <a:gridCol w="1163418"/>
                <a:gridCol w="1163418"/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fr-FR" dirty="0" smtClean="0"/>
                        <a:t>Répartition des élèves en fonction des scores</a:t>
                      </a:r>
                      <a:r>
                        <a:rPr lang="fr-FR" baseline="0" dirty="0" smtClean="0"/>
                        <a:t> de réussite</a:t>
                      </a:r>
                      <a:endParaRPr lang="fr-F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MATHEMATIQUES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Groupe D</a:t>
                      </a:r>
                    </a:p>
                    <a:p>
                      <a:r>
                        <a:rPr lang="fr-FR" sz="1100" dirty="0" smtClean="0"/>
                        <a:t>Très fragile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C</a:t>
                      </a:r>
                    </a:p>
                    <a:p>
                      <a:r>
                        <a:rPr lang="fr-FR" sz="1100" dirty="0" smtClean="0"/>
                        <a:t>fragile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B</a:t>
                      </a:r>
                    </a:p>
                    <a:p>
                      <a:r>
                        <a:rPr lang="fr-FR" sz="1100" dirty="0" smtClean="0"/>
                        <a:t>Bons</a:t>
                      </a:r>
                      <a:r>
                        <a:rPr lang="fr-FR" sz="1100" baseline="0" dirty="0" smtClean="0"/>
                        <a:t> acquis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A</a:t>
                      </a:r>
                    </a:p>
                    <a:p>
                      <a:r>
                        <a:rPr lang="fr-FR" sz="1100" dirty="0" smtClean="0"/>
                        <a:t>Acquis</a:t>
                      </a:r>
                      <a:r>
                        <a:rPr lang="fr-FR" sz="1100" baseline="0" dirty="0" smtClean="0"/>
                        <a:t> très solides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rowSpan="10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b="1" dirty="0" smtClean="0"/>
                        <a:t>FRANCAIS</a:t>
                      </a:r>
                      <a:endParaRPr lang="fr-F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A</a:t>
                      </a:r>
                    </a:p>
                    <a:p>
                      <a:r>
                        <a:rPr lang="fr-FR" sz="1100" dirty="0" smtClean="0"/>
                        <a:t>Acquis très solides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4.2%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48.6%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54.7%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B</a:t>
                      </a:r>
                    </a:p>
                    <a:p>
                      <a:r>
                        <a:rPr lang="fr-FR" sz="1100" dirty="0" smtClean="0"/>
                        <a:t>Bon acquis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9.8%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8.4%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22.4%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C</a:t>
                      </a:r>
                    </a:p>
                    <a:p>
                      <a:r>
                        <a:rPr lang="fr-FR" sz="1100" dirty="0" smtClean="0"/>
                        <a:t>fragile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4.7%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6.1%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15%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Groupe D</a:t>
                      </a:r>
                    </a:p>
                    <a:p>
                      <a:r>
                        <a:rPr lang="fr-FR" sz="1100" dirty="0" smtClean="0"/>
                        <a:t>Très fragile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6.1%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8%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9.3%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10.7%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20.6%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59.3%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xplosion 1 11"/>
          <p:cNvSpPr/>
          <p:nvPr/>
        </p:nvSpPr>
        <p:spPr>
          <a:xfrm>
            <a:off x="3000364" y="5429264"/>
            <a:ext cx="1785950" cy="100010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xplosion 1 12"/>
          <p:cNvSpPr/>
          <p:nvPr/>
        </p:nvSpPr>
        <p:spPr>
          <a:xfrm>
            <a:off x="8215338" y="3143248"/>
            <a:ext cx="714380" cy="200024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500430" y="57150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20%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286776" y="392906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23%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571736" y="3286124"/>
            <a:ext cx="1857388" cy="150019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en arc 17"/>
          <p:cNvCxnSpPr>
            <a:stCxn id="16" idx="1"/>
            <a:endCxn id="20" idx="0"/>
          </p:cNvCxnSpPr>
          <p:nvPr/>
        </p:nvCxnSpPr>
        <p:spPr>
          <a:xfrm rot="10800000" flipV="1">
            <a:off x="1035820" y="4036222"/>
            <a:ext cx="1535917" cy="1678793"/>
          </a:xfrm>
          <a:prstGeom prst="curved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57158" y="5715016"/>
            <a:ext cx="135732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28596" y="592933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14%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714480" y="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2013-2014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2014-11-21-10153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92915" y="-1421379"/>
            <a:ext cx="6858002" cy="9700755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3214678" y="3429000"/>
            <a:ext cx="2071702" cy="1785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en arc 4"/>
          <p:cNvCxnSpPr/>
          <p:nvPr/>
        </p:nvCxnSpPr>
        <p:spPr>
          <a:xfrm rot="10800000" flipV="1">
            <a:off x="1643042" y="4857760"/>
            <a:ext cx="1571636" cy="121444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928662" y="5929330"/>
            <a:ext cx="7858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14%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286116" y="4071942"/>
            <a:ext cx="1357322" cy="10001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en arc 9"/>
          <p:cNvCxnSpPr/>
          <p:nvPr/>
        </p:nvCxnSpPr>
        <p:spPr>
          <a:xfrm rot="5400000">
            <a:off x="3143240" y="5072074"/>
            <a:ext cx="1071570" cy="107157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86050" y="6072206"/>
            <a:ext cx="7143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6.1%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8794" y="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2014-2015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14282" y="714356"/>
          <a:ext cx="814392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418"/>
                <a:gridCol w="1163418"/>
                <a:gridCol w="1163418"/>
                <a:gridCol w="1163418"/>
                <a:gridCol w="1163418"/>
                <a:gridCol w="1163418"/>
                <a:gridCol w="1163418"/>
              </a:tblGrid>
              <a:tr h="370840">
                <a:tc rowSpan="2" gridSpan="2">
                  <a:txBody>
                    <a:bodyPr/>
                    <a:lstStyle/>
                    <a:p>
                      <a:r>
                        <a:rPr lang="fr-FR" dirty="0" smtClean="0"/>
                        <a:t>Répartition des élèves en fonction des scores</a:t>
                      </a:r>
                      <a:r>
                        <a:rPr lang="fr-FR" baseline="0" dirty="0" smtClean="0"/>
                        <a:t> de réussite</a:t>
                      </a:r>
                      <a:endParaRPr lang="fr-FR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MATHEMATIQUES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Groupe D</a:t>
                      </a:r>
                    </a:p>
                    <a:p>
                      <a:r>
                        <a:rPr lang="fr-FR" sz="1100" dirty="0" smtClean="0"/>
                        <a:t>Très fragile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C</a:t>
                      </a:r>
                    </a:p>
                    <a:p>
                      <a:r>
                        <a:rPr lang="fr-FR" sz="1100" dirty="0" smtClean="0"/>
                        <a:t>fragile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B</a:t>
                      </a:r>
                    </a:p>
                    <a:p>
                      <a:r>
                        <a:rPr lang="fr-FR" sz="1100" dirty="0" smtClean="0"/>
                        <a:t>Bons</a:t>
                      </a:r>
                      <a:r>
                        <a:rPr lang="fr-FR" sz="1100" baseline="0" dirty="0" smtClean="0"/>
                        <a:t> acquis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A</a:t>
                      </a:r>
                    </a:p>
                    <a:p>
                      <a:r>
                        <a:rPr lang="fr-FR" sz="1100" dirty="0" smtClean="0"/>
                        <a:t>Acquis</a:t>
                      </a:r>
                      <a:r>
                        <a:rPr lang="fr-FR" sz="1100" baseline="0" dirty="0" smtClean="0"/>
                        <a:t> très solides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rowSpan="10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b="1" dirty="0" smtClean="0"/>
                        <a:t>FRANCAIS</a:t>
                      </a:r>
                      <a:endParaRPr lang="fr-F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A</a:t>
                      </a:r>
                    </a:p>
                    <a:p>
                      <a:r>
                        <a:rPr lang="fr-FR" sz="1100" dirty="0" smtClean="0"/>
                        <a:t>Acquis très solides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42.3%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B</a:t>
                      </a:r>
                    </a:p>
                    <a:p>
                      <a:r>
                        <a:rPr lang="fr-FR" sz="1100" dirty="0" smtClean="0"/>
                        <a:t>Bon acquis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4.7%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9.4%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9.9%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26.4%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Groupe C</a:t>
                      </a:r>
                    </a:p>
                    <a:p>
                      <a:r>
                        <a:rPr lang="fr-FR" sz="1100" dirty="0" smtClean="0"/>
                        <a:t>fragile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7.1%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7.5%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21.7%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Groupe D</a:t>
                      </a:r>
                    </a:p>
                    <a:p>
                      <a:r>
                        <a:rPr lang="fr-FR" sz="1100" dirty="0" smtClean="0"/>
                        <a:t>Très fragile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3.8%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9.0%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10.4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13.7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27.8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2500298" y="3286124"/>
            <a:ext cx="1928826" cy="15001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rc 5"/>
          <p:cNvCxnSpPr/>
          <p:nvPr/>
        </p:nvCxnSpPr>
        <p:spPr>
          <a:xfrm rot="5400000">
            <a:off x="1178695" y="4822041"/>
            <a:ext cx="1428760" cy="121444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57224" y="600076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16.1%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3000364" y="5715016"/>
            <a:ext cx="1714512" cy="114298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500430" y="60722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24.1%</a:t>
            </a:r>
            <a:endParaRPr lang="fr-FR" dirty="0"/>
          </a:p>
        </p:txBody>
      </p:sp>
      <p:sp>
        <p:nvSpPr>
          <p:cNvPr id="10" name="Explosion 1 9"/>
          <p:cNvSpPr/>
          <p:nvPr/>
        </p:nvSpPr>
        <p:spPr>
          <a:xfrm>
            <a:off x="8072462" y="3500438"/>
            <a:ext cx="1071538" cy="157163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215338" y="4071942"/>
            <a:ext cx="9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30.7%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3912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>
          <a:xfrm>
            <a:off x="2357422" y="3286124"/>
            <a:ext cx="2286016" cy="1785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en arc 4"/>
          <p:cNvCxnSpPr/>
          <p:nvPr/>
        </p:nvCxnSpPr>
        <p:spPr>
          <a:xfrm rot="5400000">
            <a:off x="1321571" y="5179231"/>
            <a:ext cx="1285884" cy="92869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2428860" y="3214686"/>
            <a:ext cx="4286280" cy="207170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en arc 7"/>
          <p:cNvCxnSpPr/>
          <p:nvPr/>
        </p:nvCxnSpPr>
        <p:spPr>
          <a:xfrm flipV="1">
            <a:off x="1000100" y="4357694"/>
            <a:ext cx="1428760" cy="571504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2500298" y="1500174"/>
            <a:ext cx="2214578" cy="37147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en arc 10"/>
          <p:cNvCxnSpPr/>
          <p:nvPr/>
        </p:nvCxnSpPr>
        <p:spPr>
          <a:xfrm rot="16200000" flipH="1">
            <a:off x="3714744" y="5429264"/>
            <a:ext cx="928694" cy="500066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000496" y="6072206"/>
            <a:ext cx="85725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30.7%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2910" y="6286520"/>
            <a:ext cx="10001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16.1 %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7158" y="4786322"/>
            <a:ext cx="78581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24.1%</a:t>
            </a:r>
            <a:endParaRPr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728" y="214290"/>
            <a:ext cx="635798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Analyse diachronique sur 3 ans</a:t>
            </a:r>
            <a:endParaRPr lang="fr-FR" sz="36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28596" y="1397000"/>
          <a:ext cx="8286808" cy="430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1285884"/>
                <a:gridCol w="1285884"/>
                <a:gridCol w="1428760"/>
              </a:tblGrid>
              <a:tr h="698522"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Elèves fragiles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2012-2013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2013-2014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2014-2015</a:t>
                      </a:r>
                      <a:endParaRPr lang="fr-FR" sz="3600" dirty="0"/>
                    </a:p>
                  </a:txBody>
                  <a:tcPr/>
                </a:tc>
              </a:tr>
              <a:tr h="698522"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Français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17.2%</a:t>
                      </a:r>
                      <a:endParaRPr lang="fr-F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23%</a:t>
                      </a:r>
                      <a:endParaRPr lang="fr-F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30.7%</a:t>
                      </a:r>
                      <a:endParaRPr lang="fr-FR" sz="3400" dirty="0"/>
                    </a:p>
                  </a:txBody>
                  <a:tcPr/>
                </a:tc>
              </a:tr>
              <a:tr h="698522"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Maths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18.6%</a:t>
                      </a:r>
                      <a:endParaRPr lang="fr-F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20%</a:t>
                      </a:r>
                      <a:endParaRPr lang="fr-F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24.1%</a:t>
                      </a:r>
                      <a:endParaRPr lang="fr-FR" sz="3400" dirty="0"/>
                    </a:p>
                  </a:txBody>
                  <a:tcPr/>
                </a:tc>
              </a:tr>
              <a:tr h="1722383">
                <a:tc>
                  <a:txBody>
                    <a:bodyPr/>
                    <a:lstStyle/>
                    <a:p>
                      <a:r>
                        <a:rPr lang="fr-FR" sz="3600" dirty="0" smtClean="0"/>
                        <a:t>Fragilités dans les deux domaines</a:t>
                      </a:r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/</a:t>
                      </a:r>
                      <a:endParaRPr lang="fr-F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14%</a:t>
                      </a:r>
                      <a:endParaRPr lang="fr-FR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400" dirty="0" smtClean="0"/>
                        <a:t>16.1%</a:t>
                      </a:r>
                      <a:endParaRPr lang="fr-FR" sz="3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1643050"/>
            <a:ext cx="7858180" cy="4500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00166" y="357166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Les inspections:</a:t>
            </a:r>
          </a:p>
          <a:p>
            <a:pPr algn="ctr"/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785926"/>
            <a:ext cx="87154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fr-FR" sz="3200" dirty="0" smtClean="0"/>
              <a:t>4 enseignants ont été inspectés il y a plus de trois ans</a:t>
            </a:r>
          </a:p>
          <a:p>
            <a:pPr lvl="2">
              <a:buFont typeface="Arial" pitchFamily="34" charset="0"/>
              <a:buChar char="•"/>
            </a:pPr>
            <a:r>
              <a:rPr lang="fr-FR" sz="3200" dirty="0" smtClean="0"/>
              <a:t>27 ont été inspectés pour la dernière fois en  2011</a:t>
            </a:r>
          </a:p>
          <a:p>
            <a:pPr lvl="2">
              <a:buFont typeface="Arial" pitchFamily="34" charset="0"/>
              <a:buChar char="•"/>
            </a:pPr>
            <a:r>
              <a:rPr lang="fr-FR" sz="3200" dirty="0" smtClean="0"/>
              <a:t>26 ont été inspectés pour la dernière fois entre janvier et juin 2012</a:t>
            </a:r>
          </a:p>
          <a:p>
            <a:pPr lvl="2">
              <a:buFont typeface="Arial" pitchFamily="34" charset="0"/>
              <a:buChar char="•"/>
            </a:pPr>
            <a:r>
              <a:rPr lang="fr-FR" sz="3200" dirty="0" smtClean="0"/>
              <a:t>8 néo titulaires doivent être inspectés pour la première fois ainsi que 2 PES et 6 FS.</a:t>
            </a:r>
          </a:p>
          <a:p>
            <a:pPr lvl="2">
              <a:buFont typeface="Arial" pitchFamily="34" charset="0"/>
              <a:buChar char="•"/>
            </a:pPr>
            <a:endParaRPr lang="fr-FR" sz="3200" dirty="0" smtClean="0"/>
          </a:p>
          <a:p>
            <a:pPr lvl="2" algn="ctr">
              <a:buFont typeface="Arial" pitchFamily="34" charset="0"/>
              <a:buChar char="•"/>
            </a:pPr>
            <a:r>
              <a:rPr lang="fr-FR" sz="3200" b="1" dirty="0" smtClean="0"/>
              <a:t>Soit 73 </a:t>
            </a:r>
            <a:r>
              <a:rPr lang="fr-FR" sz="3200" b="1" dirty="0" err="1" smtClean="0"/>
              <a:t>inspectables</a:t>
            </a:r>
            <a:endParaRPr lang="fr-FR" sz="3200" b="1" dirty="0" smtClean="0"/>
          </a:p>
          <a:p>
            <a:pPr lvl="2">
              <a:buFont typeface="Arial" pitchFamily="34" charset="0"/>
              <a:buChar char="•"/>
            </a:pPr>
            <a:endParaRPr lang="fr-FR" sz="3200" dirty="0" smtClean="0"/>
          </a:p>
          <a:p>
            <a:endParaRPr lang="fr-FR" sz="32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0"/>
            <a:ext cx="80724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Enseignants en difficulté,</a:t>
            </a:r>
          </a:p>
          <a:p>
            <a:pPr algn="ctr"/>
            <a:r>
              <a:rPr lang="fr-FR" sz="4000" b="1" dirty="0" smtClean="0"/>
              <a:t>données de 2013-2014 </a:t>
            </a:r>
          </a:p>
          <a:p>
            <a:endParaRPr lang="fr-FR" dirty="0"/>
          </a:p>
        </p:txBody>
      </p:sp>
      <p:graphicFrame>
        <p:nvGraphicFramePr>
          <p:cNvPr id="3" name="Graphique 2"/>
          <p:cNvGraphicFramePr/>
          <p:nvPr/>
        </p:nvGraphicFramePr>
        <p:xfrm>
          <a:off x="1357290" y="1357298"/>
          <a:ext cx="664373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85720" y="4334232"/>
            <a:ext cx="8501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Cette année, trois enseignants sont en difficulté 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Madame  </a:t>
            </a:r>
            <a:r>
              <a:rPr lang="fr-FR" sz="2800" dirty="0" err="1" smtClean="0"/>
              <a:t>Demay</a:t>
            </a:r>
            <a:r>
              <a:rPr lang="fr-FR" sz="2800" dirty="0" smtClean="0"/>
              <a:t> à Neuvic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Madame </a:t>
            </a:r>
            <a:r>
              <a:rPr lang="fr-FR" sz="2800" dirty="0" err="1" smtClean="0"/>
              <a:t>Doudet</a:t>
            </a:r>
            <a:r>
              <a:rPr lang="fr-FR" sz="2800" dirty="0" smtClean="0"/>
              <a:t> à Saint </a:t>
            </a:r>
            <a:r>
              <a:rPr lang="fr-FR" sz="2800" dirty="0" err="1" smtClean="0"/>
              <a:t>Pardoux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Monsieur </a:t>
            </a:r>
            <a:r>
              <a:rPr lang="fr-FR" sz="2800" dirty="0" err="1" smtClean="0"/>
              <a:t>Labregère</a:t>
            </a:r>
            <a:r>
              <a:rPr lang="fr-FR" sz="2800" dirty="0" smtClean="0"/>
              <a:t>  TRS Bort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21429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LES SITUATIONS PREOCCUPANTES :</a:t>
            </a:r>
            <a:endParaRPr lang="fr-FR" sz="40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28596" y="1500174"/>
          <a:ext cx="8502368" cy="463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762"/>
                <a:gridCol w="568832"/>
                <a:gridCol w="420383"/>
                <a:gridCol w="120903"/>
                <a:gridCol w="440890"/>
                <a:gridCol w="149208"/>
                <a:gridCol w="387950"/>
                <a:gridCol w="129507"/>
                <a:gridCol w="524423"/>
                <a:gridCol w="653930"/>
                <a:gridCol w="653930"/>
                <a:gridCol w="653930"/>
                <a:gridCol w="653930"/>
                <a:gridCol w="653930"/>
                <a:gridCol w="653930"/>
                <a:gridCol w="653930"/>
              </a:tblGrid>
              <a:tr h="73319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Ecoles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TPS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PS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MS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GS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CE1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CE2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CM1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CM2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Tot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Moy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Moy</a:t>
                      </a:r>
                      <a:r>
                        <a:rPr lang="fr-FR" dirty="0" smtClean="0"/>
                        <a:t> -1</a:t>
                      </a:r>
                      <a:endParaRPr lang="fr-FR" dirty="0"/>
                    </a:p>
                  </a:txBody>
                  <a:tcPr/>
                </a:tc>
              </a:tr>
              <a:tr h="73319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BORT </a:t>
                      </a:r>
                      <a:r>
                        <a:rPr lang="fr-FR" b="1" dirty="0" err="1" smtClean="0"/>
                        <a:t>elem</a:t>
                      </a:r>
                      <a:r>
                        <a:rPr lang="fr-FR" b="1" dirty="0" smtClean="0"/>
                        <a:t>.</a:t>
                      </a:r>
                      <a:endParaRPr lang="fr-F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94</a:t>
                      </a:r>
                      <a:endParaRPr lang="fr-F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18,8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23,5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3319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Egletons</a:t>
                      </a:r>
                      <a:endParaRPr lang="fr-F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15">
                  <a:txBody>
                    <a:bodyPr/>
                    <a:lstStyle/>
                    <a:p>
                      <a:r>
                        <a:rPr lang="fr-FR" b="1" dirty="0" smtClean="0"/>
                        <a:t>23</a:t>
                      </a:r>
                      <a:r>
                        <a:rPr lang="fr-FR" b="1" baseline="0" dirty="0" smtClean="0"/>
                        <a:t> élèves de maternelle rejoignent le RPI « </a:t>
                      </a:r>
                      <a:r>
                        <a:rPr lang="fr-FR" b="1" baseline="0" dirty="0" err="1" smtClean="0"/>
                        <a:t>Darnets</a:t>
                      </a:r>
                      <a:r>
                        <a:rPr lang="fr-FR" b="1" baseline="0" dirty="0" smtClean="0"/>
                        <a:t>, Moustier, </a:t>
                      </a:r>
                      <a:r>
                        <a:rPr lang="fr-FR" b="1" baseline="0" dirty="0" err="1" smtClean="0"/>
                        <a:t>Soudeilles</a:t>
                      </a:r>
                      <a:r>
                        <a:rPr lang="fr-FR" b="1" baseline="0" dirty="0" smtClean="0"/>
                        <a:t> ».</a:t>
                      </a:r>
                    </a:p>
                    <a:p>
                      <a:r>
                        <a:rPr lang="fr-FR" b="1" baseline="0" dirty="0" smtClean="0"/>
                        <a:t>Possibilité d’une fermeture 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3319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Saint </a:t>
                      </a:r>
                      <a:r>
                        <a:rPr lang="fr-FR" b="1" dirty="0" err="1" smtClean="0"/>
                        <a:t>Yrieix</a:t>
                      </a:r>
                      <a:endParaRPr lang="fr-F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20</a:t>
                      </a:r>
                      <a:endParaRPr lang="fr-F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2479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Lapleau</a:t>
                      </a:r>
                      <a:endParaRPr lang="fr-F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40</a:t>
                      </a:r>
                      <a:endParaRPr lang="fr-FR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13,3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2479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Lamazière</a:t>
                      </a:r>
                      <a:r>
                        <a:rPr lang="fr-FR" b="1" dirty="0" smtClean="0"/>
                        <a:t>-Palisse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?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3?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3?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26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2479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Aix-St</a:t>
                      </a:r>
                      <a:r>
                        <a:rPr lang="fr-FR" b="1" baseline="0" dirty="0" smtClean="0"/>
                        <a:t> Etienne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3?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28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TRANSFERT\secrétariat USSEL\carte pd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57232"/>
            <a:ext cx="7473016" cy="544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5572132" y="857232"/>
            <a:ext cx="3143272" cy="314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7158" y="2714620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Remarque :</a:t>
            </a:r>
          </a:p>
          <a:p>
            <a:r>
              <a:rPr lang="fr-FR" dirty="0" smtClean="0"/>
              <a:t>Au plan administratif,  la circonscription de l’Education nationale d’Ussel correspond au territoire de l’arrondissement d’Ussel et d’une partie de l’arrondissement de Tulle (Egletons et </a:t>
            </a:r>
            <a:r>
              <a:rPr lang="fr-FR" dirty="0" err="1" smtClean="0"/>
              <a:t>Lapleau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85720" y="0"/>
            <a:ext cx="850112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La mission culture humaniste centenaire:</a:t>
            </a:r>
          </a:p>
          <a:p>
            <a:r>
              <a:rPr lang="fr-FR" sz="2800" b="1" dirty="0" smtClean="0"/>
              <a:t>2013-2014 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Construction de la valise centenaire 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hlinkClick r:id="rId2" action="ppaction://hlinkfile"/>
              </a:rPr>
              <a:t>Suivi des écoles s’inscrivant dans une action centenaire</a:t>
            </a:r>
            <a:r>
              <a:rPr lang="fr-FR" sz="2800" dirty="0" smtClean="0"/>
              <a:t>.</a:t>
            </a:r>
          </a:p>
          <a:p>
            <a:endParaRPr lang="fr-FR" sz="2800" dirty="0" smtClean="0"/>
          </a:p>
          <a:p>
            <a:r>
              <a:rPr lang="fr-FR" sz="2800" b="1" dirty="0" smtClean="0"/>
              <a:t>2014-2015 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Continuer les projets lancés en 2013-2014 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Elaborer des séquences pédagogiques en lien avec le patrimoine de proximité :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Ussel : révolution industrielle : le développement du chemin de fer et le « tacot » ;</a:t>
            </a:r>
          </a:p>
          <a:p>
            <a:pPr lvl="1"/>
            <a:r>
              <a:rPr lang="fr-FR" sz="2800" dirty="0" smtClean="0"/>
              <a:t>L’époque gallo-romaine : le site des Cars et </a:t>
            </a:r>
            <a:r>
              <a:rPr lang="fr-FR" sz="2800" dirty="0" err="1" smtClean="0"/>
              <a:t>Margerides</a:t>
            </a:r>
            <a:endParaRPr lang="fr-FR" sz="2800" dirty="0" smtClean="0"/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Tulle : la révolution industrielle : la MAT ;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Brive : la préhistoire : la chapelle aux saints.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785794"/>
            <a:ext cx="8001056" cy="5143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42910" y="857232"/>
            <a:ext cx="79296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La mission maternelle :</a:t>
            </a:r>
          </a:p>
          <a:p>
            <a:endParaRPr lang="fr-FR" dirty="0" smtClean="0"/>
          </a:p>
          <a:p>
            <a:r>
              <a:rPr lang="fr-FR" sz="3200" dirty="0" smtClean="0"/>
              <a:t>2013-2014 :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Suivi des écoles s’inscrivant dans le projet « semaine de la maternelle ».</a:t>
            </a:r>
          </a:p>
          <a:p>
            <a:endParaRPr lang="fr-FR" sz="3200" dirty="0" smtClean="0"/>
          </a:p>
          <a:p>
            <a:r>
              <a:rPr lang="fr-FR" sz="3200" dirty="0" smtClean="0"/>
              <a:t>2014-2015 :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Relance de la semaine de la maternelle ;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hlinkClick r:id="rId2" action="ppaction://hlinkfile"/>
              </a:rPr>
              <a:t>Etat des lieux des écoles qui se sont déjà inscrites.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9144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Illettrisme :</a:t>
            </a:r>
          </a:p>
          <a:p>
            <a:r>
              <a:rPr lang="fr-FR" sz="3200" b="1" dirty="0" smtClean="0"/>
              <a:t>2013-2014 :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Suivi des différents dispositifs nationaux et académiques ;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Mise en place des valises « littérature » avec le mécénat du Rotary ;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Valise cycle 3 opérationnelle.</a:t>
            </a:r>
          </a:p>
          <a:p>
            <a:endParaRPr lang="fr-FR" sz="3200" dirty="0" smtClean="0"/>
          </a:p>
          <a:p>
            <a:r>
              <a:rPr lang="fr-FR" sz="3200" b="1" dirty="0" smtClean="0"/>
              <a:t>2014-2015 :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Suivi des différents dispositifs nationaux et académiques ;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Elaboration des valises « Rotary » cycle 1 et cycle 2.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Mise en place d’un logiciel de réservation.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4282" y="500042"/>
            <a:ext cx="871543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Les points positifs :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4000" dirty="0" smtClean="0"/>
              <a:t>La relation avec les enseignants :</a:t>
            </a:r>
          </a:p>
          <a:p>
            <a:pPr lvl="1">
              <a:buFont typeface="Wingdings" pitchFamily="2" charset="2"/>
              <a:buChar char="Ø"/>
            </a:pPr>
            <a:r>
              <a:rPr lang="fr-FR" sz="4000" dirty="0" smtClean="0"/>
              <a:t>Inspections ;</a:t>
            </a:r>
          </a:p>
          <a:p>
            <a:pPr lvl="1">
              <a:buFont typeface="Wingdings" pitchFamily="2" charset="2"/>
              <a:buChar char="Ø"/>
            </a:pPr>
            <a:r>
              <a:rPr lang="fr-FR" sz="4000" dirty="0" smtClean="0"/>
              <a:t>Formation ;</a:t>
            </a:r>
          </a:p>
          <a:p>
            <a:pPr lvl="1">
              <a:buFont typeface="Wingdings" pitchFamily="2" charset="2"/>
              <a:buChar char="Ø"/>
            </a:pPr>
            <a:r>
              <a:rPr lang="fr-FR" sz="4000" dirty="0" smtClean="0"/>
              <a:t>Suivi des situations de « crise » ;</a:t>
            </a:r>
          </a:p>
          <a:p>
            <a:pPr>
              <a:buFont typeface="Arial" pitchFamily="34" charset="0"/>
              <a:buChar char="•"/>
            </a:pPr>
            <a:r>
              <a:rPr lang="fr-FR" sz="4000" dirty="0" smtClean="0"/>
              <a:t>La relation avec les élus :</a:t>
            </a:r>
          </a:p>
          <a:p>
            <a:pPr lvl="1">
              <a:buFont typeface="Wingdings" pitchFamily="2" charset="2"/>
              <a:buChar char="Ø"/>
            </a:pPr>
            <a:r>
              <a:rPr lang="fr-FR" sz="4000" dirty="0" smtClean="0"/>
              <a:t>Carte scolaire ;</a:t>
            </a:r>
          </a:p>
          <a:p>
            <a:pPr lvl="1">
              <a:buFont typeface="Wingdings" pitchFamily="2" charset="2"/>
              <a:buChar char="Ø"/>
            </a:pPr>
            <a:r>
              <a:rPr lang="fr-FR" sz="4000" dirty="0" smtClean="0"/>
              <a:t>Restructuration.</a:t>
            </a:r>
          </a:p>
          <a:p>
            <a:pPr algn="ctr"/>
            <a:r>
              <a:rPr lang="fr-FR" sz="4000" b="1" dirty="0" smtClean="0"/>
              <a:t>Confiance réciproque et proximité.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786" y="1142984"/>
            <a:ext cx="7429552" cy="421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85786" y="1142984"/>
            <a:ext cx="742955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Les points à renforcer </a:t>
            </a:r>
            <a:r>
              <a:rPr lang="fr-FR" sz="4400" dirty="0" smtClean="0"/>
              <a:t>: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4000" dirty="0" smtClean="0"/>
              <a:t>Faire vivre les missions départementales ;</a:t>
            </a:r>
          </a:p>
          <a:p>
            <a:pPr>
              <a:buFont typeface="Wingdings" pitchFamily="2" charset="2"/>
              <a:buChar char="Ø"/>
            </a:pPr>
            <a:r>
              <a:rPr lang="fr-FR" sz="4000" dirty="0" smtClean="0"/>
              <a:t>Se former pour rester force de proposition en pédagogie et en didactique.</a:t>
            </a:r>
            <a:endParaRPr lang="fr-F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ECOLES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6400800" cy="642942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/>
              <a:t>46 écoles </a:t>
            </a:r>
            <a:r>
              <a:rPr lang="fr-FR" dirty="0" smtClean="0"/>
              <a:t>(45 publiques et 1 privée à Ussel) dont</a:t>
            </a:r>
          </a:p>
          <a:p>
            <a:r>
              <a:rPr lang="fr-FR" b="1" dirty="0" smtClean="0"/>
              <a:t> 9 RPI </a:t>
            </a:r>
            <a:r>
              <a:rPr lang="fr-FR" dirty="0" smtClean="0"/>
              <a:t>regroupant 20 écoles et 30 classes</a:t>
            </a:r>
          </a:p>
          <a:p>
            <a:endParaRPr lang="fr-FR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-571536" y="2000240"/>
          <a:ext cx="728667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000760" y="1779687"/>
            <a:ext cx="2857520" cy="48013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Remarques :</a:t>
            </a:r>
          </a:p>
          <a:p>
            <a:pPr algn="just"/>
            <a:r>
              <a:rPr lang="fr-FR" dirty="0" smtClean="0"/>
              <a:t>Les ¾ des écoles de la circonscription sont des petites structures de 1 à 2 classes dont la plupart sont en RPI.</a:t>
            </a:r>
          </a:p>
          <a:p>
            <a:pPr algn="just"/>
            <a:r>
              <a:rPr lang="fr-FR" dirty="0" smtClean="0"/>
              <a:t>Seule l’école de TARNAC est réellement une classe unique maternelle-CM2.</a:t>
            </a:r>
          </a:p>
          <a:p>
            <a:pPr algn="just"/>
            <a:r>
              <a:rPr lang="fr-FR" dirty="0" smtClean="0"/>
              <a:t>Certaines structures sont très fragiles et n’offrent pas des conditions d’enseignement favorables (PALISSE, LAMAZIERE, SAINT YRIEIX …)  et toutes peuvent se retrouver dans des situations difficiles.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642910" y="1500174"/>
          <a:ext cx="785818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57224" y="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LES RYTHMES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LE PERISCOLAIRE</a:t>
            </a:r>
            <a:endParaRPr lang="fr-FR" sz="4000" dirty="0"/>
          </a:p>
        </p:txBody>
      </p:sp>
      <p:graphicFrame>
        <p:nvGraphicFramePr>
          <p:cNvPr id="3" name="Graphique 2"/>
          <p:cNvGraphicFramePr/>
          <p:nvPr/>
        </p:nvGraphicFramePr>
        <p:xfrm>
          <a:off x="357158" y="857232"/>
          <a:ext cx="828680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:carte:rp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669211"/>
            <a:ext cx="5467350" cy="351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e libre 2"/>
          <p:cNvSpPr/>
          <p:nvPr/>
        </p:nvSpPr>
        <p:spPr>
          <a:xfrm>
            <a:off x="4032739" y="3404381"/>
            <a:ext cx="529882" cy="724487"/>
          </a:xfrm>
          <a:custGeom>
            <a:avLst/>
            <a:gdLst>
              <a:gd name="connsiteX0" fmla="*/ 215704 w 529882"/>
              <a:gd name="connsiteY0" fmla="*/ 42204 h 724487"/>
              <a:gd name="connsiteX1" fmla="*/ 60959 w 529882"/>
              <a:gd name="connsiteY1" fmla="*/ 14068 h 724487"/>
              <a:gd name="connsiteX2" fmla="*/ 4689 w 529882"/>
              <a:gd name="connsiteY2" fmla="*/ 126610 h 724487"/>
              <a:gd name="connsiteX3" fmla="*/ 32824 w 529882"/>
              <a:gd name="connsiteY3" fmla="*/ 267287 h 724487"/>
              <a:gd name="connsiteX4" fmla="*/ 173501 w 529882"/>
              <a:gd name="connsiteY4" fmla="*/ 295422 h 724487"/>
              <a:gd name="connsiteX5" fmla="*/ 215704 w 529882"/>
              <a:gd name="connsiteY5" fmla="*/ 337625 h 724487"/>
              <a:gd name="connsiteX6" fmla="*/ 103163 w 529882"/>
              <a:gd name="connsiteY6" fmla="*/ 464234 h 724487"/>
              <a:gd name="connsiteX7" fmla="*/ 145366 w 529882"/>
              <a:gd name="connsiteY7" fmla="*/ 675250 h 724487"/>
              <a:gd name="connsiteX8" fmla="*/ 482990 w 529882"/>
              <a:gd name="connsiteY8" fmla="*/ 675250 h 724487"/>
              <a:gd name="connsiteX9" fmla="*/ 426719 w 529882"/>
              <a:gd name="connsiteY9" fmla="*/ 379828 h 724487"/>
              <a:gd name="connsiteX10" fmla="*/ 440787 w 529882"/>
              <a:gd name="connsiteY10" fmla="*/ 267287 h 724487"/>
              <a:gd name="connsiteX11" fmla="*/ 412652 w 529882"/>
              <a:gd name="connsiteY11" fmla="*/ 112542 h 724487"/>
              <a:gd name="connsiteX12" fmla="*/ 286043 w 529882"/>
              <a:gd name="connsiteY12" fmla="*/ 154745 h 724487"/>
              <a:gd name="connsiteX13" fmla="*/ 257907 w 529882"/>
              <a:gd name="connsiteY13" fmla="*/ 154745 h 724487"/>
              <a:gd name="connsiteX14" fmla="*/ 271975 w 529882"/>
              <a:gd name="connsiteY14" fmla="*/ 84407 h 724487"/>
              <a:gd name="connsiteX15" fmla="*/ 215704 w 529882"/>
              <a:gd name="connsiteY15" fmla="*/ 42204 h 72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9882" h="724487">
                <a:moveTo>
                  <a:pt x="215704" y="42204"/>
                </a:moveTo>
                <a:cubicBezTo>
                  <a:pt x="180535" y="30481"/>
                  <a:pt x="96128" y="0"/>
                  <a:pt x="60959" y="14068"/>
                </a:cubicBezTo>
                <a:cubicBezTo>
                  <a:pt x="25790" y="28136"/>
                  <a:pt x="9378" y="84407"/>
                  <a:pt x="4689" y="126610"/>
                </a:cubicBezTo>
                <a:cubicBezTo>
                  <a:pt x="0" y="168813"/>
                  <a:pt x="4689" y="239152"/>
                  <a:pt x="32824" y="267287"/>
                </a:cubicBezTo>
                <a:cubicBezTo>
                  <a:pt x="60959" y="295422"/>
                  <a:pt x="143021" y="283699"/>
                  <a:pt x="173501" y="295422"/>
                </a:cubicBezTo>
                <a:cubicBezTo>
                  <a:pt x="203981" y="307145"/>
                  <a:pt x="227427" y="309490"/>
                  <a:pt x="215704" y="337625"/>
                </a:cubicBezTo>
                <a:cubicBezTo>
                  <a:pt x="203981" y="365760"/>
                  <a:pt x="114886" y="407963"/>
                  <a:pt x="103163" y="464234"/>
                </a:cubicBezTo>
                <a:cubicBezTo>
                  <a:pt x="91440" y="520505"/>
                  <a:pt x="82062" y="640081"/>
                  <a:pt x="145366" y="675250"/>
                </a:cubicBezTo>
                <a:cubicBezTo>
                  <a:pt x="208670" y="710419"/>
                  <a:pt x="436098" y="724487"/>
                  <a:pt x="482990" y="675250"/>
                </a:cubicBezTo>
                <a:cubicBezTo>
                  <a:pt x="529882" y="626013"/>
                  <a:pt x="433753" y="447822"/>
                  <a:pt x="426719" y="379828"/>
                </a:cubicBezTo>
                <a:cubicBezTo>
                  <a:pt x="419685" y="311834"/>
                  <a:pt x="443131" y="311835"/>
                  <a:pt x="440787" y="267287"/>
                </a:cubicBezTo>
                <a:cubicBezTo>
                  <a:pt x="438443" y="222739"/>
                  <a:pt x="438443" y="131299"/>
                  <a:pt x="412652" y="112542"/>
                </a:cubicBezTo>
                <a:cubicBezTo>
                  <a:pt x="386861" y="93785"/>
                  <a:pt x="311834" y="147711"/>
                  <a:pt x="286043" y="154745"/>
                </a:cubicBezTo>
                <a:cubicBezTo>
                  <a:pt x="260252" y="161779"/>
                  <a:pt x="260252" y="166468"/>
                  <a:pt x="257907" y="154745"/>
                </a:cubicBezTo>
                <a:cubicBezTo>
                  <a:pt x="255562" y="143022"/>
                  <a:pt x="279009" y="100819"/>
                  <a:pt x="271975" y="84407"/>
                </a:cubicBezTo>
                <a:cubicBezTo>
                  <a:pt x="264941" y="67995"/>
                  <a:pt x="250873" y="53927"/>
                  <a:pt x="215704" y="4220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5385581" y="2112499"/>
            <a:ext cx="569742" cy="602566"/>
          </a:xfrm>
          <a:custGeom>
            <a:avLst/>
            <a:gdLst>
              <a:gd name="connsiteX0" fmla="*/ 44548 w 569742"/>
              <a:gd name="connsiteY0" fmla="*/ 11723 h 602566"/>
              <a:gd name="connsiteX1" fmla="*/ 339970 w 569742"/>
              <a:gd name="connsiteY1" fmla="*/ 53926 h 602566"/>
              <a:gd name="connsiteX2" fmla="*/ 452511 w 569742"/>
              <a:gd name="connsiteY2" fmla="*/ 250873 h 602566"/>
              <a:gd name="connsiteX3" fmla="*/ 494714 w 569742"/>
              <a:gd name="connsiteY3" fmla="*/ 250873 h 602566"/>
              <a:gd name="connsiteX4" fmla="*/ 508782 w 569742"/>
              <a:gd name="connsiteY4" fmla="*/ 293076 h 602566"/>
              <a:gd name="connsiteX5" fmla="*/ 438444 w 569742"/>
              <a:gd name="connsiteY5" fmla="*/ 349347 h 602566"/>
              <a:gd name="connsiteX6" fmla="*/ 550985 w 569742"/>
              <a:gd name="connsiteY6" fmla="*/ 433753 h 602566"/>
              <a:gd name="connsiteX7" fmla="*/ 550985 w 569742"/>
              <a:gd name="connsiteY7" fmla="*/ 560363 h 602566"/>
              <a:gd name="connsiteX8" fmla="*/ 452511 w 569742"/>
              <a:gd name="connsiteY8" fmla="*/ 602566 h 602566"/>
              <a:gd name="connsiteX9" fmla="*/ 368105 w 569742"/>
              <a:gd name="connsiteY9" fmla="*/ 560363 h 602566"/>
              <a:gd name="connsiteX10" fmla="*/ 311834 w 569742"/>
              <a:gd name="connsiteY10" fmla="*/ 447821 h 602566"/>
              <a:gd name="connsiteX11" fmla="*/ 368105 w 569742"/>
              <a:gd name="connsiteY11" fmla="*/ 419686 h 602566"/>
              <a:gd name="connsiteX12" fmla="*/ 325902 w 569742"/>
              <a:gd name="connsiteY12" fmla="*/ 377483 h 602566"/>
              <a:gd name="connsiteX13" fmla="*/ 255564 w 569742"/>
              <a:gd name="connsiteY13" fmla="*/ 391550 h 602566"/>
              <a:gd name="connsiteX14" fmla="*/ 185225 w 569742"/>
              <a:gd name="connsiteY14" fmla="*/ 349347 h 602566"/>
              <a:gd name="connsiteX15" fmla="*/ 297767 w 569742"/>
              <a:gd name="connsiteY15" fmla="*/ 264941 h 602566"/>
              <a:gd name="connsiteX16" fmla="*/ 227428 w 569742"/>
              <a:gd name="connsiteY16" fmla="*/ 180535 h 602566"/>
              <a:gd name="connsiteX17" fmla="*/ 171157 w 569742"/>
              <a:gd name="connsiteY17" fmla="*/ 180535 h 602566"/>
              <a:gd name="connsiteX18" fmla="*/ 72684 w 569742"/>
              <a:gd name="connsiteY18" fmla="*/ 124264 h 602566"/>
              <a:gd name="connsiteX19" fmla="*/ 44548 w 569742"/>
              <a:gd name="connsiteY19" fmla="*/ 11723 h 6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9742" h="602566">
                <a:moveTo>
                  <a:pt x="44548" y="11723"/>
                </a:moveTo>
                <a:cubicBezTo>
                  <a:pt x="89096" y="0"/>
                  <a:pt x="271976" y="14068"/>
                  <a:pt x="339970" y="53926"/>
                </a:cubicBezTo>
                <a:cubicBezTo>
                  <a:pt x="407964" y="93784"/>
                  <a:pt x="426720" y="218049"/>
                  <a:pt x="452511" y="250873"/>
                </a:cubicBezTo>
                <a:cubicBezTo>
                  <a:pt x="478302" y="283697"/>
                  <a:pt x="485336" y="243839"/>
                  <a:pt x="494714" y="250873"/>
                </a:cubicBezTo>
                <a:cubicBezTo>
                  <a:pt x="504093" y="257907"/>
                  <a:pt x="518160" y="276664"/>
                  <a:pt x="508782" y="293076"/>
                </a:cubicBezTo>
                <a:cubicBezTo>
                  <a:pt x="499404" y="309488"/>
                  <a:pt x="431410" y="325901"/>
                  <a:pt x="438444" y="349347"/>
                </a:cubicBezTo>
                <a:cubicBezTo>
                  <a:pt x="445478" y="372793"/>
                  <a:pt x="532228" y="398584"/>
                  <a:pt x="550985" y="433753"/>
                </a:cubicBezTo>
                <a:cubicBezTo>
                  <a:pt x="569742" y="468922"/>
                  <a:pt x="567397" y="532228"/>
                  <a:pt x="550985" y="560363"/>
                </a:cubicBezTo>
                <a:cubicBezTo>
                  <a:pt x="534573" y="588498"/>
                  <a:pt x="482991" y="602566"/>
                  <a:pt x="452511" y="602566"/>
                </a:cubicBezTo>
                <a:cubicBezTo>
                  <a:pt x="422031" y="602566"/>
                  <a:pt x="391551" y="586154"/>
                  <a:pt x="368105" y="560363"/>
                </a:cubicBezTo>
                <a:cubicBezTo>
                  <a:pt x="344659" y="534572"/>
                  <a:pt x="311834" y="471267"/>
                  <a:pt x="311834" y="447821"/>
                </a:cubicBezTo>
                <a:cubicBezTo>
                  <a:pt x="311834" y="424375"/>
                  <a:pt x="365760" y="431409"/>
                  <a:pt x="368105" y="419686"/>
                </a:cubicBezTo>
                <a:cubicBezTo>
                  <a:pt x="370450" y="407963"/>
                  <a:pt x="344659" y="382172"/>
                  <a:pt x="325902" y="377483"/>
                </a:cubicBezTo>
                <a:cubicBezTo>
                  <a:pt x="307145" y="372794"/>
                  <a:pt x="279010" y="396239"/>
                  <a:pt x="255564" y="391550"/>
                </a:cubicBezTo>
                <a:cubicBezTo>
                  <a:pt x="232118" y="386861"/>
                  <a:pt x="178191" y="370449"/>
                  <a:pt x="185225" y="349347"/>
                </a:cubicBezTo>
                <a:cubicBezTo>
                  <a:pt x="192259" y="328246"/>
                  <a:pt x="290733" y="293076"/>
                  <a:pt x="297767" y="264941"/>
                </a:cubicBezTo>
                <a:cubicBezTo>
                  <a:pt x="304801" y="236806"/>
                  <a:pt x="248530" y="194603"/>
                  <a:pt x="227428" y="180535"/>
                </a:cubicBezTo>
                <a:cubicBezTo>
                  <a:pt x="206326" y="166467"/>
                  <a:pt x="196947" y="189913"/>
                  <a:pt x="171157" y="180535"/>
                </a:cubicBezTo>
                <a:cubicBezTo>
                  <a:pt x="145367" y="171157"/>
                  <a:pt x="91441" y="150055"/>
                  <a:pt x="72684" y="124264"/>
                </a:cubicBezTo>
                <a:cubicBezTo>
                  <a:pt x="53927" y="98473"/>
                  <a:pt x="0" y="23446"/>
                  <a:pt x="44548" y="11723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786446" y="1357298"/>
            <a:ext cx="1428760" cy="10001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215206" y="1285860"/>
            <a:ext cx="1500198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RPI </a:t>
            </a:r>
            <a:r>
              <a:rPr lang="fr-FR" dirty="0" err="1" smtClean="0"/>
              <a:t>Eygurande</a:t>
            </a:r>
            <a:r>
              <a:rPr lang="fr-FR" dirty="0" smtClean="0"/>
              <a:t> </a:t>
            </a:r>
            <a:r>
              <a:rPr lang="fr-FR" dirty="0" err="1" smtClean="0"/>
              <a:t>Merlines</a:t>
            </a:r>
            <a:r>
              <a:rPr lang="fr-FR" dirty="0" smtClean="0"/>
              <a:t>  (2013)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2285984" y="4000504"/>
            <a:ext cx="2000264" cy="71438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1472" y="4714884"/>
            <a:ext cx="1714512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RPI </a:t>
            </a:r>
            <a:r>
              <a:rPr lang="fr-FR" dirty="0" err="1" smtClean="0"/>
              <a:t>Darnets</a:t>
            </a:r>
            <a:r>
              <a:rPr lang="fr-FR" dirty="0" smtClean="0"/>
              <a:t> Moustier, </a:t>
            </a:r>
            <a:r>
              <a:rPr lang="fr-FR" dirty="0" err="1" smtClean="0"/>
              <a:t>Soudeilles</a:t>
            </a:r>
            <a:r>
              <a:rPr lang="fr-FR" dirty="0" smtClean="0"/>
              <a:t> (2014)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0034" y="500042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La carte des RPI avec les nouveaux regroupements créés.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00166" y="1285860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16668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Ecoles en RPI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classes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Saint Rémy- Saint </a:t>
                      </a:r>
                      <a:r>
                        <a:rPr lang="fr-FR" dirty="0" err="1" smtClean="0"/>
                        <a:t>Pardoux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r>
                        <a:rPr lang="fr-FR" baseline="0" dirty="0" smtClean="0"/>
                        <a:t> + 1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Eygurande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Merlines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+ 3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Aix –Saint Etienne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+ 1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Margerides</a:t>
                      </a:r>
                      <a:r>
                        <a:rPr lang="fr-FR" dirty="0" smtClean="0"/>
                        <a:t>-Saint</a:t>
                      </a:r>
                      <a:r>
                        <a:rPr lang="fr-FR" baseline="0" dirty="0" smtClean="0"/>
                        <a:t> Bonnet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+ 1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Sarroux</a:t>
                      </a:r>
                      <a:r>
                        <a:rPr lang="fr-FR" dirty="0" smtClean="0"/>
                        <a:t>-Saint</a:t>
                      </a:r>
                      <a:r>
                        <a:rPr lang="fr-FR" baseline="0" dirty="0" smtClean="0"/>
                        <a:t> Julien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+ 1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Palisse-</a:t>
                      </a:r>
                      <a:r>
                        <a:rPr lang="fr-FR" dirty="0" err="1" smtClean="0"/>
                        <a:t>Lamazière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+ 1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Combressol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Davignac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Maussac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+ 1 +</a:t>
                      </a:r>
                      <a:r>
                        <a:rPr lang="fr-FR" baseline="0" dirty="0" smtClean="0"/>
                        <a:t> 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Darnets</a:t>
                      </a:r>
                      <a:r>
                        <a:rPr lang="fr-FR" dirty="0" smtClean="0"/>
                        <a:t>-Moustier-</a:t>
                      </a:r>
                      <a:r>
                        <a:rPr lang="fr-FR" dirty="0" err="1" smtClean="0"/>
                        <a:t>Soudeilles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+ 1 + 1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Mestes</a:t>
                      </a:r>
                      <a:r>
                        <a:rPr lang="fr-FR" dirty="0" smtClean="0"/>
                        <a:t>-Saint Angel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+ 2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 : 20 écoles dont 13 en </a:t>
                      </a:r>
                      <a:r>
                        <a:rPr lang="fr-FR" b="1" smtClean="0"/>
                        <a:t>classe unique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30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85918" y="0"/>
            <a:ext cx="528641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LES ENSEIGNANTS</a:t>
            </a:r>
            <a:endParaRPr lang="fr-FR" sz="4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000100" y="714356"/>
          <a:ext cx="7286676" cy="598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643338"/>
              </a:tblGrid>
              <a:tr h="405050">
                <a:tc>
                  <a:txBody>
                    <a:bodyPr/>
                    <a:lstStyle/>
                    <a:p>
                      <a:r>
                        <a:rPr lang="fr-FR" dirty="0" smtClean="0"/>
                        <a:t>Type d’enseignants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Conseillers</a:t>
                      </a:r>
                      <a:r>
                        <a:rPr lang="fr-FR" baseline="0" dirty="0" smtClean="0"/>
                        <a:t> pédagogiques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Animateur informatique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Enseignants référents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Psychologues scolaires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Maître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Brigade formation continue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Postes « plus de maîtres que de classes »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Remplaçants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Environ 15 selon les ajustements de rentrée.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Postes fractionnés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EDEIS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2,5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dirty="0" smtClean="0"/>
                        <a:t>PESA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603077">
                <a:tc>
                  <a:txBody>
                    <a:bodyPr/>
                    <a:lstStyle/>
                    <a:p>
                      <a:r>
                        <a:rPr lang="fr-FR" dirty="0" smtClean="0"/>
                        <a:t>Professeurs des écoles ordinaires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148 = 139 public (dont</a:t>
                      </a:r>
                      <a:r>
                        <a:rPr lang="fr-FR" baseline="0" dirty="0" smtClean="0"/>
                        <a:t> 2 PES) + 9 privé</a:t>
                      </a:r>
                      <a:endParaRPr lang="fr-FR" dirty="0"/>
                    </a:p>
                  </a:txBody>
                  <a:tcPr/>
                </a:tc>
              </a:tr>
              <a:tr h="34461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192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7254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Les élèves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857496"/>
            <a:ext cx="8229600" cy="2928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600" b="1" dirty="0" smtClean="0"/>
              <a:t>Effectif global : </a:t>
            </a:r>
            <a:r>
              <a:rPr lang="fr-FR" sz="3600" b="1" dirty="0" smtClean="0"/>
              <a:t>3172 </a:t>
            </a:r>
            <a:r>
              <a:rPr lang="fr-FR" sz="3600" b="1" dirty="0" smtClean="0"/>
              <a:t>élèves</a:t>
            </a:r>
            <a:r>
              <a:rPr lang="fr-FR" sz="3600" dirty="0" smtClean="0"/>
              <a:t> dont</a:t>
            </a:r>
          </a:p>
          <a:p>
            <a:pPr>
              <a:buNone/>
            </a:pPr>
            <a:r>
              <a:rPr lang="fr-FR" sz="3600" dirty="0" smtClean="0"/>
              <a:t>1234 en maternelle (119 en TPS dont 31 en dispositif)</a:t>
            </a:r>
          </a:p>
          <a:p>
            <a:pPr>
              <a:buNone/>
            </a:pPr>
            <a:r>
              <a:rPr lang="fr-FR" sz="3600" dirty="0" smtClean="0"/>
              <a:t>1900 en élémentaire</a:t>
            </a:r>
          </a:p>
          <a:p>
            <a:pPr>
              <a:buNone/>
            </a:pPr>
            <a:r>
              <a:rPr lang="fr-FR" sz="3600" dirty="0" smtClean="0"/>
              <a:t>38 </a:t>
            </a:r>
            <a:r>
              <a:rPr lang="fr-FR" sz="3600" dirty="0" smtClean="0"/>
              <a:t>en CLIS.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964</Words>
  <Application>Microsoft Office PowerPoint</Application>
  <PresentationFormat>Affichage à l'écran (4:3)</PresentationFormat>
  <Paragraphs>386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LES ECOLES</vt:lpstr>
      <vt:lpstr>Diapositive 4</vt:lpstr>
      <vt:lpstr>Diapositive 5</vt:lpstr>
      <vt:lpstr>Diapositive 6</vt:lpstr>
      <vt:lpstr>Diapositive 7</vt:lpstr>
      <vt:lpstr>Diapositive 8</vt:lpstr>
      <vt:lpstr>Les élèves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Company>Académie de Limoges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lalberici</dc:creator>
  <cp:lastModifiedBy>lalberici</cp:lastModifiedBy>
  <cp:revision>107</cp:revision>
  <dcterms:created xsi:type="dcterms:W3CDTF">2014-10-22T08:53:55Z</dcterms:created>
  <dcterms:modified xsi:type="dcterms:W3CDTF">2015-08-31T08:49:28Z</dcterms:modified>
</cp:coreProperties>
</file>