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423" autoAdjust="0"/>
  </p:normalViewPr>
  <p:slideViewPr>
    <p:cSldViewPr>
      <p:cViewPr varScale="1">
        <p:scale>
          <a:sx n="41" d="100"/>
          <a:sy n="4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BC0BC-4755-4100-8E70-C99756E18A3D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AE05D-A161-4BA3-A650-99854D034B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5F38D-22B3-47D1-93A8-54D9CEECE8D3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2FD2F-06D0-48D1-9EDA-C16BFBC5CF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2FD2F-06D0-48D1-9EDA-C16BFBC5CFA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2FD2F-06D0-48D1-9EDA-C16BFBC5CFA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AC4D32A-C505-4F72-96DD-7207DB5D4180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8117F9D-727D-4228-8BBD-9723819BA7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ormulaires/fiche_de_signalement_incident_ou_violence_en_milieu_scolaire-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ormulaires/absent&#233;isme%20scolaire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ormulaires/absent&#233;isme%20scolaire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ormulaires/fiche_de_signalement_incident_ou_violence_en_milieu_scolaire-2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19_correz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435626"/>
            <a:ext cx="1476378" cy="1946135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</p:pic>
      <p:pic>
        <p:nvPicPr>
          <p:cNvPr id="2052" name="Image 2" descr="ca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142984"/>
            <a:ext cx="2412172" cy="1357322"/>
          </a:xfrm>
          <a:prstGeom prst="rect">
            <a:avLst/>
          </a:prstGeom>
          <a:noFill/>
        </p:spPr>
      </p:pic>
      <p:pic>
        <p:nvPicPr>
          <p:cNvPr id="2051" name="Image 1" descr="bo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1142984"/>
            <a:ext cx="1971689" cy="1357322"/>
          </a:xfrm>
          <a:prstGeom prst="rect">
            <a:avLst/>
          </a:prstGeom>
          <a:noFill/>
        </p:spPr>
      </p:pic>
      <p:pic>
        <p:nvPicPr>
          <p:cNvPr id="2050" name="Image 4" descr="chavan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1142984"/>
            <a:ext cx="1800238" cy="1357322"/>
          </a:xfrm>
          <a:prstGeom prst="rect">
            <a:avLst/>
          </a:prstGeom>
          <a:noFill/>
        </p:spPr>
      </p:pic>
      <p:pic>
        <p:nvPicPr>
          <p:cNvPr id="2049" name="Image 6" descr="ventadou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388" y="1142984"/>
            <a:ext cx="2386029" cy="1357322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57158" y="500042"/>
            <a:ext cx="8429684" cy="6429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Circonscription d’Ussel 			année 2015/2016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-180975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5448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571604" y="2857496"/>
            <a:ext cx="4857784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Réunion des directeurs du 06/01/2016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diverses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lphaLcPeriod"/>
            </a:pPr>
            <a:r>
              <a:rPr lang="fr-FR" sz="3200" dirty="0" smtClean="0"/>
              <a:t>Les stagiaires dans le cadre scolaire ;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sz="3200" dirty="0" smtClean="0"/>
              <a:t>Le plan </a:t>
            </a:r>
            <a:r>
              <a:rPr lang="fr-FR" sz="3200" dirty="0" err="1" smtClean="0"/>
              <a:t>vigipirate</a:t>
            </a:r>
            <a:r>
              <a:rPr lang="fr-FR" sz="3200" dirty="0" smtClean="0"/>
              <a:t> ;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sz="3200" dirty="0" smtClean="0"/>
              <a:t>L’ELCO ;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sz="3200" dirty="0" smtClean="0"/>
              <a:t>La réserve citoyenne ;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sz="3200" dirty="0" smtClean="0"/>
              <a:t>Les expositions ;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sz="3200" dirty="0" smtClean="0"/>
              <a:t>Les récréations de l’après-midi ;</a:t>
            </a:r>
          </a:p>
          <a:p>
            <a:pPr marL="971550" lvl="1" indent="-514350">
              <a:buFont typeface="+mj-lt"/>
              <a:buAutoNum type="alphaLcPeriod"/>
            </a:pPr>
            <a:r>
              <a:rPr lang="fr-FR" sz="3200" dirty="0" smtClean="0"/>
              <a:t>La surveillance.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32560" y="357166"/>
            <a:ext cx="7406640" cy="6072230"/>
          </a:xfrm>
        </p:spPr>
        <p:txBody>
          <a:bodyPr>
            <a:normAutofit fontScale="92500" lnSpcReduction="10000"/>
          </a:bodyPr>
          <a:lstStyle/>
          <a:p>
            <a:r>
              <a:rPr lang="fr-FR" sz="4000" b="1" dirty="0" smtClean="0"/>
              <a:t>Ordre du jour:</a:t>
            </a:r>
          </a:p>
          <a:p>
            <a:pPr marL="541782" indent="-514350">
              <a:buFont typeface="+mj-lt"/>
              <a:buAutoNum type="arabicPeriod"/>
            </a:pPr>
            <a:r>
              <a:rPr lang="fr-FR" dirty="0" smtClean="0"/>
              <a:t>Protection des mineurs, intervention du groupe AGIRED ;</a:t>
            </a:r>
          </a:p>
          <a:p>
            <a:pPr marL="541782" indent="-514350">
              <a:buFont typeface="+mj-lt"/>
              <a:buAutoNum type="arabicPeriod"/>
            </a:pPr>
            <a:r>
              <a:rPr lang="fr-FR" dirty="0" smtClean="0"/>
              <a:t>Les différentes procédures à mettre en place pour des événements qui concernent les enfants ;</a:t>
            </a:r>
          </a:p>
          <a:p>
            <a:pPr marL="541782" indent="-514350">
              <a:buFont typeface="+mj-lt"/>
              <a:buAutoNum type="arabicPeriod"/>
            </a:pPr>
            <a:r>
              <a:rPr lang="fr-FR" dirty="0" smtClean="0"/>
              <a:t>Les différentes procédures à mettre en place pour des événements qui concernent les agents ;</a:t>
            </a:r>
          </a:p>
          <a:p>
            <a:pPr marL="541782" indent="-514350">
              <a:buFont typeface="+mj-lt"/>
              <a:buAutoNum type="arabicPeriod"/>
            </a:pPr>
            <a:r>
              <a:rPr lang="fr-FR" dirty="0" smtClean="0"/>
              <a:t>Questions diverses :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2600" dirty="0" smtClean="0"/>
              <a:t>Les stagiaires dans le cadre scolaire ;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2600" dirty="0" smtClean="0"/>
              <a:t>Le plan </a:t>
            </a:r>
            <a:r>
              <a:rPr lang="fr-FR" sz="2600" dirty="0" err="1" smtClean="0"/>
              <a:t>vigipirate</a:t>
            </a:r>
            <a:r>
              <a:rPr lang="fr-FR" sz="2600" dirty="0" smtClean="0"/>
              <a:t> ;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2600" dirty="0" smtClean="0"/>
              <a:t>L’ELCO ;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2600" dirty="0" smtClean="0"/>
              <a:t>La réserve citoyenne ;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2600" dirty="0" smtClean="0"/>
              <a:t>Les expositions ;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2600" dirty="0" smtClean="0"/>
              <a:t>Les récréations de l’après-midi ;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2600" dirty="0" smtClean="0"/>
              <a:t>La surveillance.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8279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Incidents et violences en milieu scolaire : Grossièretés =&gt; violences graves, vols ou détériorations.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2571744"/>
            <a:ext cx="7498080" cy="3676656"/>
          </a:xfrm>
        </p:spPr>
        <p:txBody>
          <a:bodyPr>
            <a:normAutofit fontScale="92500"/>
          </a:bodyPr>
          <a:lstStyle/>
          <a:p>
            <a:r>
              <a:rPr lang="fr-FR" b="1" dirty="0" smtClean="0"/>
              <a:t>Actions à mener </a:t>
            </a:r>
            <a:r>
              <a:rPr lang="fr-FR" dirty="0" smtClean="0"/>
              <a:t>:</a:t>
            </a:r>
          </a:p>
          <a:p>
            <a:pPr marL="596646" indent="-514350">
              <a:buFont typeface="+mj-lt"/>
              <a:buAutoNum type="arabicPeriod"/>
            </a:pPr>
            <a:r>
              <a:rPr lang="fr-FR" dirty="0" smtClean="0"/>
              <a:t>Protéger l’élève victime ;</a:t>
            </a:r>
          </a:p>
          <a:p>
            <a:pPr marL="596646" indent="-514350">
              <a:buFont typeface="+mj-lt"/>
              <a:buAutoNum type="arabicPeriod"/>
            </a:pPr>
            <a:r>
              <a:rPr lang="fr-FR" dirty="0" smtClean="0"/>
              <a:t>Alerter la ou les familles et sanctionner l’élève harceleur ;</a:t>
            </a:r>
          </a:p>
          <a:p>
            <a:pPr marL="596646" indent="-514350">
              <a:buFont typeface="+mj-lt"/>
              <a:buAutoNum type="arabicPeriod"/>
            </a:pPr>
            <a:r>
              <a:rPr lang="fr-FR" dirty="0" smtClean="0">
                <a:hlinkClick r:id="rId2" action="ppaction://hlinkfile"/>
              </a:rPr>
              <a:t>Remplir la fiche de signalement </a:t>
            </a:r>
            <a:r>
              <a:rPr lang="fr-FR" dirty="0" smtClean="0"/>
              <a:t>;</a:t>
            </a:r>
          </a:p>
          <a:p>
            <a:pPr marL="596646" indent="-514350">
              <a:buFont typeface="+mj-lt"/>
              <a:buAutoNum type="arabicPeriod"/>
            </a:pPr>
            <a:r>
              <a:rPr lang="fr-FR" dirty="0" smtClean="0"/>
              <a:t>Informer pour les incidents de niveau 3 et 4  d’abord l’IEN puis le cabinet du DASEN.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Sanctionner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Toute sanction doit être </a:t>
            </a:r>
            <a:r>
              <a:rPr lang="fr-FR" b="1" dirty="0" smtClean="0"/>
              <a:t>expliquée</a:t>
            </a:r>
            <a:r>
              <a:rPr lang="fr-FR" dirty="0" smtClean="0"/>
              <a:t> et doit rester </a:t>
            </a:r>
            <a:r>
              <a:rPr lang="fr-FR" b="1" dirty="0" smtClean="0"/>
              <a:t>éducative</a:t>
            </a:r>
            <a:r>
              <a:rPr lang="fr-FR" dirty="0" smtClean="0"/>
              <a:t>, elle n’a pas vocation à être une expiation.</a:t>
            </a:r>
          </a:p>
          <a:p>
            <a:r>
              <a:rPr lang="fr-FR" dirty="0" smtClean="0"/>
              <a:t>Exemple de l’élève qui frappe systématiquement ses camarades.</a:t>
            </a:r>
          </a:p>
          <a:p>
            <a:pPr marL="596646" indent="-514350">
              <a:buFont typeface="+mj-lt"/>
              <a:buAutoNum type="arabicPeriod"/>
            </a:pPr>
            <a:r>
              <a:rPr lang="fr-FR" dirty="0" smtClean="0"/>
              <a:t>Chercher la cause de la pulsion ;</a:t>
            </a:r>
          </a:p>
          <a:p>
            <a:pPr marL="596646" indent="-514350">
              <a:buFont typeface="+mj-lt"/>
              <a:buAutoNum type="arabicPeriod"/>
            </a:pPr>
            <a:r>
              <a:rPr lang="fr-FR" dirty="0" smtClean="0"/>
              <a:t>Sanctionner :</a:t>
            </a:r>
          </a:p>
          <a:p>
            <a:pPr marL="870966" lvl="1" indent="-514350">
              <a:buNone/>
            </a:pPr>
            <a:r>
              <a:rPr lang="fr-FR" dirty="0" smtClean="0"/>
              <a:t>	2 attitudes : </a:t>
            </a:r>
          </a:p>
          <a:p>
            <a:pPr marL="870966" lvl="1" indent="-514350">
              <a:buFont typeface="+mj-lt"/>
              <a:buAutoNum type="alphaLcPeriod"/>
            </a:pPr>
            <a:r>
              <a:rPr lang="fr-FR" b="1" dirty="0" smtClean="0"/>
              <a:t>La plus fréquente </a:t>
            </a:r>
            <a:r>
              <a:rPr lang="fr-FR" dirty="0" smtClean="0"/>
              <a:t>: on souhaite qu’il expie ses manquements aux règles =&gt; </a:t>
            </a:r>
            <a:r>
              <a:rPr lang="fr-FR" b="1" dirty="0" smtClean="0"/>
              <a:t>ce n’est pas permis</a:t>
            </a:r>
          </a:p>
          <a:p>
            <a:pPr marL="870966" lvl="1" indent="-514350">
              <a:buFont typeface="+mj-lt"/>
              <a:buAutoNum type="alphaLcPeriod"/>
            </a:pPr>
            <a:r>
              <a:rPr lang="fr-FR" b="1" dirty="0" smtClean="0"/>
              <a:t>Celle qui doit être privilégiée </a:t>
            </a:r>
            <a:r>
              <a:rPr lang="fr-FR" dirty="0" smtClean="0"/>
              <a:t>: on cherche à l’éduquer à travers la sanction prévue.</a:t>
            </a:r>
          </a:p>
          <a:p>
            <a:pPr marL="596646" indent="-514350">
              <a:buFont typeface="+mj-lt"/>
              <a:buAutoNum type="arabicPeriod"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Absentéisme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4414" y="1447800"/>
            <a:ext cx="7929586" cy="4800600"/>
          </a:xfrm>
        </p:spPr>
        <p:txBody>
          <a:bodyPr/>
          <a:lstStyle/>
          <a:p>
            <a:r>
              <a:rPr lang="fr-FR" b="1" dirty="0" smtClean="0"/>
              <a:t>Dès la première absence non justifiée </a:t>
            </a:r>
            <a:r>
              <a:rPr lang="fr-FR" dirty="0" smtClean="0"/>
              <a:t>: appeler les responsables légaux dans l’heure et rappeler avec tact leurs devoirs ;</a:t>
            </a:r>
          </a:p>
          <a:p>
            <a:r>
              <a:rPr lang="fr-FR" dirty="0" smtClean="0"/>
              <a:t>Au bout de </a:t>
            </a:r>
            <a:r>
              <a:rPr lang="fr-FR" b="1" dirty="0" smtClean="0"/>
              <a:t>4 ½ journées non justifiées :</a:t>
            </a:r>
          </a:p>
          <a:p>
            <a:pPr marL="870966" lvl="1" indent="-514350">
              <a:buFont typeface="+mj-lt"/>
              <a:buAutoNum type="arabicPeriod"/>
            </a:pPr>
            <a:r>
              <a:rPr lang="fr-FR" dirty="0" smtClean="0"/>
              <a:t>Etablir une équipe éducative pour identifier le ou les problèmes éventuels et trouver une solution.</a:t>
            </a:r>
          </a:p>
          <a:p>
            <a:pPr marL="870966" lvl="1" indent="-514350">
              <a:buFont typeface="+mj-lt"/>
              <a:buAutoNum type="arabicPeriod"/>
            </a:pPr>
            <a:r>
              <a:rPr lang="fr-FR" dirty="0" smtClean="0">
                <a:hlinkClick r:id="rId2" action="ppaction://hlinkfile"/>
              </a:rPr>
              <a:t>Transmettre la feuille de signalement </a:t>
            </a:r>
            <a:r>
              <a:rPr lang="fr-FR" dirty="0" smtClean="0"/>
              <a:t>à la DSDEN </a:t>
            </a:r>
            <a:r>
              <a:rPr lang="fr-FR" b="1" dirty="0" smtClean="0"/>
              <a:t>avec copie à L’IEN.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Absentéisme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4414" y="1447800"/>
            <a:ext cx="7929586" cy="4800600"/>
          </a:xfrm>
        </p:spPr>
        <p:txBody>
          <a:bodyPr/>
          <a:lstStyle/>
          <a:p>
            <a:r>
              <a:rPr lang="fr-FR" dirty="0" smtClean="0"/>
              <a:t>Si l’absentéisme persiste autour de 10 ½ journées :</a:t>
            </a:r>
            <a:endParaRPr lang="fr-FR" b="1" dirty="0" smtClean="0"/>
          </a:p>
          <a:p>
            <a:pPr marL="870966" lvl="1" indent="-514350">
              <a:buFont typeface="+mj-lt"/>
              <a:buAutoNum type="arabicPeriod"/>
            </a:pPr>
            <a:r>
              <a:rPr lang="fr-FR" dirty="0" smtClean="0"/>
              <a:t>Etablir une nouvelle équipe éducative pour réactualiser le protocole.</a:t>
            </a:r>
          </a:p>
          <a:p>
            <a:pPr marL="870966" lvl="1" indent="-514350">
              <a:buFont typeface="+mj-lt"/>
              <a:buAutoNum type="arabicPeriod"/>
            </a:pPr>
            <a:r>
              <a:rPr lang="fr-FR" dirty="0" smtClean="0">
                <a:hlinkClick r:id="rId2" action="ppaction://hlinkfile"/>
              </a:rPr>
              <a:t>Transmettre la feuille de signalement</a:t>
            </a:r>
            <a:r>
              <a:rPr lang="fr-FR" dirty="0" smtClean="0"/>
              <a:t> à la DSDEN </a:t>
            </a:r>
            <a:r>
              <a:rPr lang="fr-FR" b="1" dirty="0" smtClean="0"/>
              <a:t>avec copie à L’IEN.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Absentéisme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4414" y="1447800"/>
            <a:ext cx="7929586" cy="480060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Le rôle de la DSDEN :</a:t>
            </a:r>
            <a:endParaRPr lang="fr-FR" b="1" dirty="0" smtClean="0"/>
          </a:p>
          <a:p>
            <a:pPr marL="870966" lvl="1" indent="-514350">
              <a:buFont typeface="+mj-lt"/>
              <a:buAutoNum type="arabicPeriod"/>
            </a:pPr>
            <a:r>
              <a:rPr lang="fr-FR" dirty="0" smtClean="0"/>
              <a:t>Elle rappelle aux familles leurs obligations et les sanctions pénales auxquelles elles s’exposent, avec copie du courrier à l’école.</a:t>
            </a:r>
          </a:p>
          <a:p>
            <a:pPr marL="870966" lvl="1" indent="-514350">
              <a:buFont typeface="+mj-lt"/>
              <a:buAutoNum type="arabicPeriod"/>
            </a:pPr>
            <a:r>
              <a:rPr lang="fr-FR" dirty="0" smtClean="0"/>
              <a:t>Si les faits persistent, elle convoque les responsables légaux pour leur rappeler de vive voix leurs obligations et envisager d’autres mesures.</a:t>
            </a:r>
          </a:p>
          <a:p>
            <a:pPr marL="870966" lvl="1" indent="-514350">
              <a:buFont typeface="+mj-lt"/>
              <a:buAutoNum type="arabicPeriod"/>
            </a:pPr>
            <a:r>
              <a:rPr lang="fr-FR" dirty="0" smtClean="0"/>
              <a:t>Elle saisit le conseil général dans le cadre d’une information préoccupante ;</a:t>
            </a:r>
          </a:p>
          <a:p>
            <a:pPr marL="870966" lvl="1" indent="-514350">
              <a:buNone/>
            </a:pPr>
            <a:r>
              <a:rPr lang="fr-FR" dirty="0" smtClean="0"/>
              <a:t>	Elle saisit le procureur de la République pour une poursuite au pénal (article R.624-7).</a:t>
            </a:r>
          </a:p>
          <a:p>
            <a:pPr marL="1117854" lvl="2" indent="-514350">
              <a:buNone/>
            </a:pPr>
            <a:r>
              <a:rPr lang="fr-FR" dirty="0" smtClean="0"/>
              <a:t>	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problèmes d’autorité parentale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Avertir l’IEN ;</a:t>
            </a:r>
          </a:p>
          <a:p>
            <a:r>
              <a:rPr lang="fr-FR" dirty="0" smtClean="0"/>
              <a:t>Ne donner aucun documents, lettres ou informations à des personnes n’ayant pas l’autorité parentale ou à des avocats.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procédures concernant les agents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Accident : contacter Sylvie Cueille à la DSDEN -20-61;</a:t>
            </a:r>
          </a:p>
          <a:p>
            <a:r>
              <a:rPr lang="fr-FR" dirty="0" smtClean="0"/>
              <a:t>Incident, </a:t>
            </a:r>
            <a:r>
              <a:rPr lang="fr-FR" dirty="0" smtClean="0">
                <a:hlinkClick r:id="rId3" action="ppaction://hlinkfile"/>
              </a:rPr>
              <a:t>fiche de signalement</a:t>
            </a:r>
            <a:r>
              <a:rPr lang="fr-FR" dirty="0" smtClean="0"/>
              <a:t> ;</a:t>
            </a:r>
          </a:p>
          <a:p>
            <a:r>
              <a:rPr lang="fr-FR" dirty="0" smtClean="0"/>
              <a:t>Protection fonctionnelle :</a:t>
            </a:r>
          </a:p>
          <a:p>
            <a:pPr lvl="1"/>
            <a:r>
              <a:rPr lang="fr-FR" dirty="0" smtClean="0"/>
              <a:t>En tant que victime évidemment ;</a:t>
            </a:r>
          </a:p>
          <a:p>
            <a:pPr lvl="1"/>
            <a:r>
              <a:rPr lang="fr-FR" dirty="0" smtClean="0"/>
              <a:t>Si l’on porte plainte contre vous pour une faute personnelle qui n’est pas détachable du service.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892</TotalTime>
  <Words>447</Words>
  <Application>Microsoft Office PowerPoint</Application>
  <PresentationFormat>Affichage à l'écran (4:3)</PresentationFormat>
  <Paragraphs>66</Paragraphs>
  <Slides>10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Solstice</vt:lpstr>
      <vt:lpstr>Diapositive 1</vt:lpstr>
      <vt:lpstr>  </vt:lpstr>
      <vt:lpstr>Incidents et violences en milieu scolaire : Grossièretés =&gt; violences graves, vols ou détériorations.</vt:lpstr>
      <vt:lpstr>Sanctionner …</vt:lpstr>
      <vt:lpstr>Absentéisme</vt:lpstr>
      <vt:lpstr>Absentéisme (suite)</vt:lpstr>
      <vt:lpstr>Absentéisme (suite)</vt:lpstr>
      <vt:lpstr>Les problèmes d’autorité parentale</vt:lpstr>
      <vt:lpstr>Les procédures concernant les agents</vt:lpstr>
      <vt:lpstr>Questions diverses</vt:lpstr>
    </vt:vector>
  </TitlesOfParts>
  <Company>Académie de Limoges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lalberici</dc:creator>
  <cp:lastModifiedBy>lalberici</cp:lastModifiedBy>
  <cp:revision>13</cp:revision>
  <dcterms:created xsi:type="dcterms:W3CDTF">2015-12-28T20:14:00Z</dcterms:created>
  <dcterms:modified xsi:type="dcterms:W3CDTF">2016-01-21T16:02:00Z</dcterms:modified>
</cp:coreProperties>
</file>