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handoutMasterIdLst>
    <p:handoutMasterId r:id="rId20"/>
  </p:handoutMasterIdLst>
  <p:sldIdLst>
    <p:sldId id="256" r:id="rId3"/>
    <p:sldId id="298" r:id="rId4"/>
    <p:sldId id="314" r:id="rId5"/>
    <p:sldId id="316" r:id="rId6"/>
    <p:sldId id="302" r:id="rId7"/>
    <p:sldId id="317" r:id="rId8"/>
    <p:sldId id="319" r:id="rId9"/>
    <p:sldId id="313" r:id="rId10"/>
    <p:sldId id="306" r:id="rId11"/>
    <p:sldId id="307" r:id="rId12"/>
    <p:sldId id="278" r:id="rId13"/>
    <p:sldId id="271" r:id="rId14"/>
    <p:sldId id="261" r:id="rId15"/>
    <p:sldId id="301" r:id="rId16"/>
    <p:sldId id="320" r:id="rId17"/>
    <p:sldId id="280" r:id="rId18"/>
  </p:sldIdLst>
  <p:sldSz cx="9144000" cy="5143500" type="screen16x9"/>
  <p:notesSz cx="6669088" cy="97536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24" autoAdjust="0"/>
  </p:normalViewPr>
  <p:slideViewPr>
    <p:cSldViewPr>
      <p:cViewPr varScale="1">
        <p:scale>
          <a:sx n="92" d="100"/>
          <a:sy n="92" d="100"/>
        </p:scale>
        <p:origin x="756" y="66"/>
      </p:cViewPr>
      <p:guideLst>
        <p:guide orient="horz" pos="1620"/>
        <p:guide pos="2880"/>
      </p:guideLst>
    </p:cSldViewPr>
  </p:slideViewPr>
  <p:outlineViewPr>
    <p:cViewPr>
      <p:scale>
        <a:sx n="33" d="100"/>
        <a:sy n="33" d="100"/>
      </p:scale>
      <p:origin x="48" y="32262"/>
    </p:cViewPr>
  </p:outlineViewPr>
  <p:notesTextViewPr>
    <p:cViewPr>
      <p:scale>
        <a:sx n="1" d="1"/>
        <a:sy n="1" d="1"/>
      </p:scale>
      <p:origin x="0" y="0"/>
    </p:cViewPr>
  </p:notesTextViewPr>
  <p:sorterViewPr>
    <p:cViewPr>
      <p:scale>
        <a:sx n="66" d="100"/>
        <a:sy n="66" d="100"/>
      </p:scale>
      <p:origin x="0" y="7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87680"/>
          </a:xfrm>
          <a:prstGeom prst="rect">
            <a:avLst/>
          </a:prstGeom>
        </p:spPr>
        <p:txBody>
          <a:bodyPr vert="horz" lIns="93833" tIns="46917" rIns="93833" bIns="46917" rtlCol="0"/>
          <a:lstStyle>
            <a:lvl1pPr algn="l">
              <a:defRPr sz="1300"/>
            </a:lvl1pPr>
          </a:lstStyle>
          <a:p>
            <a:endParaRPr lang="fr-FR"/>
          </a:p>
        </p:txBody>
      </p:sp>
      <p:sp>
        <p:nvSpPr>
          <p:cNvPr id="3" name="Espace réservé de la date 2"/>
          <p:cNvSpPr>
            <a:spLocks noGrp="1"/>
          </p:cNvSpPr>
          <p:nvPr>
            <p:ph type="dt" sz="quarter" idx="1"/>
          </p:nvPr>
        </p:nvSpPr>
        <p:spPr>
          <a:xfrm>
            <a:off x="3777607" y="0"/>
            <a:ext cx="2889938" cy="487680"/>
          </a:xfrm>
          <a:prstGeom prst="rect">
            <a:avLst/>
          </a:prstGeom>
        </p:spPr>
        <p:txBody>
          <a:bodyPr vert="horz" lIns="93833" tIns="46917" rIns="93833" bIns="46917" rtlCol="0"/>
          <a:lstStyle>
            <a:lvl1pPr algn="r">
              <a:defRPr sz="1300"/>
            </a:lvl1pPr>
          </a:lstStyle>
          <a:p>
            <a:fld id="{6C6600CB-1C7E-47BD-B3D9-6C14E3A194F8}" type="datetimeFigureOut">
              <a:rPr lang="fr-FR" smtClean="0"/>
              <a:pPr/>
              <a:t>01/09/2017</a:t>
            </a:fld>
            <a:endParaRPr lang="fr-FR"/>
          </a:p>
        </p:txBody>
      </p:sp>
      <p:sp>
        <p:nvSpPr>
          <p:cNvPr id="4" name="Espace réservé du pied de page 3"/>
          <p:cNvSpPr>
            <a:spLocks noGrp="1"/>
          </p:cNvSpPr>
          <p:nvPr>
            <p:ph type="ftr" sz="quarter" idx="2"/>
          </p:nvPr>
        </p:nvSpPr>
        <p:spPr>
          <a:xfrm>
            <a:off x="1" y="9264228"/>
            <a:ext cx="2889938" cy="487680"/>
          </a:xfrm>
          <a:prstGeom prst="rect">
            <a:avLst/>
          </a:prstGeom>
        </p:spPr>
        <p:txBody>
          <a:bodyPr vert="horz" lIns="93833" tIns="46917" rIns="93833" bIns="4691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777607" y="9264228"/>
            <a:ext cx="2889938" cy="487680"/>
          </a:xfrm>
          <a:prstGeom prst="rect">
            <a:avLst/>
          </a:prstGeom>
        </p:spPr>
        <p:txBody>
          <a:bodyPr vert="horz" lIns="93833" tIns="46917" rIns="93833" bIns="46917" rtlCol="0" anchor="b"/>
          <a:lstStyle>
            <a:lvl1pPr algn="r">
              <a:defRPr sz="1300"/>
            </a:lvl1pPr>
          </a:lstStyle>
          <a:p>
            <a:fld id="{4861591C-9423-4877-AD0A-324D8304D4A0}"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889938" cy="487680"/>
          </a:xfrm>
          <a:prstGeom prst="rect">
            <a:avLst/>
          </a:prstGeom>
        </p:spPr>
        <p:txBody>
          <a:bodyPr vert="horz" lIns="93833" tIns="46917" rIns="93833" bIns="46917" rtlCol="0"/>
          <a:lstStyle>
            <a:lvl1pPr algn="l">
              <a:defRPr sz="1300"/>
            </a:lvl1pPr>
          </a:lstStyle>
          <a:p>
            <a:endParaRPr lang="fr-FR"/>
          </a:p>
        </p:txBody>
      </p:sp>
      <p:sp>
        <p:nvSpPr>
          <p:cNvPr id="3" name="Espace réservé de la date 2"/>
          <p:cNvSpPr>
            <a:spLocks noGrp="1"/>
          </p:cNvSpPr>
          <p:nvPr>
            <p:ph type="dt" idx="1"/>
          </p:nvPr>
        </p:nvSpPr>
        <p:spPr>
          <a:xfrm>
            <a:off x="3777607" y="0"/>
            <a:ext cx="2889938" cy="487680"/>
          </a:xfrm>
          <a:prstGeom prst="rect">
            <a:avLst/>
          </a:prstGeom>
        </p:spPr>
        <p:txBody>
          <a:bodyPr vert="horz" lIns="93833" tIns="46917" rIns="93833" bIns="46917" rtlCol="0"/>
          <a:lstStyle>
            <a:lvl1pPr algn="r">
              <a:defRPr sz="1300"/>
            </a:lvl1pPr>
          </a:lstStyle>
          <a:p>
            <a:fld id="{0F1DB151-2AC7-4E4B-9DA5-8885FEF52F95}" type="datetimeFigureOut">
              <a:rPr lang="fr-FR" smtClean="0"/>
              <a:pPr/>
              <a:t>01/09/2017</a:t>
            </a:fld>
            <a:endParaRPr lang="fr-FR"/>
          </a:p>
        </p:txBody>
      </p:sp>
      <p:sp>
        <p:nvSpPr>
          <p:cNvPr id="4" name="Espace réservé de l'image des diapositives 3"/>
          <p:cNvSpPr>
            <a:spLocks noGrp="1" noRot="1" noChangeAspect="1"/>
          </p:cNvSpPr>
          <p:nvPr>
            <p:ph type="sldImg" idx="2"/>
          </p:nvPr>
        </p:nvSpPr>
        <p:spPr>
          <a:xfrm>
            <a:off x="84138" y="730250"/>
            <a:ext cx="6500812" cy="3657600"/>
          </a:xfrm>
          <a:prstGeom prst="rect">
            <a:avLst/>
          </a:prstGeom>
          <a:noFill/>
          <a:ln w="12700">
            <a:solidFill>
              <a:prstClr val="black"/>
            </a:solidFill>
          </a:ln>
        </p:spPr>
        <p:txBody>
          <a:bodyPr vert="horz" lIns="93833" tIns="46917" rIns="93833" bIns="46917" rtlCol="0" anchor="ctr"/>
          <a:lstStyle/>
          <a:p>
            <a:endParaRPr lang="fr-FR"/>
          </a:p>
        </p:txBody>
      </p:sp>
      <p:sp>
        <p:nvSpPr>
          <p:cNvPr id="5" name="Espace réservé des commentaires 4"/>
          <p:cNvSpPr>
            <a:spLocks noGrp="1"/>
          </p:cNvSpPr>
          <p:nvPr>
            <p:ph type="body" sz="quarter" idx="3"/>
          </p:nvPr>
        </p:nvSpPr>
        <p:spPr>
          <a:xfrm>
            <a:off x="666909" y="4632961"/>
            <a:ext cx="5335270" cy="4389120"/>
          </a:xfrm>
          <a:prstGeom prst="rect">
            <a:avLst/>
          </a:prstGeom>
        </p:spPr>
        <p:txBody>
          <a:bodyPr vert="horz" lIns="93833" tIns="46917" rIns="93833" bIns="46917"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264228"/>
            <a:ext cx="2889938" cy="487680"/>
          </a:xfrm>
          <a:prstGeom prst="rect">
            <a:avLst/>
          </a:prstGeom>
        </p:spPr>
        <p:txBody>
          <a:bodyPr vert="horz" lIns="93833" tIns="46917" rIns="93833" bIns="4691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777607" y="9264228"/>
            <a:ext cx="2889938" cy="487680"/>
          </a:xfrm>
          <a:prstGeom prst="rect">
            <a:avLst/>
          </a:prstGeom>
        </p:spPr>
        <p:txBody>
          <a:bodyPr vert="horz" lIns="93833" tIns="46917" rIns="93833" bIns="46917" rtlCol="0" anchor="b"/>
          <a:lstStyle>
            <a:lvl1pPr algn="r">
              <a:defRPr sz="1300"/>
            </a:lvl1pPr>
          </a:lstStyle>
          <a:p>
            <a:fld id="{494BB468-73A0-4E31-B91E-5DF4E3FB096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E82CCF-BFCB-4FC1-B2DB-04E41EF09C76}" type="slidenum">
              <a:rPr lang="fr-FR" smtClean="0"/>
              <a:pPr/>
              <a:t>5</a:t>
            </a:fld>
            <a:endParaRPr lang="fr-F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fr-FR" smtClean="0"/>
              <a:t>Accueil des stagiaires:</a:t>
            </a:r>
          </a:p>
          <a:p>
            <a:pPr eaLnBrk="1" hangingPunct="1"/>
            <a:r>
              <a:rPr lang="fr-FR" smtClean="0"/>
              <a:t>Accueil des stagiaires par l’IA-DSDEN: présentation des enjeux de cette première année en tant que stagiaire et des principes d’organisation de l’année de stage;</a:t>
            </a:r>
          </a:p>
          <a:p>
            <a:pPr eaLnBrk="1" hangingPunct="1"/>
            <a:r>
              <a:rPr lang="fr-FR" smtClean="0"/>
              <a:t>Mise en place de regroupements (IEN, tuteurs, CPAIEN) permettant aux stagiaires de faire connaître leurs besoins de formation;</a:t>
            </a:r>
          </a:p>
          <a:p>
            <a:pPr eaLnBrk="1" hangingPunct="1"/>
            <a:r>
              <a:rPr lang="fr-FR" smtClean="0"/>
              <a:t>Organisation de l’année de stage: chaque stagiaire bénéficiera d’un accompagnement et de périodes de formation organisées au cours de l’année scolaire; le volume de formation et d’accompagnement dispensé sera équivalent à un tiers de l’obligation réglementaire de service (ORS) du corps auquel appartient le stagiaire. </a:t>
            </a:r>
          </a:p>
          <a:p>
            <a:pPr eaLnBrk="1" hangingPunct="1"/>
            <a:r>
              <a:rPr lang="fr-FR" smtClean="0"/>
              <a:t>Accompagnement : l’accompagnement est un temps de compagnonnage et de formation assuré par des personnels d’enseignement et d’éducation expérimentés (maîtres formateurs, conseillers pédagogiques de circonscription, maîtres d’accueil temporaires). Il fait partie intégrante de la formation et se décompte ainsi dans le tiers temps. L’accompagnement assuré par les tuteurs se déroulera tout au long de l’année.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E82CCF-BFCB-4FC1-B2DB-04E41EF09C76}" type="slidenum">
              <a:rPr lang="fr-FR" smtClean="0"/>
              <a:pPr/>
              <a:t>6</a:t>
            </a:fld>
            <a:endParaRPr lang="fr-F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fr-FR" smtClean="0"/>
              <a:t>Accueil des stagiaires:</a:t>
            </a:r>
          </a:p>
          <a:p>
            <a:pPr eaLnBrk="1" hangingPunct="1"/>
            <a:r>
              <a:rPr lang="fr-FR" smtClean="0"/>
              <a:t>Accueil des stagiaires par l’IA-DSDEN: présentation des enjeux de cette première année en tant que stagiaire et des principes d’organisation de l’année de stage;</a:t>
            </a:r>
          </a:p>
          <a:p>
            <a:pPr eaLnBrk="1" hangingPunct="1"/>
            <a:r>
              <a:rPr lang="fr-FR" smtClean="0"/>
              <a:t>Mise en place de regroupements (IEN, tuteurs, CPAIEN) permettant aux stagiaires de faire connaître leurs besoins de formation;</a:t>
            </a:r>
          </a:p>
          <a:p>
            <a:pPr eaLnBrk="1" hangingPunct="1"/>
            <a:r>
              <a:rPr lang="fr-FR" smtClean="0"/>
              <a:t>Organisation de l’année de stage: chaque stagiaire bénéficiera d’un accompagnement et de périodes de formation organisées au cours de l’année scolaire; le volume de formation et d’accompagnement dispensé sera équivalent à un tiers de l’obligation réglementaire de service (ORS) du corps auquel appartient le stagiaire. </a:t>
            </a:r>
          </a:p>
          <a:p>
            <a:pPr eaLnBrk="1" hangingPunct="1"/>
            <a:r>
              <a:rPr lang="fr-FR" smtClean="0"/>
              <a:t>Accompagnement : l’accompagnement est un temps de compagnonnage et de formation assuré par des personnels d’enseignement et d’éducation expérimentés (maîtres formateurs, conseillers pédagogiques de circonscription, maîtres d’accueil temporaires). Il fait partie intégrante de la formation et se décompte ainsi dans le tiers temps. L’accompagnement assuré par les tuteurs se déroulera tout au long de l’année.</a:t>
            </a:r>
          </a:p>
        </p:txBody>
      </p:sp>
    </p:spTree>
    <p:extLst>
      <p:ext uri="{BB962C8B-B14F-4D97-AF65-F5344CB8AC3E}">
        <p14:creationId xmlns:p14="http://schemas.microsoft.com/office/powerpoint/2010/main" val="98174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E82CCF-BFCB-4FC1-B2DB-04E41EF09C76}" type="slidenum">
              <a:rPr lang="fr-FR" smtClean="0"/>
              <a:pPr/>
              <a:t>7</a:t>
            </a:fld>
            <a:endParaRPr lang="fr-F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fr-FR" smtClean="0"/>
              <a:t>Accueil des stagiaires:</a:t>
            </a:r>
          </a:p>
          <a:p>
            <a:pPr eaLnBrk="1" hangingPunct="1"/>
            <a:r>
              <a:rPr lang="fr-FR" smtClean="0"/>
              <a:t>Accueil des stagiaires par l’IA-DSDEN: présentation des enjeux de cette première année en tant que stagiaire et des principes d’organisation de l’année de stage;</a:t>
            </a:r>
          </a:p>
          <a:p>
            <a:pPr eaLnBrk="1" hangingPunct="1"/>
            <a:r>
              <a:rPr lang="fr-FR" smtClean="0"/>
              <a:t>Mise en place de regroupements (IEN, tuteurs, CPAIEN) permettant aux stagiaires de faire connaître leurs besoins de formation;</a:t>
            </a:r>
          </a:p>
          <a:p>
            <a:pPr eaLnBrk="1" hangingPunct="1"/>
            <a:r>
              <a:rPr lang="fr-FR" smtClean="0"/>
              <a:t>Organisation de l’année de stage: chaque stagiaire bénéficiera d’un accompagnement et de périodes de formation organisées au cours de l’année scolaire; le volume de formation et d’accompagnement dispensé sera équivalent à un tiers de l’obligation réglementaire de service (ORS) du corps auquel appartient le stagiaire. </a:t>
            </a:r>
          </a:p>
          <a:p>
            <a:pPr eaLnBrk="1" hangingPunct="1"/>
            <a:r>
              <a:rPr lang="fr-FR" smtClean="0"/>
              <a:t>Accompagnement : l’accompagnement est un temps de compagnonnage et de formation assuré par des personnels d’enseignement et d’éducation expérimentés (maîtres formateurs, conseillers pédagogiques de circonscription, maîtres d’accueil temporaires). Il fait partie intégrante de la formation et se décompte ainsi dans le tiers temps. L’accompagnement assuré par les tuteurs se déroulera tout au long de l’année.</a:t>
            </a:r>
          </a:p>
        </p:txBody>
      </p:sp>
    </p:spTree>
    <p:extLst>
      <p:ext uri="{BB962C8B-B14F-4D97-AF65-F5344CB8AC3E}">
        <p14:creationId xmlns:p14="http://schemas.microsoft.com/office/powerpoint/2010/main" val="361567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94BB468-73A0-4E31-B91E-5DF4E3FB0964}" type="slidenum">
              <a:rPr lang="fr-FR" smtClean="0"/>
              <a:pPr/>
              <a:t>10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7D5175D-B7B8-457E-8A9A-4202A551A2AC}" type="slidenum">
              <a:rPr lang="fr-FR" smtClean="0"/>
              <a:pPr/>
              <a:t>14</a:t>
            </a:fld>
            <a:endParaRPr lang="fr-FR"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pPr/>
              <a:t>9/1/2017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pPr/>
              <a:t>9/1/2017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9/1/2017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3"/>
            <a:ext cx="2133600" cy="273844"/>
          </a:xfrm>
          <a:prstGeom prst="rect">
            <a:avLst/>
          </a:prstGeom>
        </p:spPr>
        <p:txBody>
          <a:bodyPr/>
          <a:lstStyle/>
          <a:p>
            <a:fld id="{9D614F79-5E93-419A-8C43-AA4162457FF6}" type="datetimeFigureOut">
              <a:rPr lang="fr-FR" smtClean="0"/>
              <a:pPr/>
              <a:t>01/09/2017</a:t>
            </a:fld>
            <a:endParaRPr lang="fr-FR"/>
          </a:p>
        </p:txBody>
      </p:sp>
      <p:sp>
        <p:nvSpPr>
          <p:cNvPr id="3" name="Espace réservé du pied de page 2"/>
          <p:cNvSpPr>
            <a:spLocks noGrp="1"/>
          </p:cNvSpPr>
          <p:nvPr>
            <p:ph type="ftr" sz="quarter" idx="11"/>
          </p:nvPr>
        </p:nvSpPr>
        <p:spPr>
          <a:xfrm>
            <a:off x="3124200" y="4767263"/>
            <a:ext cx="2895600" cy="273844"/>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4767263"/>
            <a:ext cx="2133600" cy="273844"/>
          </a:xfrm>
          <a:prstGeom prst="rect">
            <a:avLst/>
          </a:prstGeom>
        </p:spPr>
        <p:txBody>
          <a:bodyPr/>
          <a:lstStyle/>
          <a:p>
            <a:fld id="{E04A53D7-B813-4C00-85B1-38D03705DB5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5"/>
            <a:ext cx="7886700" cy="994172"/>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628650" y="1369219"/>
            <a:ext cx="7886700" cy="3263504"/>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28650" y="4767264"/>
            <a:ext cx="2057400" cy="273844"/>
          </a:xfrm>
          <a:prstGeom prst="rect">
            <a:avLst/>
          </a:prstGeom>
        </p:spPr>
        <p:txBody>
          <a:bodyPr/>
          <a:lstStyle/>
          <a:p>
            <a:fld id="{28D916F2-7643-44BD-97F4-58E8ACE4DCB7}" type="datetimeFigureOut">
              <a:rPr lang="fr-FR" smtClean="0"/>
              <a:pPr/>
              <a:t>01/09/2017</a:t>
            </a:fld>
            <a:endParaRPr lang="fr-FR"/>
          </a:p>
        </p:txBody>
      </p:sp>
      <p:sp>
        <p:nvSpPr>
          <p:cNvPr id="5" name="Espace réservé du pied de page 4"/>
          <p:cNvSpPr>
            <a:spLocks noGrp="1"/>
          </p:cNvSpPr>
          <p:nvPr>
            <p:ph type="ftr" sz="quarter" idx="11"/>
          </p:nvPr>
        </p:nvSpPr>
        <p:spPr>
          <a:xfrm>
            <a:off x="3028950" y="4767264"/>
            <a:ext cx="3086100" cy="273844"/>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4767264"/>
            <a:ext cx="2057400" cy="273844"/>
          </a:xfrm>
          <a:prstGeom prst="rect">
            <a:avLst/>
          </a:prstGeom>
        </p:spPr>
        <p:txBody>
          <a:bodyPr/>
          <a:lstStyle/>
          <a:p>
            <a:fld id="{0E255A72-66AE-4DA2-A88E-AAE6C93583D8}" type="slidenum">
              <a:rPr lang="fr-FR" smtClean="0"/>
              <a:pPr/>
              <a:t>‹N°›</a:t>
            </a:fld>
            <a:endParaRPr lang="fr-FR"/>
          </a:p>
        </p:txBody>
      </p:sp>
    </p:spTree>
    <p:extLst>
      <p:ext uri="{BB962C8B-B14F-4D97-AF65-F5344CB8AC3E}">
        <p14:creationId xmlns:p14="http://schemas.microsoft.com/office/powerpoint/2010/main" val="26337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pPr/>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‹N°›</a:t>
            </a:fld>
            <a:endParaRPr lang="en-US"/>
          </a:p>
        </p:txBody>
      </p:sp>
    </p:spTree>
    <p:extLst>
      <p:ext uri="{BB962C8B-B14F-4D97-AF65-F5344CB8AC3E}">
        <p14:creationId xmlns:p14="http://schemas.microsoft.com/office/powerpoint/2010/main" val="3505802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5" r:id="rId4"/>
    <p:sldLayoutId id="2147483677" r:id="rId5"/>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9/1/2017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‹N°›</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guides%20securit&#233;/guide%20parents%20d'&#233;l&#232;ves.pdf" TargetMode="External"/><Relationship Id="rId7" Type="http://schemas.openxmlformats.org/officeDocument/2006/relationships/hyperlink" Target="guides%20securit&#233;/Securite_des_ecoles_-_Annexe_sur_les_specificites_liees_aux_eleves_les_plus_jeunes_616221.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guides%20securit&#233;/guide%20directeurs%20d'&#233;cole.pdf"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guides%20securit&#233;/guide%20vigilance%20attentat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emplacements.ia19@ac-limoges.fr"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ducation.gouv.fr/cid117986/la-rentree-en-musique.html#Video_Le_ministre_presente_la_rentree_en_musiqu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Christophe%20Lemaitre%20lance%20un%20d&#233;fi%20aux%20enfants%20de%20l'Usep.mp4" TargetMode="External"/><Relationship Id="rId2" Type="http://schemas.openxmlformats.org/officeDocument/2006/relationships/hyperlink" Target="http://pedagogie.dsden19.ac-limoges.fr/spip.php?rubriqu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9" y="4126309"/>
            <a:ext cx="4860030" cy="276999"/>
          </a:xfrm>
          <a:prstGeom prst="rect">
            <a:avLst/>
          </a:prstGeom>
          <a:noFill/>
        </p:spPr>
        <p:txBody>
          <a:bodyPr wrap="square">
            <a:spAutoFit/>
          </a:bodyPr>
          <a:lstStyle/>
          <a:p>
            <a:pPr algn="r" fontAlgn="auto">
              <a:spcBef>
                <a:spcPts val="0"/>
              </a:spcBef>
              <a:spcAft>
                <a:spcPts val="0"/>
              </a:spcAft>
              <a:defRPr/>
            </a:pPr>
            <a:r>
              <a:rPr kumimoji="0" lang="fr-FR" altLang="ko-KR" sz="1200" b="1" dirty="0" smtClean="0">
                <a:solidFill>
                  <a:schemeClr val="tx1">
                    <a:lumMod val="75000"/>
                    <a:lumOff val="25000"/>
                  </a:schemeClr>
                </a:solidFill>
                <a:latin typeface="Arial" pitchFamily="34" charset="0"/>
                <a:cs typeface="Arial" pitchFamily="34" charset="0"/>
              </a:rPr>
              <a:t>1</a:t>
            </a:r>
            <a:r>
              <a:rPr kumimoji="0" lang="fr-FR" altLang="ko-KR" sz="1200" b="1" baseline="30000" dirty="0" smtClean="0">
                <a:solidFill>
                  <a:schemeClr val="tx1">
                    <a:lumMod val="75000"/>
                    <a:lumOff val="25000"/>
                  </a:schemeClr>
                </a:solidFill>
                <a:latin typeface="Arial" pitchFamily="34" charset="0"/>
                <a:cs typeface="Arial" pitchFamily="34" charset="0"/>
              </a:rPr>
              <a:t>er</a:t>
            </a:r>
            <a:r>
              <a:rPr kumimoji="0" lang="fr-FR" altLang="ko-KR" sz="1200" b="1" dirty="0" smtClean="0">
                <a:solidFill>
                  <a:schemeClr val="tx1">
                    <a:lumMod val="75000"/>
                    <a:lumOff val="25000"/>
                  </a:schemeClr>
                </a:solidFill>
                <a:latin typeface="Arial" pitchFamily="34" charset="0"/>
                <a:cs typeface="Arial" pitchFamily="34" charset="0"/>
              </a:rPr>
              <a:t> septembre 2017</a:t>
            </a:r>
            <a:r>
              <a:rPr kumimoji="0" lang="en-US" altLang="ko-KR" sz="1200" b="1" dirty="0" smtClean="0">
                <a:solidFill>
                  <a:schemeClr val="tx1">
                    <a:lumMod val="75000"/>
                    <a:lumOff val="25000"/>
                  </a:schemeClr>
                </a:solidFill>
                <a:latin typeface="Arial" pitchFamily="34" charset="0"/>
                <a:cs typeface="Arial" pitchFamily="34" charset="0"/>
              </a:rPr>
              <a:t>– </a:t>
            </a:r>
            <a:r>
              <a:rPr kumimoji="0" lang="fr-FR" altLang="ko-KR" sz="1200" b="1" dirty="0" smtClean="0">
                <a:solidFill>
                  <a:schemeClr val="tx1">
                    <a:lumMod val="75000"/>
                    <a:lumOff val="25000"/>
                  </a:schemeClr>
                </a:solidFill>
                <a:latin typeface="Arial" pitchFamily="34" charset="0"/>
                <a:cs typeface="Arial" pitchFamily="34" charset="0"/>
              </a:rPr>
              <a:t>TULLE Cité administrative</a:t>
            </a:r>
            <a:endParaRPr kumimoji="0" lang="en-US" altLang="ko-KR" sz="12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3923928" y="3000378"/>
            <a:ext cx="4860032" cy="1077218"/>
          </a:xfrm>
          <a:prstGeom prst="rect">
            <a:avLst/>
          </a:prstGeom>
          <a:noFill/>
          <a:ln w="9525">
            <a:noFill/>
            <a:miter lim="800000"/>
            <a:headEnd/>
            <a:tailEnd/>
          </a:ln>
        </p:spPr>
        <p:txBody>
          <a:bodyPr wrap="square">
            <a:spAutoFit/>
          </a:bodyPr>
          <a:lstStyle/>
          <a:p>
            <a:pPr algn="r"/>
            <a:r>
              <a:rPr lang="fr-FR" altLang="ko-KR" sz="3200" b="1" dirty="0" smtClean="0">
                <a:solidFill>
                  <a:schemeClr val="tx1">
                    <a:lumMod val="75000"/>
                    <a:lumOff val="25000"/>
                  </a:schemeClr>
                </a:solidFill>
                <a:latin typeface="Arial" pitchFamily="34" charset="0"/>
                <a:ea typeface="맑은 고딕" pitchFamily="50" charset="-127"/>
                <a:cs typeface="Arial" pitchFamily="34" charset="0"/>
              </a:rPr>
              <a:t>Réunion</a:t>
            </a:r>
            <a:r>
              <a:rPr lang="en-US" altLang="ko-KR" sz="3200" b="1" dirty="0" smtClean="0">
                <a:solidFill>
                  <a:schemeClr val="tx1">
                    <a:lumMod val="75000"/>
                    <a:lumOff val="25000"/>
                  </a:schemeClr>
                </a:solidFill>
                <a:latin typeface="Arial" pitchFamily="34" charset="0"/>
                <a:ea typeface="맑은 고딕" pitchFamily="50" charset="-127"/>
                <a:cs typeface="Arial" pitchFamily="34" charset="0"/>
              </a:rPr>
              <a:t> </a:t>
            </a:r>
            <a:r>
              <a:rPr lang="fr-FR" altLang="ko-KR" sz="3200" b="1" dirty="0" smtClean="0">
                <a:solidFill>
                  <a:schemeClr val="tx1">
                    <a:lumMod val="75000"/>
                    <a:lumOff val="25000"/>
                  </a:schemeClr>
                </a:solidFill>
                <a:latin typeface="Arial" pitchFamily="34" charset="0"/>
                <a:ea typeface="맑은 고딕" pitchFamily="50" charset="-127"/>
                <a:cs typeface="Arial" pitchFamily="34" charset="0"/>
              </a:rPr>
              <a:t>directeurs Tulle Dordogne</a:t>
            </a:r>
          </a:p>
        </p:txBody>
      </p:sp>
      <p:pic>
        <p:nvPicPr>
          <p:cNvPr id="7" name="images2"/>
          <p:cNvPicPr/>
          <p:nvPr/>
        </p:nvPicPr>
        <p:blipFill>
          <a:blip r:embed="rId2" cstate="print">
            <a:alphaModFix/>
            <a:lum/>
          </a:blip>
          <a:srcRect/>
          <a:stretch>
            <a:fillRect/>
          </a:stretch>
        </p:blipFill>
        <p:spPr>
          <a:xfrm>
            <a:off x="6786578" y="1500180"/>
            <a:ext cx="1628775" cy="1390650"/>
          </a:xfrm>
          <a:prstGeom prst="rect">
            <a:avLst/>
          </a:prstGeom>
          <a:noFill/>
          <a:ln>
            <a:noFill/>
            <a:prstDash/>
          </a:ln>
        </p:spPr>
      </p:pic>
      <p:pic>
        <p:nvPicPr>
          <p:cNvPr id="8" name="images1"/>
          <p:cNvPicPr/>
          <p:nvPr/>
        </p:nvPicPr>
        <p:blipFill>
          <a:blip r:embed="rId3" cstate="print">
            <a:alphaModFix/>
            <a:lum/>
          </a:blip>
          <a:srcRect/>
          <a:stretch>
            <a:fillRect/>
          </a:stretch>
        </p:blipFill>
        <p:spPr>
          <a:xfrm>
            <a:off x="6858016" y="500048"/>
            <a:ext cx="885825" cy="523875"/>
          </a:xfrm>
          <a:prstGeom prst="rect">
            <a:avLst/>
          </a:prstGeom>
          <a:noFill/>
          <a:ln>
            <a:noFill/>
            <a:prstDash/>
          </a:ln>
        </p:spPr>
      </p:pic>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action="ppaction://hlinkfile"/>
          </p:cNvPr>
          <p:cNvPicPr>
            <a:picLocks noChangeAspect="1" noChangeArrowheads="1"/>
          </p:cNvPicPr>
          <p:nvPr/>
        </p:nvPicPr>
        <p:blipFill>
          <a:blip r:embed="rId4" cstate="print"/>
          <a:srcRect/>
          <a:stretch>
            <a:fillRect/>
          </a:stretch>
        </p:blipFill>
        <p:spPr bwMode="auto">
          <a:xfrm>
            <a:off x="4786314" y="214296"/>
            <a:ext cx="2428892" cy="3317172"/>
          </a:xfrm>
          <a:prstGeom prst="rect">
            <a:avLst/>
          </a:prstGeom>
          <a:noFill/>
          <a:ln w="9525">
            <a:noFill/>
            <a:miter lim="800000"/>
            <a:headEnd/>
            <a:tailEnd/>
          </a:ln>
          <a:effectLst/>
        </p:spPr>
      </p:pic>
      <p:pic>
        <p:nvPicPr>
          <p:cNvPr id="4099" name="Picture 3">
            <a:hlinkClick r:id="rId5" action="ppaction://hlinkfile"/>
          </p:cNvPr>
          <p:cNvPicPr>
            <a:picLocks noChangeAspect="1" noChangeArrowheads="1"/>
          </p:cNvPicPr>
          <p:nvPr/>
        </p:nvPicPr>
        <p:blipFill>
          <a:blip r:embed="rId6" cstate="print"/>
          <a:srcRect/>
          <a:stretch>
            <a:fillRect/>
          </a:stretch>
        </p:blipFill>
        <p:spPr bwMode="auto">
          <a:xfrm>
            <a:off x="214282" y="214296"/>
            <a:ext cx="2214578" cy="3349549"/>
          </a:xfrm>
          <a:prstGeom prst="rect">
            <a:avLst/>
          </a:prstGeom>
          <a:noFill/>
          <a:ln w="9525">
            <a:noFill/>
            <a:miter lim="800000"/>
            <a:headEnd/>
            <a:tailEnd/>
          </a:ln>
          <a:effectLst/>
        </p:spPr>
      </p:pic>
      <p:pic>
        <p:nvPicPr>
          <p:cNvPr id="4100" name="Picture 4">
            <a:hlinkClick r:id="rId7" action="ppaction://hlinkfile"/>
          </p:cNvPr>
          <p:cNvPicPr>
            <a:picLocks noChangeAspect="1" noChangeArrowheads="1"/>
          </p:cNvPicPr>
          <p:nvPr/>
        </p:nvPicPr>
        <p:blipFill>
          <a:blip r:embed="rId8" cstate="print"/>
          <a:srcRect/>
          <a:stretch>
            <a:fillRect/>
          </a:stretch>
        </p:blipFill>
        <p:spPr bwMode="auto">
          <a:xfrm>
            <a:off x="2571736" y="357172"/>
            <a:ext cx="2438746" cy="3143272"/>
          </a:xfrm>
          <a:prstGeom prst="rect">
            <a:avLst/>
          </a:prstGeom>
          <a:noFill/>
          <a:ln w="9525">
            <a:noFill/>
            <a:miter lim="800000"/>
            <a:headEnd/>
            <a:tailEnd/>
          </a:ln>
          <a:effectLst/>
        </p:spPr>
      </p:pic>
      <p:pic>
        <p:nvPicPr>
          <p:cNvPr id="4101" name="Picture 5">
            <a:hlinkClick r:id="rId9" action="ppaction://hlinkfile"/>
          </p:cNvPr>
          <p:cNvPicPr>
            <a:picLocks noChangeAspect="1" noChangeArrowheads="1"/>
          </p:cNvPicPr>
          <p:nvPr/>
        </p:nvPicPr>
        <p:blipFill>
          <a:blip r:embed="rId10" cstate="print"/>
          <a:srcRect/>
          <a:stretch>
            <a:fillRect/>
          </a:stretch>
        </p:blipFill>
        <p:spPr bwMode="auto">
          <a:xfrm>
            <a:off x="6862593" y="642924"/>
            <a:ext cx="2281407"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76456" cy="884466"/>
          </a:xfrm>
        </p:spPr>
        <p:txBody>
          <a:bodyPr/>
          <a:lstStyle/>
          <a:p>
            <a:r>
              <a:rPr lang="fr-FR" sz="1600" dirty="0" smtClean="0"/>
              <a:t>Rappel: Procédure de déclaration d’incident ou de violence en milieu scolaire dans le premier degré</a:t>
            </a:r>
            <a:endParaRPr lang="fr-FR" sz="1600" dirty="0"/>
          </a:p>
        </p:txBody>
      </p:sp>
      <p:pic>
        <p:nvPicPr>
          <p:cNvPr id="5121" name="Picture 1"/>
          <p:cNvPicPr>
            <a:picLocks noGrp="1" noChangeAspect="1" noChangeArrowheads="1"/>
          </p:cNvPicPr>
          <p:nvPr>
            <p:ph idx="10"/>
          </p:nvPr>
        </p:nvPicPr>
        <p:blipFill>
          <a:blip r:embed="rId2" cstate="print"/>
          <a:srcRect/>
          <a:stretch>
            <a:fillRect/>
          </a:stretch>
        </p:blipFill>
        <p:spPr bwMode="auto">
          <a:xfrm>
            <a:off x="142844" y="1000114"/>
            <a:ext cx="2721769" cy="3929063"/>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cstate="print"/>
          <a:srcRect/>
          <a:stretch>
            <a:fillRect/>
          </a:stretch>
        </p:blipFill>
        <p:spPr bwMode="auto">
          <a:xfrm>
            <a:off x="3071802" y="928676"/>
            <a:ext cx="2786082" cy="3959548"/>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6000760" y="928676"/>
            <a:ext cx="2882485" cy="4071966"/>
          </a:xfrm>
          <a:prstGeom prst="rect">
            <a:avLst/>
          </a:prstGeom>
          <a:noFill/>
          <a:ln w="9525">
            <a:noFill/>
            <a:miter lim="800000"/>
            <a:headEnd/>
            <a:tailEnd/>
          </a:ln>
          <a:effectLst/>
        </p:spPr>
      </p:pic>
      <p:sp>
        <p:nvSpPr>
          <p:cNvPr id="8" name="Flèche gauche 7">
            <a:hlinkClick r:id="rId5" action="ppaction://hlinksldjump"/>
          </p:cNvPr>
          <p:cNvSpPr/>
          <p:nvPr/>
        </p:nvSpPr>
        <p:spPr>
          <a:xfrm>
            <a:off x="5500694" y="500048"/>
            <a:ext cx="64291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haut 6">
            <a:hlinkClick r:id="rId5" action="ppaction://hlinksldjump"/>
          </p:cNvPr>
          <p:cNvSpPr/>
          <p:nvPr/>
        </p:nvSpPr>
        <p:spPr>
          <a:xfrm rot="16200000">
            <a:off x="442791" y="4486381"/>
            <a:ext cx="357172" cy="9570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gauche 6"/>
          <p:cNvSpPr/>
          <p:nvPr/>
        </p:nvSpPr>
        <p:spPr>
          <a:xfrm>
            <a:off x="-1000164" y="4786310"/>
            <a:ext cx="64291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p:cNvSpPr>
            <a:spLocks noGrp="1"/>
          </p:cNvSpPr>
          <p:nvPr>
            <p:ph type="title"/>
          </p:nvPr>
        </p:nvSpPr>
        <p:spPr>
          <a:xfrm>
            <a:off x="0" y="0"/>
            <a:ext cx="9144000" cy="339502"/>
          </a:xfrm>
        </p:spPr>
        <p:txBody>
          <a:bodyPr/>
          <a:lstStyle/>
          <a:p>
            <a:pPr algn="ctr"/>
            <a:r>
              <a:rPr lang="fr-FR" sz="1600" dirty="0" smtClean="0"/>
              <a:t>Le PDF 2017 – 2018: inscriptions du 8 au 18 sept </a:t>
            </a:r>
            <a:endParaRPr lang="fr-FR" sz="1600" dirty="0"/>
          </a:p>
        </p:txBody>
      </p:sp>
      <p:sp>
        <p:nvSpPr>
          <p:cNvPr id="6" name="Espace réservé du contenu 5"/>
          <p:cNvSpPr>
            <a:spLocks noGrp="1"/>
          </p:cNvSpPr>
          <p:nvPr>
            <p:ph idx="10"/>
          </p:nvPr>
        </p:nvSpPr>
        <p:spPr>
          <a:xfrm>
            <a:off x="0" y="339502"/>
            <a:ext cx="9144000" cy="4752528"/>
          </a:xfrm>
        </p:spPr>
        <p:txBody>
          <a:bodyPr/>
          <a:lstStyle/>
          <a:p>
            <a:r>
              <a:rPr lang="fr-FR" b="1" dirty="0" smtClean="0"/>
              <a:t>      1) </a:t>
            </a:r>
            <a:r>
              <a:rPr lang="fr-FR" b="1" dirty="0" smtClean="0">
                <a:latin typeface="Arial" panose="020B0604020202020204" pitchFamily="34" charset="0"/>
                <a:cs typeface="Arial" panose="020B0604020202020204" pitchFamily="34" charset="0"/>
              </a:rPr>
              <a:t>ANIMATIONS PEDAGOGIQUES ( 18heures )</a:t>
            </a:r>
          </a:p>
          <a:p>
            <a:pPr lvl="2"/>
            <a:r>
              <a:rPr lang="fr-FR" sz="1400" b="1" dirty="0" smtClean="0"/>
              <a:t>Dispositif Magistère</a:t>
            </a:r>
            <a:r>
              <a:rPr lang="fr-FR" sz="1400" dirty="0" smtClean="0"/>
              <a:t> </a:t>
            </a:r>
            <a:r>
              <a:rPr lang="fr-FR" sz="1400" dirty="0" smtClean="0">
                <a:solidFill>
                  <a:srgbClr val="FF0000"/>
                </a:solidFill>
              </a:rPr>
              <a:t>(candidature individuelle)</a:t>
            </a:r>
            <a:r>
              <a:rPr lang="fr-FR" sz="1400" dirty="0" smtClean="0"/>
              <a:t> : 9 heures</a:t>
            </a:r>
            <a:endParaRPr lang="fr-FR" sz="1600" dirty="0" smtClean="0"/>
          </a:p>
          <a:p>
            <a:pPr lvl="2">
              <a:buNone/>
            </a:pPr>
            <a:endParaRPr lang="fr-FR" sz="1600" dirty="0" smtClean="0"/>
          </a:p>
          <a:p>
            <a:pPr lvl="2">
              <a:buNone/>
            </a:pPr>
            <a:endParaRPr lang="fr-FR" sz="1600" dirty="0" smtClean="0"/>
          </a:p>
          <a:p>
            <a:pPr lvl="2"/>
            <a:endParaRPr lang="fr-FR" sz="1400" b="1" dirty="0" smtClean="0"/>
          </a:p>
          <a:p>
            <a:pPr lvl="2"/>
            <a:endParaRPr lang="fr-FR" sz="1400" b="1" dirty="0" smtClean="0"/>
          </a:p>
          <a:p>
            <a:pPr lvl="2"/>
            <a:r>
              <a:rPr lang="fr-FR" sz="1400" b="1" dirty="0" smtClean="0">
                <a:latin typeface="Arial" panose="020B0604020202020204" pitchFamily="34" charset="0"/>
                <a:cs typeface="Arial" panose="020B0604020202020204" pitchFamily="34" charset="0"/>
              </a:rPr>
              <a:t>Animation pédagogique institutionnelle : </a:t>
            </a:r>
            <a:r>
              <a:rPr lang="fr-FR" sz="1400" dirty="0" smtClean="0">
                <a:latin typeface="Arial" panose="020B0604020202020204" pitchFamily="34" charset="0"/>
                <a:cs typeface="Arial" panose="020B0604020202020204" pitchFamily="34" charset="0"/>
              </a:rPr>
              <a:t>3 heures </a:t>
            </a:r>
          </a:p>
          <a:p>
            <a:pPr lvl="2"/>
            <a:r>
              <a:rPr lang="fr-FR" sz="1400" b="1" dirty="0" smtClean="0">
                <a:latin typeface="Arial" panose="020B0604020202020204" pitchFamily="34" charset="0"/>
                <a:cs typeface="Arial" panose="020B0604020202020204" pitchFamily="34" charset="0"/>
              </a:rPr>
              <a:t>Animation pédagogique Retz : </a:t>
            </a:r>
            <a:r>
              <a:rPr lang="fr-FR" sz="1400" dirty="0" smtClean="0">
                <a:latin typeface="Arial" panose="020B0604020202020204" pitchFamily="34" charset="0"/>
                <a:cs typeface="Arial" panose="020B0604020202020204" pitchFamily="34" charset="0"/>
              </a:rPr>
              <a:t>3 heures</a:t>
            </a:r>
          </a:p>
          <a:p>
            <a:pPr marL="1828800" lvl="4" indent="0">
              <a:buNone/>
            </a:pPr>
            <a:r>
              <a:rPr lang="fr-FR" sz="1000" b="1" dirty="0" smtClean="0">
                <a:latin typeface="Arial" panose="020B0604020202020204" pitchFamily="34" charset="0"/>
                <a:cs typeface="Arial" panose="020B0604020202020204" pitchFamily="34" charset="0"/>
              </a:rPr>
              <a:t> </a:t>
            </a:r>
            <a:r>
              <a:rPr lang="fr-FR" sz="1200" b="1" dirty="0" smtClean="0">
                <a:latin typeface="Arial" panose="020B0604020202020204" pitchFamily="34" charset="0"/>
                <a:cs typeface="Arial" panose="020B0604020202020204" pitchFamily="34" charset="0"/>
              </a:rPr>
              <a:t>Maternelle, L’entrée dans l’écrit, Anne </a:t>
            </a:r>
            <a:r>
              <a:rPr lang="fr-FR" sz="1200" b="1" dirty="0" err="1" smtClean="0">
                <a:latin typeface="Arial" panose="020B0604020202020204" pitchFamily="34" charset="0"/>
                <a:cs typeface="Arial" panose="020B0604020202020204" pitchFamily="34" charset="0"/>
              </a:rPr>
              <a:t>Chabrillanges</a:t>
            </a:r>
            <a:r>
              <a:rPr lang="fr-FR" sz="1200" b="1" dirty="0" smtClean="0">
                <a:latin typeface="Arial" panose="020B0604020202020204" pitchFamily="34" charset="0"/>
                <a:cs typeface="Arial" panose="020B0604020202020204" pitchFamily="34" charset="0"/>
              </a:rPr>
              <a:t> (6  décembre) ;</a:t>
            </a:r>
          </a:p>
          <a:p>
            <a:pPr marL="1828800" lvl="4" indent="0">
              <a:buNone/>
            </a:pPr>
            <a:r>
              <a:rPr lang="fr-FR" sz="1200" b="1" dirty="0" smtClean="0">
                <a:latin typeface="Arial" panose="020B0604020202020204" pitchFamily="34" charset="0"/>
                <a:cs typeface="Arial" panose="020B0604020202020204" pitchFamily="34" charset="0"/>
              </a:rPr>
              <a:t> Cycles 2 et 3, démarche de résolution de problèmes, Christian </a:t>
            </a:r>
            <a:r>
              <a:rPr lang="fr-FR" sz="1200" b="1" dirty="0" err="1" smtClean="0">
                <a:latin typeface="Arial" panose="020B0604020202020204" pitchFamily="34" charset="0"/>
                <a:cs typeface="Arial" panose="020B0604020202020204" pitchFamily="34" charset="0"/>
              </a:rPr>
              <a:t>Hénaff</a:t>
            </a:r>
            <a:r>
              <a:rPr lang="fr-FR" sz="1200" b="1" dirty="0" smtClean="0">
                <a:latin typeface="Arial" panose="020B0604020202020204" pitchFamily="34" charset="0"/>
                <a:cs typeface="Arial" panose="020B0604020202020204" pitchFamily="34" charset="0"/>
              </a:rPr>
              <a:t> (17 janvier);</a:t>
            </a:r>
          </a:p>
          <a:p>
            <a:pPr lvl="2"/>
            <a:r>
              <a:rPr lang="fr-FR" sz="1400" b="1" dirty="0" smtClean="0">
                <a:latin typeface="Arial" panose="020B0604020202020204" pitchFamily="34" charset="0"/>
                <a:cs typeface="Arial" panose="020B0604020202020204" pitchFamily="34" charset="0"/>
              </a:rPr>
              <a:t>Avenant (16/10) et bilan du projet d’école</a:t>
            </a:r>
            <a:r>
              <a:rPr lang="fr-FR" sz="1400" dirty="0" smtClean="0">
                <a:latin typeface="Arial" panose="020B0604020202020204" pitchFamily="34" charset="0"/>
                <a:cs typeface="Arial" panose="020B0604020202020204" pitchFamily="34" charset="0"/>
              </a:rPr>
              <a:t> </a:t>
            </a:r>
            <a:r>
              <a:rPr lang="fr-FR" sz="1400" b="1" dirty="0" smtClean="0">
                <a:latin typeface="Arial" panose="020B0604020202020204" pitchFamily="34" charset="0"/>
                <a:cs typeface="Arial" panose="020B0604020202020204" pitchFamily="34" charset="0"/>
              </a:rPr>
              <a:t>(20/06) : </a:t>
            </a:r>
            <a:r>
              <a:rPr lang="fr-FR" sz="1400" dirty="0" smtClean="0">
                <a:latin typeface="Arial" panose="020B0604020202020204" pitchFamily="34" charset="0"/>
                <a:cs typeface="Arial" panose="020B0604020202020204" pitchFamily="34" charset="0"/>
              </a:rPr>
              <a:t>3 heures</a:t>
            </a:r>
          </a:p>
          <a:p>
            <a:pPr marL="457200" lvl="1" indent="0">
              <a:buNone/>
            </a:pPr>
            <a:r>
              <a:rPr lang="fr-FR" sz="1600" dirty="0" smtClean="0"/>
              <a:t>2) </a:t>
            </a:r>
            <a:r>
              <a:rPr lang="fr-FR" sz="1400" b="1" dirty="0" smtClean="0">
                <a:latin typeface="Arial" panose="020B0604020202020204" pitchFamily="34" charset="0"/>
                <a:cs typeface="Arial" panose="020B0604020202020204" pitchFamily="34" charset="0"/>
              </a:rPr>
              <a:t>JOURNEE DE PRERENTREE (6h)</a:t>
            </a:r>
          </a:p>
          <a:p>
            <a:pPr lvl="2"/>
            <a:r>
              <a:rPr lang="fr-FR" sz="1200" b="1" dirty="0" smtClean="0">
                <a:latin typeface="Arial" panose="020B0604020202020204" pitchFamily="34" charset="0"/>
                <a:cs typeface="Arial" panose="020B0604020202020204" pitchFamily="34" charset="0"/>
              </a:rPr>
              <a:t>Pour les enseignants en charge de classe de CP à un seul niveau : 3 animations pédagogiques 11 </a:t>
            </a:r>
            <a:r>
              <a:rPr lang="fr-FR" sz="1200" b="1" dirty="0" err="1" smtClean="0">
                <a:latin typeface="Arial" panose="020B0604020202020204" pitchFamily="34" charset="0"/>
                <a:cs typeface="Arial" panose="020B0604020202020204" pitchFamily="34" charset="0"/>
              </a:rPr>
              <a:t>oct</a:t>
            </a:r>
            <a:r>
              <a:rPr lang="fr-FR" sz="1200" b="1" dirty="0" smtClean="0">
                <a:latin typeface="Arial" panose="020B0604020202020204" pitchFamily="34" charset="0"/>
                <a:cs typeface="Arial" panose="020B0604020202020204" pitchFamily="34" charset="0"/>
              </a:rPr>
              <a:t>, 7 </a:t>
            </a:r>
            <a:r>
              <a:rPr lang="fr-FR" sz="1200" b="1" dirty="0" err="1" smtClean="0">
                <a:latin typeface="Arial" panose="020B0604020202020204" pitchFamily="34" charset="0"/>
                <a:cs typeface="Arial" panose="020B0604020202020204" pitchFamily="34" charset="0"/>
              </a:rPr>
              <a:t>fév</a:t>
            </a:r>
            <a:r>
              <a:rPr lang="fr-FR" sz="1200" b="1" dirty="0" smtClean="0">
                <a:latin typeface="Arial" panose="020B0604020202020204" pitchFamily="34" charset="0"/>
                <a:cs typeface="Arial" panose="020B0604020202020204" pitchFamily="34" charset="0"/>
              </a:rPr>
              <a:t> et 25 avril (Pôle de </a:t>
            </a:r>
            <a:r>
              <a:rPr lang="fr-FR" sz="1200" b="1" dirty="0" err="1" smtClean="0">
                <a:latin typeface="Arial" panose="020B0604020202020204" pitchFamily="34" charset="0"/>
                <a:cs typeface="Arial" panose="020B0604020202020204" pitchFamily="34" charset="0"/>
              </a:rPr>
              <a:t>Lanaud</a:t>
            </a:r>
            <a:r>
              <a:rPr lang="fr-FR" sz="1200" b="1" dirty="0" smtClean="0">
                <a:latin typeface="Arial" panose="020B0604020202020204" pitchFamily="34" charset="0"/>
                <a:cs typeface="Arial" panose="020B0604020202020204" pitchFamily="34" charset="0"/>
              </a:rPr>
              <a:t>, 87);</a:t>
            </a:r>
          </a:p>
          <a:p>
            <a:pPr lvl="2"/>
            <a:r>
              <a:rPr lang="fr-FR" sz="1200" b="1" dirty="0" smtClean="0">
                <a:latin typeface="Arial" panose="020B0604020202020204" pitchFamily="34" charset="0"/>
                <a:cs typeface="Arial" panose="020B0604020202020204" pitchFamily="34" charset="0"/>
              </a:rPr>
              <a:t>CM1-CM2: Mathématiques (protocole national) ?</a:t>
            </a:r>
          </a:p>
          <a:p>
            <a:pPr lvl="2"/>
            <a:r>
              <a:rPr lang="fr-FR" sz="1200" b="1" dirty="0" smtClean="0">
                <a:latin typeface="Arial" panose="020B0604020202020204" pitchFamily="34" charset="0"/>
                <a:cs typeface="Arial" panose="020B0604020202020204" pitchFamily="34" charset="0"/>
              </a:rPr>
              <a:t>Directeurs : application </a:t>
            </a:r>
            <a:r>
              <a:rPr lang="fr-FR" sz="1200" b="1" dirty="0" err="1" smtClean="0">
                <a:latin typeface="Arial" panose="020B0604020202020204" pitchFamily="34" charset="0"/>
                <a:cs typeface="Arial" panose="020B0604020202020204" pitchFamily="34" charset="0"/>
              </a:rPr>
              <a:t>Duerp</a:t>
            </a:r>
            <a:endParaRPr lang="fr-FR" sz="1200" b="1" dirty="0" smtClean="0">
              <a:latin typeface="Arial" panose="020B0604020202020204" pitchFamily="34" charset="0"/>
              <a:cs typeface="Arial" panose="020B0604020202020204" pitchFamily="34" charset="0"/>
            </a:endParaRPr>
          </a:p>
          <a:p>
            <a:pPr marL="457200" lvl="1" indent="0">
              <a:buNone/>
            </a:pPr>
            <a:r>
              <a:rPr lang="fr-FR" sz="1500" b="1" dirty="0" smtClean="0"/>
              <a:t>3) </a:t>
            </a:r>
            <a:r>
              <a:rPr lang="fr-FR" sz="1400" b="1" dirty="0" smtClean="0">
                <a:latin typeface="Arial" panose="020B0604020202020204" pitchFamily="34" charset="0"/>
                <a:cs typeface="Arial" panose="020B0604020202020204" pitchFamily="34" charset="0"/>
              </a:rPr>
              <a:t>STAGES : </a:t>
            </a:r>
            <a:r>
              <a:rPr lang="fr-FR" sz="1400" b="1" dirty="0" err="1" smtClean="0">
                <a:latin typeface="Arial" panose="020B0604020202020204" pitchFamily="34" charset="0"/>
                <a:cs typeface="Arial" panose="020B0604020202020204" pitchFamily="34" charset="0"/>
              </a:rPr>
              <a:t>Pandrignes</a:t>
            </a:r>
            <a:r>
              <a:rPr lang="fr-FR" sz="1400" b="1" dirty="0" smtClean="0">
                <a:latin typeface="Arial" panose="020B0604020202020204" pitchFamily="34" charset="0"/>
                <a:cs typeface="Arial" panose="020B0604020202020204" pitchFamily="34" charset="0"/>
              </a:rPr>
              <a:t> (20 septembre et 7 mars), LSU, T1 (21 sept), T2 (25 ou 26 sept)</a:t>
            </a:r>
          </a:p>
        </p:txBody>
      </p:sp>
      <p:graphicFrame>
        <p:nvGraphicFramePr>
          <p:cNvPr id="8" name="Tableau 7"/>
          <p:cNvGraphicFramePr>
            <a:graphicFrameLocks noGrp="1"/>
          </p:cNvGraphicFramePr>
          <p:nvPr>
            <p:extLst>
              <p:ext uri="{D42A27DB-BD31-4B8C-83A1-F6EECF244321}">
                <p14:modId xmlns:p14="http://schemas.microsoft.com/office/powerpoint/2010/main" val="1940902202"/>
              </p:ext>
            </p:extLst>
          </p:nvPr>
        </p:nvGraphicFramePr>
        <p:xfrm>
          <a:off x="1643042" y="987575"/>
          <a:ext cx="6715173" cy="936103"/>
        </p:xfrm>
        <a:graphic>
          <a:graphicData uri="http://schemas.openxmlformats.org/drawingml/2006/table">
            <a:tbl>
              <a:tblPr firstRow="1" bandRow="1">
                <a:tableStyleId>{5C22544A-7EE6-4342-B048-85BDC9FD1C3A}</a:tableStyleId>
              </a:tblPr>
              <a:tblGrid>
                <a:gridCol w="2238391">
                  <a:extLst>
                    <a:ext uri="{9D8B030D-6E8A-4147-A177-3AD203B41FA5}">
                      <a16:colId xmlns:a16="http://schemas.microsoft.com/office/drawing/2014/main" val="20000"/>
                    </a:ext>
                  </a:extLst>
                </a:gridCol>
                <a:gridCol w="2238391">
                  <a:extLst>
                    <a:ext uri="{9D8B030D-6E8A-4147-A177-3AD203B41FA5}">
                      <a16:colId xmlns:a16="http://schemas.microsoft.com/office/drawing/2014/main" val="20001"/>
                    </a:ext>
                  </a:extLst>
                </a:gridCol>
                <a:gridCol w="2238391">
                  <a:extLst>
                    <a:ext uri="{9D8B030D-6E8A-4147-A177-3AD203B41FA5}">
                      <a16:colId xmlns:a16="http://schemas.microsoft.com/office/drawing/2014/main" val="20002"/>
                    </a:ext>
                  </a:extLst>
                </a:gridCol>
              </a:tblGrid>
              <a:tr h="415939">
                <a:tc>
                  <a:txBody>
                    <a:bodyPr/>
                    <a:lstStyle/>
                    <a:p>
                      <a:pPr algn="ctr"/>
                      <a:r>
                        <a:rPr lang="fr-FR" sz="1200" dirty="0" smtClean="0"/>
                        <a:t>maternelle</a:t>
                      </a:r>
                      <a:endParaRPr lang="fr-FR" sz="1200" dirty="0"/>
                    </a:p>
                  </a:txBody>
                  <a:tcPr anchor="ctr"/>
                </a:tc>
                <a:tc>
                  <a:txBody>
                    <a:bodyPr/>
                    <a:lstStyle/>
                    <a:p>
                      <a:pPr algn="ctr"/>
                      <a:r>
                        <a:rPr lang="fr-FR" sz="1200" dirty="0" smtClean="0"/>
                        <a:t>Cycle 2</a:t>
                      </a:r>
                      <a:endParaRPr lang="fr-FR" sz="1200" dirty="0"/>
                    </a:p>
                  </a:txBody>
                  <a:tcPr anchor="ctr"/>
                </a:tc>
                <a:tc>
                  <a:txBody>
                    <a:bodyPr/>
                    <a:lstStyle/>
                    <a:p>
                      <a:pPr algn="ctr"/>
                      <a:r>
                        <a:rPr lang="fr-FR" sz="1200" dirty="0" smtClean="0"/>
                        <a:t>Cycle 3</a:t>
                      </a:r>
                      <a:endParaRPr lang="fr-FR" sz="1200" dirty="0"/>
                    </a:p>
                  </a:txBody>
                  <a:tcPr anchor="ctr"/>
                </a:tc>
                <a:extLst>
                  <a:ext uri="{0D108BD9-81ED-4DB2-BD59-A6C34878D82A}">
                    <a16:rowId xmlns:a16="http://schemas.microsoft.com/office/drawing/2014/main" val="10000"/>
                  </a:ext>
                </a:extLst>
              </a:tr>
              <a:tr h="520164">
                <a:tc>
                  <a:txBody>
                    <a:bodyPr/>
                    <a:lstStyle/>
                    <a:p>
                      <a:r>
                        <a:rPr lang="fr-FR" sz="900" b="1" dirty="0" smtClean="0">
                          <a:solidFill>
                            <a:srgbClr val="FF0000"/>
                          </a:solidFill>
                        </a:rPr>
                        <a:t>EPS, </a:t>
                      </a:r>
                      <a:r>
                        <a:rPr lang="fr-FR" sz="900" b="0" dirty="0" smtClean="0">
                          <a:solidFill>
                            <a:schemeClr val="tx1"/>
                          </a:solidFill>
                        </a:rPr>
                        <a:t>Construction du nombre</a:t>
                      </a:r>
                      <a:r>
                        <a:rPr lang="fr-FR" sz="900" b="1" dirty="0" smtClean="0">
                          <a:solidFill>
                            <a:schemeClr val="tx1"/>
                          </a:solidFill>
                        </a:rPr>
                        <a:t> </a:t>
                      </a:r>
                      <a:r>
                        <a:rPr lang="fr-FR" sz="900" b="0" dirty="0" smtClean="0">
                          <a:solidFill>
                            <a:schemeClr val="dk1"/>
                          </a:solidFill>
                        </a:rPr>
                        <a:t>,S</a:t>
                      </a:r>
                      <a:r>
                        <a:rPr lang="fr-FR" sz="900" b="1" baseline="0" dirty="0" smtClean="0">
                          <a:solidFill>
                            <a:schemeClr val="tx1"/>
                          </a:solidFill>
                        </a:rPr>
                        <a:t>ons </a:t>
                      </a:r>
                    </a:p>
                    <a:p>
                      <a:r>
                        <a:rPr lang="fr-FR" sz="900" b="1" baseline="0" dirty="0" smtClean="0">
                          <a:solidFill>
                            <a:schemeClr val="tx1"/>
                          </a:solidFill>
                        </a:rPr>
                        <a:t>(FAD)</a:t>
                      </a:r>
                      <a:endParaRPr lang="fr-FR" sz="900" b="1" dirty="0" smtClean="0">
                        <a:solidFill>
                          <a:schemeClr val="tx1"/>
                        </a:solidFill>
                      </a:endParaRPr>
                    </a:p>
                  </a:txBody>
                  <a:tcPr/>
                </a:tc>
                <a:tc>
                  <a:txBody>
                    <a:bodyPr/>
                    <a:lstStyle/>
                    <a:p>
                      <a:r>
                        <a:rPr lang="fr-FR" sz="900" b="1" dirty="0" smtClean="0"/>
                        <a:t>Grandeurs</a:t>
                      </a:r>
                      <a:r>
                        <a:rPr lang="fr-FR" sz="900" b="1" baseline="0" dirty="0" smtClean="0"/>
                        <a:t> et mesures et </a:t>
                      </a:r>
                      <a:r>
                        <a:rPr lang="fr-FR" sz="900" b="1" baseline="0" dirty="0" err="1" smtClean="0"/>
                        <a:t>dys</a:t>
                      </a:r>
                      <a:r>
                        <a:rPr lang="fr-FR" sz="900" b="1" baseline="0" dirty="0" smtClean="0"/>
                        <a:t> (EBP)</a:t>
                      </a:r>
                    </a:p>
                    <a:p>
                      <a:r>
                        <a:rPr lang="fr-FR" sz="900" b="1" baseline="0" dirty="0" smtClean="0"/>
                        <a:t>Lecture et Ecriture (FAD)</a:t>
                      </a:r>
                    </a:p>
                    <a:p>
                      <a:r>
                        <a:rPr lang="fr-FR" sz="900" baseline="0" dirty="0" smtClean="0"/>
                        <a:t>Lecture Compréhension.</a:t>
                      </a:r>
                      <a:endParaRPr lang="fr-FR" sz="900" dirty="0"/>
                    </a:p>
                  </a:txBody>
                  <a:tcPr/>
                </a:tc>
                <a:tc>
                  <a:txBody>
                    <a:bodyPr/>
                    <a:lstStyle/>
                    <a:p>
                      <a:r>
                        <a:rPr lang="fr-FR" sz="900" b="1" u="none" dirty="0" smtClean="0">
                          <a:solidFill>
                            <a:schemeClr val="tx1"/>
                          </a:solidFill>
                        </a:rPr>
                        <a:t>Proportionnalité et nombres entiers</a:t>
                      </a:r>
                      <a:endParaRPr lang="fr-FR" sz="900" b="1" u="none" dirty="0">
                        <a:solidFill>
                          <a:srgbClr val="FF0000"/>
                        </a:solidFill>
                      </a:endParaRP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428596" y="1203598"/>
            <a:ext cx="8496944" cy="3672408"/>
          </a:xfrm>
        </p:spPr>
        <p:txBody>
          <a:bodyPr/>
          <a:lstStyle/>
          <a:p>
            <a:r>
              <a:rPr lang="fr-FR" sz="1600" b="1" u="sng" dirty="0" smtClean="0">
                <a:latin typeface="Arial" panose="020B0604020202020204" pitchFamily="34" charset="0"/>
                <a:cs typeface="Arial" panose="020B0604020202020204" pitchFamily="34" charset="0"/>
              </a:rPr>
              <a:t>Réunions de secteur USEP</a:t>
            </a:r>
          </a:p>
          <a:p>
            <a:pPr lvl="1"/>
            <a:r>
              <a:rPr lang="fr-FR" sz="1600" b="1" dirty="0" smtClean="0">
                <a:latin typeface="Arial" panose="020B0604020202020204" pitchFamily="34" charset="0"/>
                <a:cs typeface="Arial" panose="020B0604020202020204" pitchFamily="34" charset="0"/>
              </a:rPr>
              <a:t>ville de Tulle :           11 septembre, 17h FAL;</a:t>
            </a:r>
          </a:p>
          <a:p>
            <a:pPr lvl="1"/>
            <a:r>
              <a:rPr lang="fr-FR" sz="1600" b="1" dirty="0" smtClean="0">
                <a:latin typeface="Arial" panose="020B0604020202020204" pitchFamily="34" charset="0"/>
                <a:cs typeface="Arial" panose="020B0604020202020204" pitchFamily="34" charset="0"/>
              </a:rPr>
              <a:t>Tulle rural :               14 septembre, 17h Chambon;</a:t>
            </a:r>
          </a:p>
          <a:p>
            <a:pPr lvl="1"/>
            <a:r>
              <a:rPr lang="fr-FR" sz="1600" b="1" dirty="0" smtClean="0">
                <a:latin typeface="Arial" panose="020B0604020202020204" pitchFamily="34" charset="0"/>
                <a:cs typeface="Arial" panose="020B0604020202020204" pitchFamily="34" charset="0"/>
              </a:rPr>
              <a:t>Beaulieu :                 25 septembre, 17h école;</a:t>
            </a:r>
          </a:p>
          <a:p>
            <a:pPr lvl="1"/>
            <a:r>
              <a:rPr lang="fr-FR" sz="1600" b="1" dirty="0" smtClean="0">
                <a:latin typeface="Arial" panose="020B0604020202020204" pitchFamily="34" charset="0"/>
                <a:cs typeface="Arial" panose="020B0604020202020204" pitchFamily="34" charset="0"/>
              </a:rPr>
              <a:t>Argentat :                 21 septembre, 17h Mairie (salle du bas);</a:t>
            </a:r>
          </a:p>
          <a:p>
            <a:pPr lvl="1"/>
            <a:r>
              <a:rPr lang="fr-FR" sz="1600" b="1" dirty="0" smtClean="0">
                <a:latin typeface="Arial" panose="020B0604020202020204" pitchFamily="34" charset="0"/>
                <a:cs typeface="Arial" panose="020B0604020202020204" pitchFamily="34" charset="0"/>
              </a:rPr>
              <a:t>Marcillac :                19 septembre, 17h Ecole de Marcillac ;</a:t>
            </a:r>
          </a:p>
          <a:p>
            <a:pPr lvl="1"/>
            <a:r>
              <a:rPr lang="fr-FR" sz="1600" b="1" dirty="0" smtClean="0">
                <a:latin typeface="Arial" panose="020B0604020202020204" pitchFamily="34" charset="0"/>
                <a:cs typeface="Arial" panose="020B0604020202020204" pitchFamily="34" charset="0"/>
              </a:rPr>
              <a:t>Plateau de </a:t>
            </a:r>
            <a:r>
              <a:rPr lang="fr-FR" sz="1600" b="1" dirty="0" err="1" smtClean="0">
                <a:latin typeface="Arial" panose="020B0604020202020204" pitchFamily="34" charset="0"/>
                <a:cs typeface="Arial" panose="020B0604020202020204" pitchFamily="34" charset="0"/>
              </a:rPr>
              <a:t>Favars</a:t>
            </a:r>
            <a:r>
              <a:rPr lang="fr-FR" sz="1600" b="1" dirty="0" smtClean="0">
                <a:latin typeface="Arial" panose="020B0604020202020204" pitchFamily="34" charset="0"/>
                <a:cs typeface="Arial" panose="020B0604020202020204" pitchFamily="34" charset="0"/>
              </a:rPr>
              <a:t> : 18 septembre, 17h mairie de St-</a:t>
            </a:r>
            <a:r>
              <a:rPr lang="fr-FR" sz="1600" b="1" dirty="0" err="1" smtClean="0">
                <a:latin typeface="Arial" panose="020B0604020202020204" pitchFamily="34" charset="0"/>
                <a:cs typeface="Arial" panose="020B0604020202020204" pitchFamily="34" charset="0"/>
              </a:rPr>
              <a:t>Mexant</a:t>
            </a:r>
            <a:endParaRPr lang="fr-FR" sz="1600" b="1" dirty="0" smtClean="0">
              <a:latin typeface="Arial" panose="020B0604020202020204" pitchFamily="34" charset="0"/>
              <a:cs typeface="Arial" panose="020B0604020202020204" pitchFamily="34" charset="0"/>
            </a:endParaRPr>
          </a:p>
          <a:p>
            <a:endParaRPr lang="fr-FR" sz="1600" u="sng" dirty="0" smtClean="0">
              <a:latin typeface="Arial" panose="020B0604020202020204" pitchFamily="34" charset="0"/>
              <a:cs typeface="Arial" panose="020B0604020202020204" pitchFamily="34" charset="0"/>
            </a:endParaRPr>
          </a:p>
          <a:p>
            <a:r>
              <a:rPr lang="fr-FR" sz="1600" b="1" u="sng" dirty="0" smtClean="0">
                <a:latin typeface="Arial" panose="020B0604020202020204" pitchFamily="34" charset="0"/>
                <a:cs typeface="Arial" panose="020B0604020202020204" pitchFamily="34" charset="0"/>
              </a:rPr>
              <a:t>Natation: Formations </a:t>
            </a:r>
            <a:r>
              <a:rPr lang="fr-FR" sz="1600" b="1" u="sng" dirty="0">
                <a:latin typeface="Arial" panose="020B0604020202020204" pitchFamily="34" charset="0"/>
                <a:cs typeface="Arial" panose="020B0604020202020204" pitchFamily="34" charset="0"/>
              </a:rPr>
              <a:t>d’intervenants bénévoles </a:t>
            </a:r>
            <a:r>
              <a:rPr lang="fr-FR" sz="1600" u="sng" dirty="0">
                <a:latin typeface="Arial" panose="020B0604020202020204" pitchFamily="34" charset="0"/>
                <a:cs typeface="Arial" panose="020B0604020202020204" pitchFamily="34" charset="0"/>
              </a:rPr>
              <a:t>:</a:t>
            </a:r>
          </a:p>
          <a:p>
            <a:pPr marL="1200150" lvl="2" indent="0">
              <a:buNone/>
            </a:pPr>
            <a:r>
              <a:rPr lang="fr-FR" sz="1600" b="1" dirty="0" smtClean="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9 </a:t>
            </a:r>
            <a:r>
              <a:rPr lang="fr-FR" sz="1600" dirty="0">
                <a:latin typeface="Arial" panose="020B0604020202020204" pitchFamily="34" charset="0"/>
                <a:cs typeface="Arial" panose="020B0604020202020204" pitchFamily="34" charset="0"/>
              </a:rPr>
              <a:t>septembre de 9h00 à 12h00 </a:t>
            </a:r>
          </a:p>
          <a:p>
            <a:pPr marL="1371600" lvl="3" indent="0">
              <a:buNone/>
            </a:pP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  18 </a:t>
            </a:r>
            <a:r>
              <a:rPr lang="fr-FR" sz="1600" dirty="0">
                <a:latin typeface="Arial" panose="020B0604020202020204" pitchFamily="34" charset="0"/>
                <a:cs typeface="Arial" panose="020B0604020202020204" pitchFamily="34" charset="0"/>
              </a:rPr>
              <a:t>novembre de 9h00 à 12h00 </a:t>
            </a:r>
          </a:p>
          <a:p>
            <a:pPr marL="1371600" lvl="3" indent="0">
              <a:buNone/>
            </a:pP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  27 janvier </a:t>
            </a:r>
            <a:r>
              <a:rPr lang="fr-FR" sz="1600" dirty="0">
                <a:latin typeface="Arial" panose="020B0604020202020204" pitchFamily="34" charset="0"/>
                <a:cs typeface="Arial" panose="020B0604020202020204" pitchFamily="34" charset="0"/>
              </a:rPr>
              <a:t>janvier de 9h00 à 12h00 </a:t>
            </a:r>
          </a:p>
          <a:p>
            <a:pPr marL="1371600" lvl="3" indent="0">
              <a:buNone/>
            </a:pP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  24 mars </a:t>
            </a:r>
            <a:r>
              <a:rPr lang="fr-FR" sz="1600" dirty="0">
                <a:latin typeface="Arial" panose="020B0604020202020204" pitchFamily="34" charset="0"/>
                <a:cs typeface="Arial" panose="020B0604020202020204" pitchFamily="34" charset="0"/>
              </a:rPr>
              <a:t>de 9h00 à 12h00 </a:t>
            </a:r>
          </a:p>
          <a:p>
            <a:endParaRPr lang="fr-FR" sz="1800" b="1" dirty="0" smtClean="0"/>
          </a:p>
          <a:p>
            <a:endParaRPr lang="fr-FR" sz="1800" b="1" dirty="0" smtClean="0"/>
          </a:p>
          <a:p>
            <a:endParaRPr lang="fr-FR" sz="1800" b="1" dirty="0" smtClean="0"/>
          </a:p>
          <a:p>
            <a:r>
              <a:rPr lang="fr-FR" dirty="0" smtClean="0"/>
              <a:t> </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628650" y="273845"/>
            <a:ext cx="7886700" cy="654831"/>
          </a:xfrm>
        </p:spPr>
        <p:txBody>
          <a:bodyPr/>
          <a:lstStyle/>
          <a:p>
            <a:r>
              <a:rPr lang="fr-FR" sz="2400" dirty="0" smtClean="0"/>
              <a:t>Le remplacement</a:t>
            </a:r>
            <a:endParaRPr lang="fr-FR" sz="2400" dirty="0"/>
          </a:p>
        </p:txBody>
      </p:sp>
      <p:sp>
        <p:nvSpPr>
          <p:cNvPr id="9219" name="Rectangle 3"/>
          <p:cNvSpPr>
            <a:spLocks noGrp="1" noChangeArrowheads="1"/>
          </p:cNvSpPr>
          <p:nvPr>
            <p:ph idx="1"/>
          </p:nvPr>
        </p:nvSpPr>
        <p:spPr>
          <a:xfrm>
            <a:off x="285720" y="857238"/>
            <a:ext cx="8429684" cy="4143404"/>
          </a:xfrm>
          <a:prstGeom prst="rect">
            <a:avLst/>
          </a:prstGeom>
        </p:spPr>
        <p:txBody>
          <a:bodyPr/>
          <a:lstStyle/>
          <a:p>
            <a:pPr marL="590550" indent="-533400" eaLnBrk="1" hangingPunct="1">
              <a:lnSpc>
                <a:spcPct val="80000"/>
              </a:lnSpc>
              <a:buFont typeface="Wingdings" pitchFamily="2" charset="2"/>
              <a:buNone/>
            </a:pPr>
            <a:r>
              <a:rPr lang="fr-FR" sz="1800" b="1" dirty="0" smtClean="0"/>
              <a:t>Demande d’autorisation d’absence (de droit, facultative): </a:t>
            </a:r>
          </a:p>
          <a:p>
            <a:pPr marL="590550" indent="-533400" eaLnBrk="1" hangingPunct="1">
              <a:lnSpc>
                <a:spcPct val="80000"/>
              </a:lnSpc>
              <a:buFont typeface="Wingdings" pitchFamily="2" charset="2"/>
              <a:buNone/>
            </a:pPr>
            <a:r>
              <a:rPr lang="fr-FR" sz="1800" dirty="0" smtClean="0"/>
              <a:t>Renseigner l’imprimé de demande , l’envoyer à l’</a:t>
            </a:r>
            <a:r>
              <a:rPr lang="fr-FR" sz="1800" b="1" dirty="0" smtClean="0">
                <a:solidFill>
                  <a:srgbClr val="FF0000"/>
                </a:solidFill>
              </a:rPr>
              <a:t>IEN</a:t>
            </a:r>
            <a:r>
              <a:rPr lang="fr-FR" sz="1800" dirty="0" smtClean="0"/>
              <a:t> et adresser à </a:t>
            </a:r>
          </a:p>
          <a:p>
            <a:pPr marL="590550" indent="-533400" eaLnBrk="1" hangingPunct="1">
              <a:lnSpc>
                <a:spcPct val="80000"/>
              </a:lnSpc>
              <a:buFont typeface="Wingdings" pitchFamily="2" charset="2"/>
              <a:buNone/>
            </a:pPr>
            <a:r>
              <a:rPr lang="fr-FR" sz="1800" dirty="0" smtClean="0"/>
              <a:t>la cellule le justificatif (ce n’est pas la cellule qui accorde l’autorisation </a:t>
            </a:r>
          </a:p>
          <a:p>
            <a:pPr marL="590550" indent="-533400" eaLnBrk="1" hangingPunct="1">
              <a:lnSpc>
                <a:spcPct val="80000"/>
              </a:lnSpc>
              <a:buFont typeface="Wingdings" pitchFamily="2" charset="2"/>
              <a:buNone/>
            </a:pPr>
            <a:r>
              <a:rPr lang="fr-FR" sz="1800" dirty="0" smtClean="0"/>
              <a:t>d’absence!)</a:t>
            </a:r>
          </a:p>
          <a:p>
            <a:pPr marL="590550" indent="-533400" eaLnBrk="1" hangingPunct="1">
              <a:lnSpc>
                <a:spcPct val="80000"/>
              </a:lnSpc>
              <a:buFont typeface="Wingdings" pitchFamily="2" charset="2"/>
              <a:buNone/>
            </a:pPr>
            <a:r>
              <a:rPr lang="fr-FR" sz="1800" b="1" dirty="0" smtClean="0"/>
              <a:t>Congé maladie</a:t>
            </a:r>
          </a:p>
          <a:p>
            <a:pPr marL="590550" indent="-533400" eaLnBrk="1" hangingPunct="1">
              <a:lnSpc>
                <a:spcPct val="80000"/>
              </a:lnSpc>
              <a:buFont typeface="Wingdings" pitchFamily="2" charset="2"/>
              <a:buNone/>
            </a:pPr>
            <a:r>
              <a:rPr lang="fr-FR" sz="1800" dirty="0" smtClean="0"/>
              <a:t>Informer directement la cellule</a:t>
            </a:r>
          </a:p>
          <a:p>
            <a:pPr marL="590550" indent="-533400" eaLnBrk="1" hangingPunct="1">
              <a:lnSpc>
                <a:spcPct val="80000"/>
              </a:lnSpc>
              <a:buFont typeface="Wingdings" pitchFamily="2" charset="2"/>
              <a:buNone/>
            </a:pPr>
            <a:r>
              <a:rPr lang="fr-FR" sz="1800" dirty="0" smtClean="0"/>
              <a:t>Préciser l’emploi du temps du PE absent                                                        (décharge, temps </a:t>
            </a:r>
            <a:r>
              <a:rPr lang="fr-FR" sz="1800" dirty="0" err="1" smtClean="0"/>
              <a:t>plein,mercredi</a:t>
            </a:r>
            <a:r>
              <a:rPr lang="fr-FR" sz="1800" dirty="0" smtClean="0"/>
              <a:t> travaillé,…)</a:t>
            </a:r>
          </a:p>
          <a:p>
            <a:pPr marL="590550" indent="-533400" eaLnBrk="1" hangingPunct="1">
              <a:lnSpc>
                <a:spcPct val="80000"/>
              </a:lnSpc>
              <a:buFont typeface="Wingdings" pitchFamily="2" charset="2"/>
              <a:buNone/>
            </a:pPr>
            <a:r>
              <a:rPr lang="fr-FR" sz="1800" dirty="0" smtClean="0"/>
              <a:t>Envoyer directement à la cellule l’imprimé, accompagné du certificat médical</a:t>
            </a:r>
          </a:p>
          <a:p>
            <a:pPr marL="590550" indent="-533400" eaLnBrk="1" hangingPunct="1">
              <a:lnSpc>
                <a:spcPct val="80000"/>
              </a:lnSpc>
              <a:buFont typeface="Wingdings" pitchFamily="2" charset="2"/>
              <a:buNone/>
            </a:pPr>
            <a:r>
              <a:rPr lang="fr-FR" sz="1800" dirty="0" smtClean="0"/>
              <a:t>Rappel: les enseignants non titulaires d’une classe doivent informer de leur </a:t>
            </a:r>
          </a:p>
          <a:p>
            <a:pPr marL="590550" indent="-533400" eaLnBrk="1" hangingPunct="1">
              <a:lnSpc>
                <a:spcPct val="80000"/>
              </a:lnSpc>
              <a:buFont typeface="Wingdings" pitchFamily="2" charset="2"/>
              <a:buNone/>
            </a:pPr>
            <a:r>
              <a:rPr lang="fr-FR" sz="1800" dirty="0" smtClean="0"/>
              <a:t>absence</a:t>
            </a:r>
          </a:p>
          <a:p>
            <a:pPr marL="590550" indent="-533400" eaLnBrk="1" hangingPunct="1">
              <a:lnSpc>
                <a:spcPct val="80000"/>
              </a:lnSpc>
              <a:buFont typeface="Wingdings" pitchFamily="2" charset="2"/>
              <a:buNone/>
            </a:pPr>
            <a:r>
              <a:rPr lang="fr-FR" sz="1800" b="1" dirty="0" smtClean="0"/>
              <a:t>Un numéro :                           </a:t>
            </a:r>
            <a:r>
              <a:rPr lang="fr-FR" sz="2000" b="1" dirty="0" smtClean="0"/>
              <a:t>05 87 01 20 81</a:t>
            </a:r>
          </a:p>
          <a:p>
            <a:pPr marL="590550" indent="-533400" eaLnBrk="1" hangingPunct="1">
              <a:lnSpc>
                <a:spcPct val="80000"/>
              </a:lnSpc>
              <a:buFont typeface="Wingdings" pitchFamily="2" charset="2"/>
              <a:buNone/>
            </a:pPr>
            <a:r>
              <a:rPr lang="fr-FR" sz="1800" b="1" dirty="0" smtClean="0"/>
              <a:t>Une adresse mail </a:t>
            </a:r>
            <a:r>
              <a:rPr lang="fr-FR" sz="2000" b="1" dirty="0" smtClean="0"/>
              <a:t>:    </a:t>
            </a:r>
            <a:r>
              <a:rPr lang="fr-FR" sz="2000" b="1" dirty="0" smtClean="0">
                <a:hlinkClick r:id="rId3"/>
              </a:rPr>
              <a:t>remplacements.ia19@ac-limoges.fr</a:t>
            </a:r>
            <a:endParaRPr lang="fr-FR" sz="2000" b="1" dirty="0" smtClean="0"/>
          </a:p>
          <a:p>
            <a:pPr marL="590550" indent="-533400" eaLnBrk="1" hangingPunct="1">
              <a:lnSpc>
                <a:spcPct val="80000"/>
              </a:lnSpc>
              <a:buFont typeface="Wingdings" pitchFamily="2" charset="2"/>
              <a:buNone/>
            </a:pPr>
            <a:endParaRPr lang="fr-FR" sz="1800" b="1" dirty="0" smtClean="0"/>
          </a:p>
          <a:p>
            <a:pPr marL="590550" indent="-533400" eaLnBrk="1" hangingPunct="1">
              <a:lnSpc>
                <a:spcPct val="80000"/>
              </a:lnSpc>
              <a:buFont typeface="Wingdings" pitchFamily="2" charset="2"/>
              <a:buNone/>
            </a:pPr>
            <a:endParaRPr lang="fr-FR" sz="1800" b="1" dirty="0" smtClean="0"/>
          </a:p>
          <a:p>
            <a:pPr marL="590550" indent="-533400" eaLnBrk="1" hangingPunct="1">
              <a:lnSpc>
                <a:spcPct val="80000"/>
              </a:lnSpc>
              <a:buFont typeface="Wingdings" pitchFamily="2" charset="2"/>
              <a:buNone/>
            </a:pPr>
            <a:endParaRPr lang="fr-FR" sz="1800" b="1"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0" dur="500"/>
                                        <p:tgtEl>
                                          <p:spTgt spid="921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3" dur="500"/>
                                        <p:tgtEl>
                                          <p:spTgt spid="9219">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checkerboard(across)">
                                      <p:cBhvr>
                                        <p:cTn id="16" dur="500"/>
                                        <p:tgtEl>
                                          <p:spTgt spid="92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checkerboard(across)">
                                      <p:cBhvr>
                                        <p:cTn id="21" dur="500"/>
                                        <p:tgtEl>
                                          <p:spTgt spid="9219">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9219">
                                            <p:txEl>
                                              <p:pRg st="5" end="5"/>
                                            </p:txEl>
                                          </p:spTgt>
                                        </p:tgtEl>
                                        <p:attrNameLst>
                                          <p:attrName>style.visibility</p:attrName>
                                        </p:attrNameLst>
                                      </p:cBhvr>
                                      <p:to>
                                        <p:strVal val="visible"/>
                                      </p:to>
                                    </p:set>
                                    <p:animEffect transition="in" filter="checkerboard(across)">
                                      <p:cBhvr>
                                        <p:cTn id="24" dur="500"/>
                                        <p:tgtEl>
                                          <p:spTgt spid="9219">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checkerboard(across)">
                                      <p:cBhvr>
                                        <p:cTn id="27" dur="500"/>
                                        <p:tgtEl>
                                          <p:spTgt spid="9219">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9219">
                                            <p:txEl>
                                              <p:pRg st="7" end="7"/>
                                            </p:txEl>
                                          </p:spTgt>
                                        </p:tgtEl>
                                        <p:attrNameLst>
                                          <p:attrName>style.visibility</p:attrName>
                                        </p:attrNameLst>
                                      </p:cBhvr>
                                      <p:to>
                                        <p:strVal val="visible"/>
                                      </p:to>
                                    </p:set>
                                    <p:animEffect transition="in" filter="checkerboard(across)">
                                      <p:cBhvr>
                                        <p:cTn id="30" dur="500"/>
                                        <p:tgtEl>
                                          <p:spTgt spid="9219">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219">
                                            <p:txEl>
                                              <p:pRg st="8" end="8"/>
                                            </p:txEl>
                                          </p:spTgt>
                                        </p:tgtEl>
                                        <p:attrNameLst>
                                          <p:attrName>style.visibility</p:attrName>
                                        </p:attrNameLst>
                                      </p:cBhvr>
                                      <p:to>
                                        <p:strVal val="visible"/>
                                      </p:to>
                                    </p:set>
                                    <p:animEffect transition="in" filter="checkerboard(across)">
                                      <p:cBhvr>
                                        <p:cTn id="33" dur="500"/>
                                        <p:tgtEl>
                                          <p:spTgt spid="9219">
                                            <p:txEl>
                                              <p:pRg st="8" end="8"/>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9219">
                                            <p:txEl>
                                              <p:pRg st="9" end="9"/>
                                            </p:txEl>
                                          </p:spTgt>
                                        </p:tgtEl>
                                        <p:attrNameLst>
                                          <p:attrName>style.visibility</p:attrName>
                                        </p:attrNameLst>
                                      </p:cBhvr>
                                      <p:to>
                                        <p:strVal val="visible"/>
                                      </p:to>
                                    </p:set>
                                    <p:animEffect transition="in" filter="checkerboard(across)">
                                      <p:cBhvr>
                                        <p:cTn id="36" dur="500"/>
                                        <p:tgtEl>
                                          <p:spTgt spid="921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9219">
                                            <p:txEl>
                                              <p:pRg st="10" end="10"/>
                                            </p:txEl>
                                          </p:spTgt>
                                        </p:tgtEl>
                                        <p:attrNameLst>
                                          <p:attrName>style.visibility</p:attrName>
                                        </p:attrNameLst>
                                      </p:cBhvr>
                                      <p:to>
                                        <p:strVal val="visible"/>
                                      </p:to>
                                    </p:set>
                                    <p:animEffect transition="in" filter="checkerboard(across)">
                                      <p:cBhvr>
                                        <p:cTn id="41" dur="500"/>
                                        <p:tgtEl>
                                          <p:spTgt spid="921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9219">
                                            <p:txEl>
                                              <p:pRg st="11" end="11"/>
                                            </p:txEl>
                                          </p:spTgt>
                                        </p:tgtEl>
                                        <p:attrNameLst>
                                          <p:attrName>style.visibility</p:attrName>
                                        </p:attrNameLst>
                                      </p:cBhvr>
                                      <p:to>
                                        <p:strVal val="visible"/>
                                      </p:to>
                                    </p:set>
                                    <p:animEffect transition="in" filter="checkerboard(across)">
                                      <p:cBhvr>
                                        <p:cTn id="46" dur="500"/>
                                        <p:tgtEl>
                                          <p:spTgt spid="92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Infos CPC</a:t>
            </a: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1251325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472" y="1071552"/>
            <a:ext cx="7690696" cy="923330"/>
          </a:xfrm>
          <a:prstGeom prst="rect">
            <a:avLst/>
          </a:prstGeom>
          <a:noFill/>
        </p:spPr>
        <p:txBody>
          <a:bodyPr wrap="square" lIns="91440" tIns="45720" rIns="91440" bIns="45720">
            <a:spAutoFit/>
          </a:bodyPr>
          <a:lstStyle/>
          <a:p>
            <a:pPr algn="ctr"/>
            <a:r>
              <a:rPr lang="fr-F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EXCELLENTE RENTREE!</a:t>
            </a:r>
            <a:endParaRPr lang="fr-F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43108" y="985610"/>
            <a:ext cx="5857915" cy="4157890"/>
          </a:xfrm>
          <a:prstGeom prst="rect">
            <a:avLst/>
          </a:prstGeom>
          <a:noFill/>
          <a:ln w="9525">
            <a:noFill/>
            <a:miter lim="800000"/>
            <a:headEnd/>
            <a:tailEnd/>
          </a:ln>
          <a:effectLst/>
        </p:spPr>
      </p:pic>
      <p:sp>
        <p:nvSpPr>
          <p:cNvPr id="3" name="Titre 1"/>
          <p:cNvSpPr txBox="1">
            <a:spLocks/>
          </p:cNvSpPr>
          <p:nvPr/>
        </p:nvSpPr>
        <p:spPr>
          <a:xfrm>
            <a:off x="0" y="214296"/>
            <a:ext cx="9144000" cy="557254"/>
          </a:xfrm>
          <a:prstGeom prst="rect">
            <a:avLst/>
          </a:prstGeom>
        </p:spPr>
        <p:txBody>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Tulle Dordogne : 54 écoles dont plus de 46% d’écoles à</a:t>
            </a:r>
            <a:r>
              <a:rPr kumimoji="0" lang="fr-FR" sz="16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1 et 2 classes</a:t>
            </a:r>
            <a:endParaRPr kumimoji="0" lang="fr-FR" sz="1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262103025"/>
              </p:ext>
            </p:extLst>
          </p:nvPr>
        </p:nvGraphicFramePr>
        <p:xfrm>
          <a:off x="539554" y="1131590"/>
          <a:ext cx="7975799" cy="2880319"/>
        </p:xfrm>
        <a:graphic>
          <a:graphicData uri="http://schemas.openxmlformats.org/drawingml/2006/table">
            <a:tbl>
              <a:tblPr>
                <a:tableStyleId>{5C22544A-7EE6-4342-B048-85BDC9FD1C3A}</a:tableStyleId>
              </a:tblPr>
              <a:tblGrid>
                <a:gridCol w="2271074">
                  <a:extLst>
                    <a:ext uri="{9D8B030D-6E8A-4147-A177-3AD203B41FA5}">
                      <a16:colId xmlns:a16="http://schemas.microsoft.com/office/drawing/2014/main" val="4110973552"/>
                    </a:ext>
                  </a:extLst>
                </a:gridCol>
                <a:gridCol w="621842">
                  <a:extLst>
                    <a:ext uri="{9D8B030D-6E8A-4147-A177-3AD203B41FA5}">
                      <a16:colId xmlns:a16="http://schemas.microsoft.com/office/drawing/2014/main" val="2325027771"/>
                    </a:ext>
                  </a:extLst>
                </a:gridCol>
                <a:gridCol w="621842">
                  <a:extLst>
                    <a:ext uri="{9D8B030D-6E8A-4147-A177-3AD203B41FA5}">
                      <a16:colId xmlns:a16="http://schemas.microsoft.com/office/drawing/2014/main" val="1452926499"/>
                    </a:ext>
                  </a:extLst>
                </a:gridCol>
                <a:gridCol w="621842">
                  <a:extLst>
                    <a:ext uri="{9D8B030D-6E8A-4147-A177-3AD203B41FA5}">
                      <a16:colId xmlns:a16="http://schemas.microsoft.com/office/drawing/2014/main" val="1678764317"/>
                    </a:ext>
                  </a:extLst>
                </a:gridCol>
                <a:gridCol w="621842">
                  <a:extLst>
                    <a:ext uri="{9D8B030D-6E8A-4147-A177-3AD203B41FA5}">
                      <a16:colId xmlns:a16="http://schemas.microsoft.com/office/drawing/2014/main" val="949134796"/>
                    </a:ext>
                  </a:extLst>
                </a:gridCol>
                <a:gridCol w="621842">
                  <a:extLst>
                    <a:ext uri="{9D8B030D-6E8A-4147-A177-3AD203B41FA5}">
                      <a16:colId xmlns:a16="http://schemas.microsoft.com/office/drawing/2014/main" val="70212850"/>
                    </a:ext>
                  </a:extLst>
                </a:gridCol>
                <a:gridCol w="621842">
                  <a:extLst>
                    <a:ext uri="{9D8B030D-6E8A-4147-A177-3AD203B41FA5}">
                      <a16:colId xmlns:a16="http://schemas.microsoft.com/office/drawing/2014/main" val="1888575262"/>
                    </a:ext>
                  </a:extLst>
                </a:gridCol>
                <a:gridCol w="621842">
                  <a:extLst>
                    <a:ext uri="{9D8B030D-6E8A-4147-A177-3AD203B41FA5}">
                      <a16:colId xmlns:a16="http://schemas.microsoft.com/office/drawing/2014/main" val="14290535"/>
                    </a:ext>
                  </a:extLst>
                </a:gridCol>
                <a:gridCol w="621842">
                  <a:extLst>
                    <a:ext uri="{9D8B030D-6E8A-4147-A177-3AD203B41FA5}">
                      <a16:colId xmlns:a16="http://schemas.microsoft.com/office/drawing/2014/main" val="2249549559"/>
                    </a:ext>
                  </a:extLst>
                </a:gridCol>
                <a:gridCol w="729989">
                  <a:extLst>
                    <a:ext uri="{9D8B030D-6E8A-4147-A177-3AD203B41FA5}">
                      <a16:colId xmlns:a16="http://schemas.microsoft.com/office/drawing/2014/main" val="3282630050"/>
                    </a:ext>
                  </a:extLst>
                </a:gridCol>
              </a:tblGrid>
              <a:tr h="227939">
                <a:tc>
                  <a:txBody>
                    <a:bodyPr/>
                    <a:lstStyle/>
                    <a:p>
                      <a:pPr algn="l" fontAlgn="b"/>
                      <a:r>
                        <a:rPr lang="fr-FR" sz="1200" b="1" u="none" strike="noStrike" dirty="0" smtClean="0">
                          <a:effectLst/>
                        </a:rPr>
                        <a:t>  </a:t>
                      </a:r>
                      <a:endParaRPr lang="fr-FR"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5946171"/>
                  </a:ext>
                </a:extLst>
              </a:tr>
              <a:tr h="227939">
                <a:tc>
                  <a:txBody>
                    <a:bodyPr/>
                    <a:lstStyle/>
                    <a:p>
                      <a:pPr algn="ctr" fontAlgn="ctr"/>
                      <a:r>
                        <a:rPr lang="fr-FR" sz="1200" b="1" u="none" strike="noStrike" dirty="0">
                          <a:effectLst/>
                          <a:latin typeface="Arial" panose="020B0604020202020204" pitchFamily="34" charset="0"/>
                          <a:cs typeface="Arial" panose="020B0604020202020204" pitchFamily="34" charset="0"/>
                        </a:rPr>
                        <a:t>CANTONS</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200" b="1" u="none" strike="noStrike" dirty="0">
                          <a:effectLst/>
                          <a:latin typeface="Arial" panose="020B0604020202020204" pitchFamily="34" charset="0"/>
                          <a:cs typeface="Arial" panose="020B0604020202020204" pitchFamily="34" charset="0"/>
                        </a:rPr>
                        <a:t>R 2010</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200" b="1" u="none" strike="noStrike" dirty="0">
                          <a:effectLst/>
                          <a:latin typeface="Arial" panose="020B0604020202020204" pitchFamily="34" charset="0"/>
                          <a:cs typeface="Arial" panose="020B0604020202020204" pitchFamily="34" charset="0"/>
                        </a:rPr>
                        <a:t>R 2011</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200" b="1" u="none" strike="noStrike" dirty="0">
                          <a:effectLst/>
                          <a:latin typeface="Arial" panose="020B0604020202020204" pitchFamily="34" charset="0"/>
                          <a:cs typeface="Arial" panose="020B0604020202020204" pitchFamily="34" charset="0"/>
                        </a:rPr>
                        <a:t>R 2012</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200" b="1" u="none" strike="noStrike" dirty="0">
                          <a:effectLst/>
                          <a:latin typeface="Arial" panose="020B0604020202020204" pitchFamily="34" charset="0"/>
                          <a:cs typeface="Arial" panose="020B0604020202020204" pitchFamily="34" charset="0"/>
                        </a:rPr>
                        <a:t>R 2013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200" b="1" u="none" strike="noStrike" dirty="0">
                          <a:effectLst/>
                          <a:latin typeface="Arial" panose="020B0604020202020204" pitchFamily="34" charset="0"/>
                          <a:cs typeface="Arial" panose="020B0604020202020204" pitchFamily="34" charset="0"/>
                        </a:rPr>
                        <a:t>R 2014</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200" b="1" u="none" strike="noStrike" dirty="0">
                          <a:effectLst/>
                          <a:latin typeface="Arial" panose="020B0604020202020204" pitchFamily="34" charset="0"/>
                          <a:cs typeface="Arial" panose="020B0604020202020204" pitchFamily="34" charset="0"/>
                        </a:rPr>
                        <a:t>R 2015</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200" b="1" u="none" strike="noStrike" dirty="0">
                          <a:effectLst/>
                          <a:latin typeface="Arial" panose="020B0604020202020204" pitchFamily="34" charset="0"/>
                          <a:cs typeface="Arial" panose="020B0604020202020204" pitchFamily="34" charset="0"/>
                        </a:rPr>
                        <a:t>R 2016</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1200" b="1" u="none" strike="noStrike" dirty="0">
                          <a:effectLst/>
                          <a:latin typeface="Arial" panose="020B0604020202020204" pitchFamily="34" charset="0"/>
                          <a:cs typeface="Arial" panose="020B0604020202020204" pitchFamily="34" charset="0"/>
                        </a:rPr>
                        <a:t>P 2017</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FR" sz="1100" b="1" u="none" strike="noStrike" dirty="0">
                          <a:effectLst/>
                          <a:latin typeface="Arial" panose="020B0604020202020204" pitchFamily="34" charset="0"/>
                          <a:cs typeface="Arial" panose="020B0604020202020204" pitchFamily="34" charset="0"/>
                        </a:rPr>
                        <a:t>30/06/2017</a:t>
                      </a:r>
                      <a:endParaRPr lang="fr-FR"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02614204"/>
                  </a:ext>
                </a:extLst>
              </a:tr>
              <a:tr h="217578">
                <a:tc>
                  <a:txBody>
                    <a:bodyPr/>
                    <a:lstStyle/>
                    <a:p>
                      <a:pPr algn="ctr" fontAlgn="b"/>
                      <a:r>
                        <a:rPr lang="fr-FR" sz="1200" u="none" strike="noStrike" dirty="0">
                          <a:effectLst/>
                          <a:latin typeface="Arial" panose="020B0604020202020204" pitchFamily="34" charset="0"/>
                          <a:cs typeface="Arial" panose="020B0604020202020204" pitchFamily="34" charset="0"/>
                        </a:rPr>
                        <a:t>Argentat</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769</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759</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720</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714</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706</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648</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592</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FR" sz="1200" u="none" strike="noStrike">
                          <a:effectLst/>
                          <a:latin typeface="Arial" panose="020B0604020202020204" pitchFamily="34" charset="0"/>
                          <a:cs typeface="Arial" panose="020B0604020202020204" pitchFamily="34" charset="0"/>
                        </a:rPr>
                        <a:t>584</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FR" sz="1200" u="none" strike="noStrike">
                          <a:effectLst/>
                          <a:latin typeface="Arial" panose="020B0604020202020204" pitchFamily="34" charset="0"/>
                          <a:cs typeface="Arial" panose="020B0604020202020204" pitchFamily="34" charset="0"/>
                        </a:rPr>
                        <a:t>569</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254464338"/>
                  </a:ext>
                </a:extLst>
              </a:tr>
              <a:tr h="217578">
                <a:tc>
                  <a:txBody>
                    <a:bodyPr/>
                    <a:lstStyle/>
                    <a:p>
                      <a:pPr algn="ctr" fontAlgn="b"/>
                      <a:r>
                        <a:rPr lang="fr-FR" sz="1200" u="none" strike="noStrike">
                          <a:effectLst/>
                          <a:latin typeface="Arial" panose="020B0604020202020204" pitchFamily="34" charset="0"/>
                          <a:cs typeface="Arial" panose="020B0604020202020204" pitchFamily="34" charset="0"/>
                        </a:rPr>
                        <a:t>Midi Correzien</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272</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268</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266</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242</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255</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235</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226</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FR" sz="1200" u="none" strike="noStrike">
                          <a:effectLst/>
                          <a:latin typeface="Arial" panose="020B0604020202020204" pitchFamily="34" charset="0"/>
                          <a:cs typeface="Arial" panose="020B0604020202020204" pitchFamily="34" charset="0"/>
                        </a:rPr>
                        <a:t>220</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FR" sz="1200" u="none" strike="noStrike">
                          <a:effectLst/>
                          <a:latin typeface="Arial" panose="020B0604020202020204" pitchFamily="34" charset="0"/>
                          <a:cs typeface="Arial" panose="020B0604020202020204" pitchFamily="34" charset="0"/>
                        </a:rPr>
                        <a:t>217</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557425795"/>
                  </a:ext>
                </a:extLst>
              </a:tr>
              <a:tr h="217578">
                <a:tc>
                  <a:txBody>
                    <a:bodyPr/>
                    <a:lstStyle/>
                    <a:p>
                      <a:pPr algn="ctr" fontAlgn="b"/>
                      <a:r>
                        <a:rPr lang="fr-FR" sz="1200" u="none" strike="noStrike">
                          <a:effectLst/>
                          <a:latin typeface="Arial" panose="020B0604020202020204" pitchFamily="34" charset="0"/>
                          <a:cs typeface="Arial" panose="020B0604020202020204" pitchFamily="34" charset="0"/>
                        </a:rPr>
                        <a:t>Naves</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750</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749</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740</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763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784</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757</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756</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FR" sz="1200" u="none" strike="noStrike">
                          <a:effectLst/>
                          <a:latin typeface="Arial" panose="020B0604020202020204" pitchFamily="34" charset="0"/>
                          <a:cs typeface="Arial" panose="020B0604020202020204" pitchFamily="34" charset="0"/>
                        </a:rPr>
                        <a:t>740</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FR" sz="1200" u="none" strike="noStrike">
                          <a:effectLst/>
                          <a:latin typeface="Arial" panose="020B0604020202020204" pitchFamily="34" charset="0"/>
                          <a:cs typeface="Arial" panose="020B0604020202020204" pitchFamily="34" charset="0"/>
                        </a:rPr>
                        <a:t>748</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152307596"/>
                  </a:ext>
                </a:extLst>
              </a:tr>
              <a:tr h="217578">
                <a:tc>
                  <a:txBody>
                    <a:bodyPr/>
                    <a:lstStyle/>
                    <a:p>
                      <a:pPr algn="ctr" fontAlgn="b"/>
                      <a:r>
                        <a:rPr lang="fr-FR" sz="1200" u="none" strike="noStrike">
                          <a:effectLst/>
                          <a:latin typeface="Arial" panose="020B0604020202020204" pitchFamily="34" charset="0"/>
                          <a:cs typeface="Arial" panose="020B0604020202020204" pitchFamily="34" charset="0"/>
                        </a:rPr>
                        <a:t>Ste-Fortunade</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850</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837</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825</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844</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853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843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809</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FR" sz="1200" u="none" strike="noStrike">
                          <a:effectLst/>
                          <a:latin typeface="Arial" panose="020B0604020202020204" pitchFamily="34" charset="0"/>
                          <a:cs typeface="Arial" panose="020B0604020202020204" pitchFamily="34" charset="0"/>
                        </a:rPr>
                        <a:t>808</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FR" sz="1200" u="none" strike="noStrike">
                          <a:effectLst/>
                          <a:latin typeface="Arial" panose="020B0604020202020204" pitchFamily="34" charset="0"/>
                          <a:cs typeface="Arial" panose="020B0604020202020204" pitchFamily="34" charset="0"/>
                        </a:rPr>
                        <a:t>787</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708164357"/>
                  </a:ext>
                </a:extLst>
              </a:tr>
              <a:tr h="217578">
                <a:tc>
                  <a:txBody>
                    <a:bodyPr/>
                    <a:lstStyle/>
                    <a:p>
                      <a:pPr algn="ctr" fontAlgn="b"/>
                      <a:r>
                        <a:rPr lang="fr-FR" sz="1200" u="none" strike="noStrike">
                          <a:effectLst/>
                          <a:latin typeface="Arial" panose="020B0604020202020204" pitchFamily="34" charset="0"/>
                          <a:cs typeface="Arial" panose="020B0604020202020204" pitchFamily="34" charset="0"/>
                        </a:rPr>
                        <a:t>Tulle</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992</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972</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981</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954</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953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960</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887</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FR" sz="1200" u="none" strike="noStrike">
                          <a:effectLst/>
                          <a:latin typeface="Arial" panose="020B0604020202020204" pitchFamily="34" charset="0"/>
                          <a:cs typeface="Arial" panose="020B0604020202020204" pitchFamily="34" charset="0"/>
                        </a:rPr>
                        <a:t>880</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FR" sz="1200" u="none" strike="noStrike" dirty="0">
                          <a:effectLst/>
                          <a:latin typeface="Arial" panose="020B0604020202020204" pitchFamily="34" charset="0"/>
                          <a:cs typeface="Arial" panose="020B0604020202020204" pitchFamily="34" charset="0"/>
                        </a:rPr>
                        <a:t>826</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85401703"/>
                  </a:ext>
                </a:extLst>
              </a:tr>
              <a:tr h="227939">
                <a:tc>
                  <a:txBody>
                    <a:bodyPr/>
                    <a:lstStyle/>
                    <a:p>
                      <a:pPr algn="ctr" fontAlgn="b"/>
                      <a:r>
                        <a:rPr lang="fr-FR" sz="1200" u="none" strike="noStrike">
                          <a:effectLst/>
                          <a:latin typeface="Arial" panose="020B0604020202020204" pitchFamily="34" charset="0"/>
                          <a:cs typeface="Arial" panose="020B0604020202020204" pitchFamily="34" charset="0"/>
                        </a:rPr>
                        <a:t>Egletons</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86</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88</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84</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88</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90</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90</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93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FR" sz="1200" u="none" strike="noStrike" dirty="0">
                          <a:effectLst/>
                          <a:latin typeface="Arial" panose="020B0604020202020204" pitchFamily="34" charset="0"/>
                          <a:cs typeface="Arial" panose="020B0604020202020204" pitchFamily="34" charset="0"/>
                        </a:rPr>
                        <a:t>85</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FR" sz="1200" u="none" strike="noStrike">
                          <a:effectLst/>
                          <a:latin typeface="Arial" panose="020B0604020202020204" pitchFamily="34" charset="0"/>
                          <a:cs typeface="Arial" panose="020B0604020202020204" pitchFamily="34" charset="0"/>
                        </a:rPr>
                        <a:t>94</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65455969"/>
                  </a:ext>
                </a:extLst>
              </a:tr>
              <a:tr h="227939">
                <a:tc>
                  <a:txBody>
                    <a:bodyPr/>
                    <a:lstStyle/>
                    <a:p>
                      <a:pPr algn="ctr" fontAlgn="b"/>
                      <a:r>
                        <a:rPr lang="fr-FR" sz="1200" u="none" strike="noStrike">
                          <a:effectLst/>
                          <a:latin typeface="Arial" panose="020B0604020202020204" pitchFamily="34" charset="0"/>
                          <a:cs typeface="Arial" panose="020B0604020202020204" pitchFamily="34" charset="0"/>
                        </a:rPr>
                        <a:t>Total</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3719</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3673</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3616</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3605</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3641</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3533</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3363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3317</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3241</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737861173"/>
                  </a:ext>
                </a:extLst>
              </a:tr>
              <a:tr h="217578">
                <a:tc>
                  <a:txBody>
                    <a:bodyPr/>
                    <a:lstStyle/>
                    <a:p>
                      <a:pPr algn="l" fontAlgn="b"/>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b"/>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51648740"/>
                  </a:ext>
                </a:extLst>
              </a:tr>
              <a:tr h="227939">
                <a:tc>
                  <a:txBody>
                    <a:bodyPr/>
                    <a:lstStyle/>
                    <a:p>
                      <a:pPr algn="ctr" fontAlgn="b"/>
                      <a:r>
                        <a:rPr lang="fr-FR" sz="1200" u="none" strike="noStrike">
                          <a:effectLst/>
                          <a:latin typeface="Arial" panose="020B0604020202020204" pitchFamily="34" charset="0"/>
                          <a:cs typeface="Arial" panose="020B0604020202020204" pitchFamily="34" charset="0"/>
                        </a:rPr>
                        <a:t>Beynat</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310</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ctr"/>
                      <a:r>
                        <a:rPr lang="fr-FR" sz="1200" u="none" strike="noStrike" dirty="0">
                          <a:effectLst/>
                          <a:latin typeface="Arial" panose="020B0604020202020204" pitchFamily="34" charset="0"/>
                          <a:cs typeface="Arial" panose="020B0604020202020204" pitchFamily="34" charset="0"/>
                        </a:rPr>
                        <a:t>309</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fr-FR" sz="1200" u="none" strike="noStrike" dirty="0">
                          <a:effectLst/>
                          <a:latin typeface="Arial" panose="020B0604020202020204" pitchFamily="34" charset="0"/>
                          <a:cs typeface="Arial" panose="020B0604020202020204" pitchFamily="34" charset="0"/>
                        </a:rPr>
                        <a:t>290</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430697870"/>
                  </a:ext>
                </a:extLst>
              </a:tr>
              <a:tr h="227939">
                <a:tc>
                  <a:txBody>
                    <a:bodyPr/>
                    <a:lstStyle/>
                    <a:p>
                      <a:pPr algn="ctr" fontAlgn="b"/>
                      <a:r>
                        <a:rPr lang="fr-FR" sz="1200" u="none" strike="noStrike">
                          <a:effectLst/>
                          <a:latin typeface="Arial" panose="020B0604020202020204" pitchFamily="34" charset="0"/>
                          <a:cs typeface="Arial" panose="020B0604020202020204" pitchFamily="34" charset="0"/>
                        </a:rPr>
                        <a:t>Total</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3673</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a:effectLst/>
                          <a:latin typeface="Arial" panose="020B0604020202020204" pitchFamily="34" charset="0"/>
                          <a:cs typeface="Arial" panose="020B0604020202020204" pitchFamily="34" charset="0"/>
                        </a:rPr>
                        <a:t>3626</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fr-FR" sz="1200" u="none" strike="noStrike" dirty="0">
                          <a:effectLst/>
                          <a:latin typeface="Arial" panose="020B0604020202020204" pitchFamily="34" charset="0"/>
                          <a:cs typeface="Arial" panose="020B0604020202020204" pitchFamily="34" charset="0"/>
                        </a:rPr>
                        <a:t>3531</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739770886"/>
                  </a:ext>
                </a:extLst>
              </a:tr>
              <a:tr h="207217">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111990"/>
                  </a:ext>
                </a:extLst>
              </a:tr>
            </a:tbl>
          </a:graphicData>
        </a:graphic>
      </p:graphicFrame>
      <p:sp>
        <p:nvSpPr>
          <p:cNvPr id="3" name="Titre 2"/>
          <p:cNvSpPr>
            <a:spLocks noGrp="1"/>
          </p:cNvSpPr>
          <p:nvPr>
            <p:ph type="title"/>
          </p:nvPr>
        </p:nvSpPr>
        <p:spPr>
          <a:xfrm>
            <a:off x="628650" y="411509"/>
            <a:ext cx="7886700" cy="432049"/>
          </a:xfrm>
        </p:spPr>
        <p:txBody>
          <a:bodyPr/>
          <a:lstStyle/>
          <a:p>
            <a:r>
              <a:rPr lang="fr-FR" sz="1600" dirty="0" smtClean="0"/>
              <a:t>Evolution des effectifs depuis 2010</a:t>
            </a:r>
            <a:endParaRPr lang="fr-FR" sz="1600" dirty="0"/>
          </a:p>
        </p:txBody>
      </p:sp>
    </p:spTree>
    <p:extLst>
      <p:ext uri="{BB962C8B-B14F-4D97-AF65-F5344CB8AC3E}">
        <p14:creationId xmlns:p14="http://schemas.microsoft.com/office/powerpoint/2010/main" val="143418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770431284"/>
              </p:ext>
            </p:extLst>
          </p:nvPr>
        </p:nvGraphicFramePr>
        <p:xfrm>
          <a:off x="695853" y="1111051"/>
          <a:ext cx="8196626" cy="2396805"/>
        </p:xfrm>
        <a:graphic>
          <a:graphicData uri="http://schemas.openxmlformats.org/drawingml/2006/table">
            <a:tbl>
              <a:tblPr>
                <a:tableStyleId>{5C22544A-7EE6-4342-B048-85BDC9FD1C3A}</a:tableStyleId>
              </a:tblPr>
              <a:tblGrid>
                <a:gridCol w="1717023">
                  <a:extLst>
                    <a:ext uri="{9D8B030D-6E8A-4147-A177-3AD203B41FA5}">
                      <a16:colId xmlns:a16="http://schemas.microsoft.com/office/drawing/2014/main" val="3411313577"/>
                    </a:ext>
                  </a:extLst>
                </a:gridCol>
                <a:gridCol w="441247">
                  <a:extLst>
                    <a:ext uri="{9D8B030D-6E8A-4147-A177-3AD203B41FA5}">
                      <a16:colId xmlns:a16="http://schemas.microsoft.com/office/drawing/2014/main" val="2219289264"/>
                    </a:ext>
                  </a:extLst>
                </a:gridCol>
                <a:gridCol w="402878">
                  <a:extLst>
                    <a:ext uri="{9D8B030D-6E8A-4147-A177-3AD203B41FA5}">
                      <a16:colId xmlns:a16="http://schemas.microsoft.com/office/drawing/2014/main" val="171440412"/>
                    </a:ext>
                  </a:extLst>
                </a:gridCol>
                <a:gridCol w="335730">
                  <a:extLst>
                    <a:ext uri="{9D8B030D-6E8A-4147-A177-3AD203B41FA5}">
                      <a16:colId xmlns:a16="http://schemas.microsoft.com/office/drawing/2014/main" val="3554353436"/>
                    </a:ext>
                  </a:extLst>
                </a:gridCol>
                <a:gridCol w="364508">
                  <a:extLst>
                    <a:ext uri="{9D8B030D-6E8A-4147-A177-3AD203B41FA5}">
                      <a16:colId xmlns:a16="http://schemas.microsoft.com/office/drawing/2014/main" val="3845529626"/>
                    </a:ext>
                  </a:extLst>
                </a:gridCol>
                <a:gridCol w="366907">
                  <a:extLst>
                    <a:ext uri="{9D8B030D-6E8A-4147-A177-3AD203B41FA5}">
                      <a16:colId xmlns:a16="http://schemas.microsoft.com/office/drawing/2014/main" val="1046411415"/>
                    </a:ext>
                  </a:extLst>
                </a:gridCol>
                <a:gridCol w="335730">
                  <a:extLst>
                    <a:ext uri="{9D8B030D-6E8A-4147-A177-3AD203B41FA5}">
                      <a16:colId xmlns:a16="http://schemas.microsoft.com/office/drawing/2014/main" val="2059617603"/>
                    </a:ext>
                  </a:extLst>
                </a:gridCol>
                <a:gridCol w="287768">
                  <a:extLst>
                    <a:ext uri="{9D8B030D-6E8A-4147-A177-3AD203B41FA5}">
                      <a16:colId xmlns:a16="http://schemas.microsoft.com/office/drawing/2014/main" val="2218164747"/>
                    </a:ext>
                  </a:extLst>
                </a:gridCol>
                <a:gridCol w="280574">
                  <a:extLst>
                    <a:ext uri="{9D8B030D-6E8A-4147-A177-3AD203B41FA5}">
                      <a16:colId xmlns:a16="http://schemas.microsoft.com/office/drawing/2014/main" val="682388039"/>
                    </a:ext>
                  </a:extLst>
                </a:gridCol>
                <a:gridCol w="335730">
                  <a:extLst>
                    <a:ext uri="{9D8B030D-6E8A-4147-A177-3AD203B41FA5}">
                      <a16:colId xmlns:a16="http://schemas.microsoft.com/office/drawing/2014/main" val="2057427975"/>
                    </a:ext>
                  </a:extLst>
                </a:gridCol>
                <a:gridCol w="422061">
                  <a:extLst>
                    <a:ext uri="{9D8B030D-6E8A-4147-A177-3AD203B41FA5}">
                      <a16:colId xmlns:a16="http://schemas.microsoft.com/office/drawing/2014/main" val="3857995621"/>
                    </a:ext>
                  </a:extLst>
                </a:gridCol>
                <a:gridCol w="537168">
                  <a:extLst>
                    <a:ext uri="{9D8B030D-6E8A-4147-A177-3AD203B41FA5}">
                      <a16:colId xmlns:a16="http://schemas.microsoft.com/office/drawing/2014/main" val="1246389994"/>
                    </a:ext>
                  </a:extLst>
                </a:gridCol>
                <a:gridCol w="642685">
                  <a:extLst>
                    <a:ext uri="{9D8B030D-6E8A-4147-A177-3AD203B41FA5}">
                      <a16:colId xmlns:a16="http://schemas.microsoft.com/office/drawing/2014/main" val="2633230774"/>
                    </a:ext>
                  </a:extLst>
                </a:gridCol>
                <a:gridCol w="575539">
                  <a:extLst>
                    <a:ext uri="{9D8B030D-6E8A-4147-A177-3AD203B41FA5}">
                      <a16:colId xmlns:a16="http://schemas.microsoft.com/office/drawing/2014/main" val="2979620849"/>
                    </a:ext>
                  </a:extLst>
                </a:gridCol>
                <a:gridCol w="719031">
                  <a:extLst>
                    <a:ext uri="{9D8B030D-6E8A-4147-A177-3AD203B41FA5}">
                      <a16:colId xmlns:a16="http://schemas.microsoft.com/office/drawing/2014/main" val="825614404"/>
                    </a:ext>
                  </a:extLst>
                </a:gridCol>
                <a:gridCol w="432047">
                  <a:extLst>
                    <a:ext uri="{9D8B030D-6E8A-4147-A177-3AD203B41FA5}">
                      <a16:colId xmlns:a16="http://schemas.microsoft.com/office/drawing/2014/main" val="556810811"/>
                    </a:ext>
                  </a:extLst>
                </a:gridCol>
              </a:tblGrid>
              <a:tr h="660981">
                <a:tc>
                  <a:txBody>
                    <a:bodyPr/>
                    <a:lstStyle/>
                    <a:p>
                      <a:pPr algn="ctr" fontAlgn="ctr"/>
                      <a:r>
                        <a:rPr lang="fr-FR" sz="800" u="none" strike="noStrike" dirty="0">
                          <a:effectLst/>
                          <a:latin typeface="Arial" panose="020B0604020202020204" pitchFamily="34" charset="0"/>
                          <a:cs typeface="Arial" panose="020B0604020202020204" pitchFamily="34" charset="0"/>
                        </a:rPr>
                        <a:t>CANTONS R2017</a:t>
                      </a:r>
                      <a:endParaRPr lang="fr-FR" sz="800" b="1"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1 cl</a:t>
                      </a:r>
                      <a:endParaRPr lang="fr-FR" sz="800" b="1"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2 cl</a:t>
                      </a:r>
                      <a:endParaRPr lang="fr-FR" sz="800" b="1"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3 cl</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4 cl</a:t>
                      </a:r>
                      <a:endParaRPr lang="fr-FR" sz="800" b="1"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5 cl</a:t>
                      </a:r>
                      <a:endParaRPr lang="fr-FR" sz="800" b="1"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6 cl</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7 cl</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8 cl</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9 cl</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Ecoles</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Classes</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Effectifs </a:t>
                      </a:r>
                      <a:r>
                        <a:rPr lang="fr-FR" sz="800" u="none" strike="noStrike" dirty="0" err="1">
                          <a:effectLst/>
                          <a:latin typeface="Arial" panose="020B0604020202020204" pitchFamily="34" charset="0"/>
                          <a:cs typeface="Arial" panose="020B0604020202020204" pitchFamily="34" charset="0"/>
                        </a:rPr>
                        <a:t>Prev</a:t>
                      </a:r>
                      <a:endParaRPr lang="fr-FR" sz="800" b="1"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E/C</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l" fontAlgn="b"/>
                      <a:r>
                        <a:rPr lang="fr-FR" sz="800" u="none" strike="noStrike">
                          <a:effectLst/>
                          <a:latin typeface="Arial" panose="020B0604020202020204" pitchFamily="34" charset="0"/>
                          <a:cs typeface="Arial" panose="020B0604020202020204" pitchFamily="34" charset="0"/>
                        </a:rPr>
                        <a:t>eff 30/06/17</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b"/>
                      <a:r>
                        <a:rPr lang="fr-FR" sz="800" u="none" strike="noStrike">
                          <a:effectLst/>
                          <a:latin typeface="Arial" panose="020B0604020202020204" pitchFamily="34" charset="0"/>
                          <a:cs typeface="Arial" panose="020B0604020202020204" pitchFamily="34" charset="0"/>
                        </a:rPr>
                        <a:t>E/C</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3100638630"/>
                  </a:ext>
                </a:extLst>
              </a:tr>
              <a:tr h="189708">
                <a:tc>
                  <a:txBody>
                    <a:bodyPr/>
                    <a:lstStyle/>
                    <a:p>
                      <a:pPr algn="l" fontAlgn="b"/>
                      <a:r>
                        <a:rPr lang="fr-FR" sz="800" u="none" strike="noStrike" dirty="0">
                          <a:effectLst/>
                          <a:latin typeface="Arial" panose="020B0604020202020204" pitchFamily="34" charset="0"/>
                          <a:cs typeface="Arial" panose="020B0604020202020204" pitchFamily="34" charset="0"/>
                        </a:rPr>
                        <a:t>Canton ARGENTAT</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5</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7</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3</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 </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 </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 </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16</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33</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a:effectLst/>
                          <a:latin typeface="Arial" panose="020B0604020202020204" pitchFamily="34" charset="0"/>
                          <a:cs typeface="Arial" panose="020B0604020202020204" pitchFamily="34" charset="0"/>
                        </a:rPr>
                        <a:t>584</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17,7</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a:effectLst/>
                          <a:latin typeface="Arial" panose="020B0604020202020204" pitchFamily="34" charset="0"/>
                          <a:cs typeface="Arial" panose="020B0604020202020204" pitchFamily="34" charset="0"/>
                        </a:rPr>
                        <a:t>569</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b"/>
                      <a:r>
                        <a:rPr lang="fr-FR" sz="800" u="none" strike="noStrike">
                          <a:effectLst/>
                          <a:latin typeface="Arial" panose="020B0604020202020204" pitchFamily="34" charset="0"/>
                          <a:cs typeface="Arial" panose="020B0604020202020204" pitchFamily="34" charset="0"/>
                        </a:rPr>
                        <a:t>17,2</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4263750188"/>
                  </a:ext>
                </a:extLst>
              </a:tr>
              <a:tr h="189708">
                <a:tc>
                  <a:txBody>
                    <a:bodyPr/>
                    <a:lstStyle/>
                    <a:p>
                      <a:pPr algn="l" fontAlgn="b"/>
                      <a:r>
                        <a:rPr lang="fr-FR" sz="800" u="none" strike="noStrike">
                          <a:effectLst/>
                          <a:latin typeface="Arial" panose="020B0604020202020204" pitchFamily="34" charset="0"/>
                          <a:cs typeface="Arial" panose="020B0604020202020204" pitchFamily="34" charset="0"/>
                        </a:rPr>
                        <a:t>Canton MIDI CORREZIEN</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2</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4</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10</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dirty="0">
                          <a:effectLst/>
                          <a:latin typeface="Arial" panose="020B0604020202020204" pitchFamily="34" charset="0"/>
                          <a:cs typeface="Arial" panose="020B0604020202020204" pitchFamily="34" charset="0"/>
                        </a:rPr>
                        <a:t>220</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22,0</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a:effectLst/>
                          <a:latin typeface="Arial" panose="020B0604020202020204" pitchFamily="34" charset="0"/>
                          <a:cs typeface="Arial" panose="020B0604020202020204" pitchFamily="34" charset="0"/>
                        </a:rPr>
                        <a:t>217</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b"/>
                      <a:r>
                        <a:rPr lang="fr-FR" sz="800" u="none" strike="noStrike">
                          <a:effectLst/>
                          <a:latin typeface="Arial" panose="020B0604020202020204" pitchFamily="34" charset="0"/>
                          <a:cs typeface="Arial" panose="020B0604020202020204" pitchFamily="34" charset="0"/>
                        </a:rPr>
                        <a:t>21,7</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1558734525"/>
                  </a:ext>
                </a:extLst>
              </a:tr>
              <a:tr h="189708">
                <a:tc>
                  <a:txBody>
                    <a:bodyPr/>
                    <a:lstStyle/>
                    <a:p>
                      <a:pPr algn="l" fontAlgn="b"/>
                      <a:r>
                        <a:rPr lang="fr-FR" sz="800" u="none" strike="noStrike">
                          <a:effectLst/>
                          <a:latin typeface="Arial" panose="020B0604020202020204" pitchFamily="34" charset="0"/>
                          <a:cs typeface="Arial" panose="020B0604020202020204" pitchFamily="34" charset="0"/>
                        </a:rPr>
                        <a:t>Canton NAVES</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2</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3</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 </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8</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33</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dirty="0">
                          <a:effectLst/>
                          <a:latin typeface="Arial" panose="020B0604020202020204" pitchFamily="34" charset="0"/>
                          <a:cs typeface="Arial" panose="020B0604020202020204" pitchFamily="34" charset="0"/>
                        </a:rPr>
                        <a:t>740</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dirty="0">
                          <a:effectLst/>
                          <a:latin typeface="Arial" panose="020B0604020202020204" pitchFamily="34" charset="0"/>
                          <a:cs typeface="Arial" panose="020B0604020202020204" pitchFamily="34" charset="0"/>
                        </a:rPr>
                        <a:t>22,4</a:t>
                      </a:r>
                      <a:endParaRPr lang="fr-FR" sz="800" b="1"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a:effectLst/>
                          <a:latin typeface="Arial" panose="020B0604020202020204" pitchFamily="34" charset="0"/>
                          <a:cs typeface="Arial" panose="020B0604020202020204" pitchFamily="34" charset="0"/>
                        </a:rPr>
                        <a:t>748</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b"/>
                      <a:r>
                        <a:rPr lang="fr-FR" sz="800" u="none" strike="noStrike" dirty="0">
                          <a:effectLst/>
                          <a:latin typeface="Arial" panose="020B0604020202020204" pitchFamily="34" charset="0"/>
                          <a:cs typeface="Arial" panose="020B0604020202020204" pitchFamily="34" charset="0"/>
                        </a:rPr>
                        <a:t>22,7</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3326878661"/>
                  </a:ext>
                </a:extLst>
              </a:tr>
              <a:tr h="189708">
                <a:tc>
                  <a:txBody>
                    <a:bodyPr/>
                    <a:lstStyle/>
                    <a:p>
                      <a:pPr algn="l" fontAlgn="b"/>
                      <a:r>
                        <a:rPr lang="fr-FR" sz="800" u="none" strike="noStrike">
                          <a:effectLst/>
                          <a:latin typeface="Arial" panose="020B0604020202020204" pitchFamily="34" charset="0"/>
                          <a:cs typeface="Arial" panose="020B0604020202020204" pitchFamily="34" charset="0"/>
                        </a:rPr>
                        <a:t>Canton SAINTE-FORTUNADE</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7</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2</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2</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2</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14</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38</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a:effectLst/>
                          <a:latin typeface="Arial" panose="020B0604020202020204" pitchFamily="34" charset="0"/>
                          <a:cs typeface="Arial" panose="020B0604020202020204" pitchFamily="34" charset="0"/>
                        </a:rPr>
                        <a:t>808</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dirty="0">
                          <a:effectLst/>
                          <a:latin typeface="Arial" panose="020B0604020202020204" pitchFamily="34" charset="0"/>
                          <a:cs typeface="Arial" panose="020B0604020202020204" pitchFamily="34" charset="0"/>
                        </a:rPr>
                        <a:t>21,3</a:t>
                      </a:r>
                      <a:endParaRPr lang="fr-FR" sz="800" b="1"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dirty="0">
                          <a:effectLst/>
                          <a:latin typeface="Arial" panose="020B0604020202020204" pitchFamily="34" charset="0"/>
                          <a:cs typeface="Arial" panose="020B0604020202020204" pitchFamily="34" charset="0"/>
                        </a:rPr>
                        <a:t>787</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b"/>
                      <a:r>
                        <a:rPr lang="fr-FR" sz="800" u="none" strike="noStrike">
                          <a:effectLst/>
                          <a:latin typeface="Arial" panose="020B0604020202020204" pitchFamily="34" charset="0"/>
                          <a:cs typeface="Arial" panose="020B0604020202020204" pitchFamily="34" charset="0"/>
                        </a:rPr>
                        <a:t>20,7</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199642804"/>
                  </a:ext>
                </a:extLst>
              </a:tr>
              <a:tr h="189708">
                <a:tc>
                  <a:txBody>
                    <a:bodyPr/>
                    <a:lstStyle/>
                    <a:p>
                      <a:pPr algn="l" fontAlgn="b"/>
                      <a:r>
                        <a:rPr lang="fr-FR" sz="800" u="none" strike="noStrike">
                          <a:effectLst/>
                          <a:latin typeface="Arial" panose="020B0604020202020204" pitchFamily="34" charset="0"/>
                          <a:cs typeface="Arial" panose="020B0604020202020204" pitchFamily="34" charset="0"/>
                        </a:rPr>
                        <a:t>Canton EGLETONS</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dirty="0">
                          <a:effectLst/>
                          <a:latin typeface="Arial" panose="020B0604020202020204" pitchFamily="34" charset="0"/>
                          <a:cs typeface="Arial" panose="020B0604020202020204" pitchFamily="34" charset="0"/>
                        </a:rPr>
                        <a:t>4</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a:effectLst/>
                          <a:latin typeface="Arial" panose="020B0604020202020204" pitchFamily="34" charset="0"/>
                          <a:cs typeface="Arial" panose="020B0604020202020204" pitchFamily="34" charset="0"/>
                        </a:rPr>
                        <a:t>85</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21,3</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dirty="0">
                          <a:effectLst/>
                          <a:latin typeface="Arial" panose="020B0604020202020204" pitchFamily="34" charset="0"/>
                          <a:cs typeface="Arial" panose="020B0604020202020204" pitchFamily="34" charset="0"/>
                        </a:rPr>
                        <a:t>94</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b"/>
                      <a:r>
                        <a:rPr lang="fr-FR" sz="800" u="none" strike="noStrike">
                          <a:effectLst/>
                          <a:latin typeface="Arial" panose="020B0604020202020204" pitchFamily="34" charset="0"/>
                          <a:cs typeface="Arial" panose="020B0604020202020204" pitchFamily="34" charset="0"/>
                        </a:rPr>
                        <a:t>23,5</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219151719"/>
                  </a:ext>
                </a:extLst>
              </a:tr>
              <a:tr h="189708">
                <a:tc>
                  <a:txBody>
                    <a:bodyPr/>
                    <a:lstStyle/>
                    <a:p>
                      <a:pPr algn="l" fontAlgn="b"/>
                      <a:r>
                        <a:rPr lang="fr-FR" sz="800" u="none" strike="noStrike">
                          <a:effectLst/>
                          <a:latin typeface="Arial" panose="020B0604020202020204" pitchFamily="34" charset="0"/>
                          <a:cs typeface="Arial" panose="020B0604020202020204" pitchFamily="34" charset="0"/>
                        </a:rPr>
                        <a:t>Canton TULLE</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dirty="0">
                          <a:effectLst/>
                          <a:latin typeface="Arial" panose="020B0604020202020204" pitchFamily="34" charset="0"/>
                          <a:cs typeface="Arial" panose="020B0604020202020204" pitchFamily="34" charset="0"/>
                        </a:rPr>
                        <a:t> </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2</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3</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8</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42</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a:effectLst/>
                          <a:latin typeface="Arial" panose="020B0604020202020204" pitchFamily="34" charset="0"/>
                          <a:cs typeface="Arial" panose="020B0604020202020204" pitchFamily="34" charset="0"/>
                        </a:rPr>
                        <a:t>880</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21,0</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dirty="0">
                          <a:effectLst/>
                          <a:latin typeface="Arial" panose="020B0604020202020204" pitchFamily="34" charset="0"/>
                          <a:cs typeface="Arial" panose="020B0604020202020204" pitchFamily="34" charset="0"/>
                        </a:rPr>
                        <a:t>826</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b"/>
                      <a:r>
                        <a:rPr lang="fr-FR" sz="800" u="none" strike="noStrike">
                          <a:effectLst/>
                          <a:latin typeface="Arial" panose="020B0604020202020204" pitchFamily="34" charset="0"/>
                          <a:cs typeface="Arial" panose="020B0604020202020204" pitchFamily="34" charset="0"/>
                        </a:rPr>
                        <a:t>19,7</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4207325809"/>
                  </a:ext>
                </a:extLst>
              </a:tr>
              <a:tr h="199192">
                <a:tc>
                  <a:txBody>
                    <a:bodyPr/>
                    <a:lstStyle/>
                    <a:p>
                      <a:pPr algn="l" fontAlgn="b"/>
                      <a:r>
                        <a:rPr lang="fr-FR" sz="800" u="none" strike="noStrike">
                          <a:effectLst/>
                          <a:latin typeface="Arial" panose="020B0604020202020204" pitchFamily="34" charset="0"/>
                          <a:cs typeface="Arial" panose="020B0604020202020204" pitchFamily="34" charset="0"/>
                        </a:rPr>
                        <a:t>Canton BEYNAT</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3</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13</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a:effectLst/>
                          <a:latin typeface="Arial" panose="020B0604020202020204" pitchFamily="34" charset="0"/>
                          <a:cs typeface="Arial" panose="020B0604020202020204" pitchFamily="34" charset="0"/>
                        </a:rPr>
                        <a:t>309</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23,8</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dirty="0">
                          <a:effectLst/>
                          <a:latin typeface="Arial" panose="020B0604020202020204" pitchFamily="34" charset="0"/>
                          <a:cs typeface="Arial" panose="020B0604020202020204" pitchFamily="34" charset="0"/>
                        </a:rPr>
                        <a:t>290</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b"/>
                      <a:r>
                        <a:rPr lang="fr-FR" sz="800" u="none" strike="noStrike">
                          <a:effectLst/>
                          <a:latin typeface="Arial" panose="020B0604020202020204" pitchFamily="34" charset="0"/>
                          <a:cs typeface="Arial" panose="020B0604020202020204" pitchFamily="34" charset="0"/>
                        </a:rPr>
                        <a:t>22,3</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275346884"/>
                  </a:ext>
                </a:extLst>
              </a:tr>
              <a:tr h="199192">
                <a:tc>
                  <a:txBody>
                    <a:bodyPr/>
                    <a:lstStyle/>
                    <a:p>
                      <a:pPr algn="l" fontAlgn="b"/>
                      <a:r>
                        <a:rPr lang="fr-FR" sz="800" u="none" strike="noStrike">
                          <a:effectLst/>
                          <a:latin typeface="Arial" panose="020B0604020202020204" pitchFamily="34" charset="0"/>
                          <a:cs typeface="Arial" panose="020B0604020202020204" pitchFamily="34" charset="0"/>
                        </a:rPr>
                        <a:t>Structure des écoles</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15</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10</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6</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8</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7</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5</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2</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0</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54</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173</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a:effectLst/>
                          <a:latin typeface="Arial" panose="020B0604020202020204" pitchFamily="34" charset="0"/>
                          <a:cs typeface="Arial" panose="020B0604020202020204" pitchFamily="34" charset="0"/>
                        </a:rPr>
                        <a:t>3626</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ctr"/>
                      <a:r>
                        <a:rPr lang="fr-FR" sz="800" u="none" strike="noStrike">
                          <a:effectLst/>
                          <a:latin typeface="Arial" panose="020B0604020202020204" pitchFamily="34" charset="0"/>
                          <a:cs typeface="Arial" panose="020B0604020202020204" pitchFamily="34" charset="0"/>
                        </a:rPr>
                        <a:t>21,0</a:t>
                      </a:r>
                      <a:endParaRPr lang="fr-FR" sz="800" b="1"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b"/>
                      <a:r>
                        <a:rPr lang="fr-FR" sz="800" u="none" strike="noStrike" dirty="0">
                          <a:effectLst/>
                          <a:latin typeface="Arial" panose="020B0604020202020204" pitchFamily="34" charset="0"/>
                          <a:cs typeface="Arial" panose="020B0604020202020204" pitchFamily="34" charset="0"/>
                        </a:rPr>
                        <a:t>3531</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ctr" fontAlgn="b"/>
                      <a:r>
                        <a:rPr lang="fr-FR" sz="800" u="none" strike="noStrike" dirty="0">
                          <a:effectLst/>
                          <a:latin typeface="Arial" panose="020B0604020202020204" pitchFamily="34" charset="0"/>
                          <a:cs typeface="Arial" panose="020B0604020202020204" pitchFamily="34" charset="0"/>
                        </a:rPr>
                        <a:t>20,4</a:t>
                      </a:r>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2164533948"/>
                  </a:ext>
                </a:extLst>
              </a:tr>
              <a:tr h="199192">
                <a:tc>
                  <a:txBody>
                    <a:bodyPr/>
                    <a:lstStyle/>
                    <a:p>
                      <a:pPr algn="l" fontAlgn="ctr"/>
                      <a:r>
                        <a:rPr lang="fr-FR" sz="800" u="none" strike="noStrike">
                          <a:effectLst/>
                          <a:latin typeface="Arial" panose="020B0604020202020204" pitchFamily="34" charset="0"/>
                          <a:cs typeface="Arial" panose="020B0604020202020204" pitchFamily="34" charset="0"/>
                        </a:rPr>
                        <a:t>Pourcentage des écoles à X classes</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27,8%</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18,5%</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11,1%</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14,8%</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13,0%</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9,3%</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1,9%</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3,7%</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ctr" fontAlgn="ctr"/>
                      <a:r>
                        <a:rPr lang="fr-FR" sz="800" u="none" strike="noStrike">
                          <a:effectLst/>
                          <a:latin typeface="Arial" panose="020B0604020202020204" pitchFamily="34" charset="0"/>
                          <a:cs typeface="Arial" panose="020B0604020202020204" pitchFamily="34" charset="0"/>
                        </a:rPr>
                        <a:t> </a:t>
                      </a:r>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ctr"/>
                </a:tc>
                <a:tc>
                  <a:txBody>
                    <a:bodyPr/>
                    <a:lstStyle/>
                    <a:p>
                      <a:pPr algn="l" fontAlgn="b"/>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l" fontAlgn="b"/>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l" fontAlgn="b"/>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l" fontAlgn="b"/>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l" fontAlgn="b"/>
                      <a:endParaRPr lang="fr-FR" sz="800" b="0" i="0" u="none" strike="noStrike">
                        <a:solidFill>
                          <a:srgbClr val="000000"/>
                        </a:solidFill>
                        <a:effectLst/>
                        <a:latin typeface="Arial" panose="020B0604020202020204" pitchFamily="34" charset="0"/>
                        <a:cs typeface="Arial" panose="020B0604020202020204" pitchFamily="34" charset="0"/>
                      </a:endParaRPr>
                    </a:p>
                  </a:txBody>
                  <a:tcPr marL="6926" marR="6926" marT="6926" marB="0" anchor="b"/>
                </a:tc>
                <a:tc>
                  <a:txBody>
                    <a:bodyPr/>
                    <a:lstStyle/>
                    <a:p>
                      <a:pPr algn="l" fontAlgn="b"/>
                      <a:endParaRPr lang="fr-FR" sz="800" b="0" i="0" u="none" strike="noStrike" dirty="0">
                        <a:solidFill>
                          <a:srgbClr val="000000"/>
                        </a:solidFill>
                        <a:effectLst/>
                        <a:latin typeface="Arial" panose="020B0604020202020204" pitchFamily="34" charset="0"/>
                        <a:cs typeface="Arial" panose="020B0604020202020204" pitchFamily="34" charset="0"/>
                      </a:endParaRPr>
                    </a:p>
                  </a:txBody>
                  <a:tcPr marL="6926" marR="6926" marT="6926" marB="0" anchor="b"/>
                </a:tc>
                <a:extLst>
                  <a:ext uri="{0D108BD9-81ED-4DB2-BD59-A6C34878D82A}">
                    <a16:rowId xmlns:a16="http://schemas.microsoft.com/office/drawing/2014/main" val="552468246"/>
                  </a:ext>
                </a:extLst>
              </a:tr>
            </a:tbl>
          </a:graphicData>
        </a:graphic>
      </p:graphicFrame>
      <p:sp>
        <p:nvSpPr>
          <p:cNvPr id="5" name="Espace réservé du contenu 3"/>
          <p:cNvSpPr>
            <a:spLocks noGrp="1"/>
          </p:cNvSpPr>
          <p:nvPr>
            <p:ph idx="1"/>
          </p:nvPr>
        </p:nvSpPr>
        <p:spPr>
          <a:xfrm>
            <a:off x="683568" y="339502"/>
            <a:ext cx="8208912" cy="432048"/>
          </a:xfrm>
        </p:spPr>
        <p:txBody>
          <a:bodyPr/>
          <a:lstStyle/>
          <a:p>
            <a:pPr marL="0" indent="0" algn="ctr">
              <a:buNone/>
            </a:pPr>
            <a:r>
              <a:rPr lang="fr-FR" sz="1600" b="1" dirty="0" smtClean="0">
                <a:latin typeface="Arial" panose="020B0604020202020204" pitchFamily="34" charset="0"/>
                <a:cs typeface="Arial" panose="020B0604020202020204" pitchFamily="34" charset="0"/>
              </a:rPr>
              <a:t>Répartition des écoles par cantons </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6" name="Espace réservé du contenu 4"/>
          <p:cNvSpPr txBox="1">
            <a:spLocks/>
          </p:cNvSpPr>
          <p:nvPr/>
        </p:nvSpPr>
        <p:spPr>
          <a:xfrm>
            <a:off x="693912" y="3939902"/>
            <a:ext cx="8208912" cy="432048"/>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572475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
            </a:r>
            <a:br>
              <a:rPr lang="fr-FR" dirty="0" smtClean="0"/>
            </a:br>
            <a:r>
              <a:rPr lang="fr-FR" sz="2000" dirty="0" smtClean="0"/>
              <a:t>   Priorités à l’école primaire</a:t>
            </a:r>
            <a:r>
              <a:rPr lang="fr-FR" dirty="0" smtClean="0"/>
              <a:t/>
            </a:r>
            <a:br>
              <a:rPr lang="fr-FR" dirty="0" smtClean="0"/>
            </a:br>
            <a:endParaRPr lang="fr-FR" dirty="0"/>
          </a:p>
        </p:txBody>
      </p:sp>
      <p:sp>
        <p:nvSpPr>
          <p:cNvPr id="5123" name="Rectangle 3"/>
          <p:cNvSpPr>
            <a:spLocks noGrp="1" noChangeArrowheads="1"/>
          </p:cNvSpPr>
          <p:nvPr>
            <p:ph idx="1"/>
          </p:nvPr>
        </p:nvSpPr>
        <p:spPr>
          <a:prstGeom prst="rect">
            <a:avLst/>
          </a:prstGeom>
        </p:spPr>
        <p:txBody>
          <a:bodyPr/>
          <a:lstStyle/>
          <a:p>
            <a:pPr marL="1255712" lvl="2" indent="-609600" eaLnBrk="1" hangingPunct="1">
              <a:lnSpc>
                <a:spcPct val="90000"/>
              </a:lnSpc>
              <a:buFont typeface="Arial" pitchFamily="34" charset="0"/>
              <a:buChar char="•"/>
              <a:defRPr/>
            </a:pPr>
            <a:endParaRPr lang="fr-FR" sz="1200" dirty="0" smtClean="0">
              <a:sym typeface="Wingdings" pitchFamily="2" charset="2"/>
            </a:endParaRPr>
          </a:p>
          <a:p>
            <a:pPr marL="1009650" lvl="1" indent="-609600" eaLnBrk="1" hangingPunct="1">
              <a:lnSpc>
                <a:spcPct val="90000"/>
              </a:lnSpc>
              <a:buFont typeface="Verdana" pitchFamily="34" charset="0"/>
              <a:buNone/>
              <a:defRPr/>
            </a:pPr>
            <a:endParaRPr lang="fr-FR" sz="1600" b="1" dirty="0" smtClean="0"/>
          </a:p>
          <a:p>
            <a:pPr marL="609600" indent="-609600" algn="just" eaLnBrk="1" hangingPunct="1">
              <a:lnSpc>
                <a:spcPct val="90000"/>
              </a:lnSpc>
              <a:buFont typeface="Wingdings" pitchFamily="2" charset="2"/>
              <a:buNone/>
              <a:defRPr/>
            </a:pPr>
            <a:endParaRPr lang="fr-FR" sz="1800" dirty="0" smtClean="0"/>
          </a:p>
          <a:p>
            <a:pPr marL="609600" indent="-609600" algn="just" eaLnBrk="1" hangingPunct="1">
              <a:lnSpc>
                <a:spcPct val="90000"/>
              </a:lnSpc>
              <a:buFont typeface="Wingdings" pitchFamily="2" charset="2"/>
              <a:buNone/>
              <a:defRPr/>
            </a:pPr>
            <a:endParaRPr lang="fr-FR" sz="2400" dirty="0" smtClean="0"/>
          </a:p>
        </p:txBody>
      </p:sp>
      <p:sp>
        <p:nvSpPr>
          <p:cNvPr id="4" name="Espace réservé du contenu 3"/>
          <p:cNvSpPr>
            <a:spLocks noGrp="1"/>
          </p:cNvSpPr>
          <p:nvPr>
            <p:ph idx="10"/>
          </p:nvPr>
        </p:nvSpPr>
        <p:spPr>
          <a:xfrm>
            <a:off x="0" y="699542"/>
            <a:ext cx="9144000" cy="4443958"/>
          </a:xfrm>
        </p:spPr>
        <p:txBody>
          <a:bodyPr/>
          <a:lstStyle/>
          <a:p>
            <a:pPr marL="609600" indent="-609600" algn="ctr">
              <a:lnSpc>
                <a:spcPct val="90000"/>
              </a:lnSpc>
              <a:defRPr/>
            </a:pPr>
            <a:endParaRPr lang="fr-FR" sz="1600" b="1" dirty="0" smtClean="0"/>
          </a:p>
          <a:p>
            <a:pPr marL="1009650" lvl="1" indent="-609600">
              <a:lnSpc>
                <a:spcPct val="90000"/>
              </a:lnSpc>
              <a:buFont typeface="Wingdings" pitchFamily="2" charset="2"/>
              <a:buChar char="q"/>
              <a:defRPr/>
            </a:pPr>
            <a:r>
              <a:rPr lang="fr-FR" sz="1600" b="1" dirty="0" smtClean="0">
                <a:solidFill>
                  <a:srgbClr val="FF0000"/>
                </a:solidFill>
                <a:latin typeface="Arial" panose="020B0604020202020204" pitchFamily="34" charset="0"/>
                <a:cs typeface="Arial" panose="020B0604020202020204" pitchFamily="34" charset="0"/>
                <a:sym typeface="Wingdings" pitchFamily="2" charset="2"/>
              </a:rPr>
              <a:t>Faire de l’école maternelle une école du langage</a:t>
            </a:r>
            <a:r>
              <a:rPr lang="fr-FR" sz="1800" b="1" dirty="0" smtClean="0">
                <a:solidFill>
                  <a:srgbClr val="FF0000"/>
                </a:solidFill>
                <a:latin typeface="Arial" panose="020B0604020202020204" pitchFamily="34" charset="0"/>
                <a:cs typeface="Arial" panose="020B0604020202020204" pitchFamily="34" charset="0"/>
                <a:sym typeface="Wingdings" pitchFamily="2" charset="2"/>
              </a:rPr>
              <a:t> </a:t>
            </a:r>
            <a:r>
              <a:rPr lang="fr-FR" sz="1800" dirty="0" smtClean="0">
                <a:latin typeface="Arial" panose="020B0604020202020204" pitchFamily="34" charset="0"/>
                <a:cs typeface="Arial" panose="020B0604020202020204" pitchFamily="34" charset="0"/>
                <a:sym typeface="Wingdings" pitchFamily="2" charset="2"/>
              </a:rPr>
              <a:t>:</a:t>
            </a:r>
          </a:p>
          <a:p>
            <a:pPr marL="1257300" lvl="3" indent="0">
              <a:lnSpc>
                <a:spcPct val="90000"/>
              </a:lnSpc>
              <a:buNone/>
              <a:defRPr/>
            </a:pPr>
            <a:r>
              <a:rPr lang="fr-FR" sz="1400" dirty="0" smtClean="0">
                <a:latin typeface="Arial" panose="020B0604020202020204" pitchFamily="34" charset="0"/>
                <a:cs typeface="Arial" panose="020B0604020202020204" pitchFamily="34" charset="0"/>
                <a:sym typeface="Wingdings" pitchFamily="2" charset="2"/>
              </a:rPr>
              <a:t>Développer l’acquisition du vocabulaire;</a:t>
            </a:r>
          </a:p>
          <a:p>
            <a:pPr marL="1257300" lvl="3" indent="0">
              <a:lnSpc>
                <a:spcPct val="90000"/>
              </a:lnSpc>
              <a:buNone/>
              <a:defRPr/>
            </a:pPr>
            <a:r>
              <a:rPr lang="fr-FR" sz="1400" dirty="0" smtClean="0">
                <a:latin typeface="Arial" panose="020B0604020202020204" pitchFamily="34" charset="0"/>
                <a:cs typeface="Arial" panose="020B0604020202020204" pitchFamily="34" charset="0"/>
                <a:sym typeface="Wingdings" pitchFamily="2" charset="2"/>
              </a:rPr>
              <a:t>Renforcer les activités de lecture à haute voix du maître et la lecture répétée.</a:t>
            </a:r>
          </a:p>
          <a:p>
            <a:pPr marL="1009650" lvl="1" indent="-609600">
              <a:lnSpc>
                <a:spcPct val="90000"/>
              </a:lnSpc>
              <a:buFont typeface="Wingdings" pitchFamily="2" charset="2"/>
              <a:buChar char="q"/>
              <a:defRPr/>
            </a:pPr>
            <a:r>
              <a:rPr lang="fr-FR" sz="1600" b="1" dirty="0" smtClean="0">
                <a:solidFill>
                  <a:srgbClr val="FF0000"/>
                </a:solidFill>
                <a:latin typeface="Arial" panose="020B0604020202020204" pitchFamily="34" charset="0"/>
                <a:cs typeface="Arial" panose="020B0604020202020204" pitchFamily="34" charset="0"/>
                <a:sym typeface="Wingdings" pitchFamily="2" charset="2"/>
              </a:rPr>
              <a:t>Faire du CP une année prioritaire </a:t>
            </a:r>
            <a:r>
              <a:rPr lang="fr-FR" sz="1800" dirty="0" smtClean="0">
                <a:latin typeface="Arial" panose="020B0604020202020204" pitchFamily="34" charset="0"/>
                <a:cs typeface="Arial" panose="020B0604020202020204" pitchFamily="34" charset="0"/>
                <a:sym typeface="Wingdings" pitchFamily="2" charset="2"/>
              </a:rPr>
              <a:t>:</a:t>
            </a:r>
          </a:p>
          <a:p>
            <a:pPr marL="1257300" lvl="3" indent="0">
              <a:lnSpc>
                <a:spcPct val="90000"/>
              </a:lnSpc>
              <a:buNone/>
              <a:defRPr/>
            </a:pPr>
            <a:r>
              <a:rPr lang="fr-FR" sz="1400" dirty="0" smtClean="0">
                <a:latin typeface="Arial" panose="020B0604020202020204" pitchFamily="34" charset="0"/>
                <a:cs typeface="Arial" panose="020B0604020202020204" pitchFamily="34" charset="0"/>
                <a:sym typeface="Wingdings" pitchFamily="2" charset="2"/>
              </a:rPr>
              <a:t>Mise en place des CP dédoublés en REP et REP+;</a:t>
            </a:r>
          </a:p>
          <a:p>
            <a:pPr marL="1257300" lvl="3" indent="0">
              <a:lnSpc>
                <a:spcPct val="90000"/>
              </a:lnSpc>
              <a:buNone/>
              <a:defRPr/>
            </a:pPr>
            <a:r>
              <a:rPr lang="fr-FR" sz="1400" dirty="0" smtClean="0">
                <a:latin typeface="Arial" panose="020B0604020202020204" pitchFamily="34" charset="0"/>
                <a:cs typeface="Arial" panose="020B0604020202020204" pitchFamily="34" charset="0"/>
                <a:sym typeface="Wingdings" pitchFamily="2" charset="2"/>
              </a:rPr>
              <a:t>Former et accompagner les maîtres de CP (REP et REP+ tous les maîtres de CP);</a:t>
            </a:r>
          </a:p>
          <a:p>
            <a:pPr marL="1257300" lvl="3" indent="0">
              <a:lnSpc>
                <a:spcPct val="90000"/>
              </a:lnSpc>
              <a:buNone/>
              <a:defRPr/>
            </a:pPr>
            <a:r>
              <a:rPr lang="fr-FR" sz="1400" u="sng" dirty="0" smtClean="0">
                <a:solidFill>
                  <a:srgbClr val="FF0000"/>
                </a:solidFill>
                <a:latin typeface="Arial" panose="020B0604020202020204" pitchFamily="34" charset="0"/>
                <a:cs typeface="Arial" panose="020B0604020202020204" pitchFamily="34" charset="0"/>
                <a:sym typeface="Wingdings" pitchFamily="2" charset="2"/>
              </a:rPr>
              <a:t>Mise en place d’évaluations diagnostiques en Français et mathématiques </a:t>
            </a:r>
          </a:p>
          <a:p>
            <a:pPr marL="1714500" lvl="4" indent="0">
              <a:lnSpc>
                <a:spcPct val="90000"/>
              </a:lnSpc>
              <a:buNone/>
              <a:defRPr/>
            </a:pPr>
            <a:r>
              <a:rPr lang="fr-FR" sz="1400" dirty="0" smtClean="0">
                <a:latin typeface="Arial" panose="020B0604020202020204" pitchFamily="34" charset="0"/>
                <a:cs typeface="Arial" panose="020B0604020202020204" pitchFamily="34" charset="0"/>
                <a:sym typeface="Wingdings" pitchFamily="2" charset="2"/>
              </a:rPr>
              <a:t>Objectif: cibler finement le niveau des élèves et adapter au mieux les apprentissages        (conséquences sur les emplois du temps); résultats connus des IEN de circonscription   (seulement des IEN)  conception des dispositifs d’accompagnement.</a:t>
            </a:r>
          </a:p>
          <a:p>
            <a:pPr marL="1009650" lvl="1" indent="-609600">
              <a:lnSpc>
                <a:spcPct val="90000"/>
              </a:lnSpc>
              <a:buFont typeface="Wingdings" pitchFamily="2" charset="2"/>
              <a:buChar char="q"/>
              <a:defRPr/>
            </a:pPr>
            <a:r>
              <a:rPr lang="fr-FR" sz="1600" b="1" dirty="0" smtClean="0">
                <a:solidFill>
                  <a:srgbClr val="FF0000"/>
                </a:solidFill>
                <a:latin typeface="Arial" panose="020B0604020202020204" pitchFamily="34" charset="0"/>
                <a:cs typeface="Arial" panose="020B0604020202020204" pitchFamily="34" charset="0"/>
                <a:sym typeface="Wingdings" pitchFamily="2" charset="2"/>
              </a:rPr>
              <a:t>Mise en place d’évaluations « sixième</a:t>
            </a:r>
            <a:r>
              <a:rPr lang="fr-FR" sz="1600" b="1" dirty="0" smtClean="0">
                <a:latin typeface="Arial" panose="020B0604020202020204" pitchFamily="34" charset="0"/>
                <a:cs typeface="Arial" panose="020B0604020202020204" pitchFamily="34" charset="0"/>
                <a:sym typeface="Wingdings" pitchFamily="2" charset="2"/>
              </a:rPr>
              <a:t> </a:t>
            </a:r>
            <a:r>
              <a:rPr lang="fr-FR" sz="1600" b="1" dirty="0" smtClean="0">
                <a:solidFill>
                  <a:srgbClr val="FF0000"/>
                </a:solidFill>
                <a:latin typeface="Arial" panose="020B0604020202020204" pitchFamily="34" charset="0"/>
                <a:cs typeface="Arial" panose="020B0604020202020204" pitchFamily="34" charset="0"/>
                <a:sym typeface="Wingdings" pitchFamily="2" charset="2"/>
              </a:rPr>
              <a:t>» :</a:t>
            </a:r>
          </a:p>
          <a:p>
            <a:pPr marL="1314450" lvl="3" indent="0">
              <a:lnSpc>
                <a:spcPct val="90000"/>
              </a:lnSpc>
              <a:buNone/>
              <a:defRPr/>
            </a:pPr>
            <a:r>
              <a:rPr lang="fr-FR" sz="1400" dirty="0" smtClean="0">
                <a:latin typeface="Arial" panose="020B0604020202020204" pitchFamily="34" charset="0"/>
                <a:cs typeface="Arial" panose="020B0604020202020204" pitchFamily="34" charset="0"/>
                <a:sym typeface="Wingdings" pitchFamily="2" charset="2"/>
              </a:rPr>
              <a:t>Évaluation Français Mathématiques sur ordinateur avec résultats immédiats  exploitations lors des journées de travail cycle 3;</a:t>
            </a:r>
          </a:p>
          <a:p>
            <a:pPr marL="1009650" lvl="1" indent="-609600">
              <a:lnSpc>
                <a:spcPct val="90000"/>
              </a:lnSpc>
              <a:buFont typeface="Wingdings" pitchFamily="2" charset="2"/>
              <a:buChar char="q"/>
              <a:defRPr/>
            </a:pPr>
            <a:r>
              <a:rPr lang="fr-FR" sz="1600" b="1" dirty="0" smtClean="0">
                <a:solidFill>
                  <a:srgbClr val="FF0000"/>
                </a:solidFill>
                <a:latin typeface="Arial" panose="020B0604020202020204" pitchFamily="34" charset="0"/>
                <a:cs typeface="Arial" panose="020B0604020202020204" pitchFamily="34" charset="0"/>
                <a:sym typeface="Wingdings" pitchFamily="2" charset="2"/>
              </a:rPr>
              <a:t>Adapter les rythmes scolaires</a:t>
            </a:r>
          </a:p>
          <a:p>
            <a:endParaRPr lang="fr-FR" dirty="0"/>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
            </a:r>
            <a:br>
              <a:rPr lang="fr-FR" dirty="0" smtClean="0"/>
            </a:br>
            <a:r>
              <a:rPr lang="fr-FR" sz="2400" dirty="0" smtClean="0"/>
              <a:t>   </a:t>
            </a:r>
            <a:r>
              <a:rPr lang="fr-FR" sz="1600" dirty="0" smtClean="0"/>
              <a:t>Priorités maintenues </a:t>
            </a:r>
            <a:r>
              <a:rPr lang="fr-FR" dirty="0" smtClean="0"/>
              <a:t/>
            </a:r>
            <a:br>
              <a:rPr lang="fr-FR" dirty="0" smtClean="0"/>
            </a:br>
            <a:endParaRPr lang="fr-FR" dirty="0"/>
          </a:p>
        </p:txBody>
      </p:sp>
      <p:sp>
        <p:nvSpPr>
          <p:cNvPr id="5123" name="Rectangle 3"/>
          <p:cNvSpPr>
            <a:spLocks noGrp="1" noChangeArrowheads="1"/>
          </p:cNvSpPr>
          <p:nvPr>
            <p:ph idx="1"/>
          </p:nvPr>
        </p:nvSpPr>
        <p:spPr>
          <a:prstGeom prst="rect">
            <a:avLst/>
          </a:prstGeom>
        </p:spPr>
        <p:txBody>
          <a:bodyPr/>
          <a:lstStyle/>
          <a:p>
            <a:pPr marL="1255712" lvl="2" indent="-609600" eaLnBrk="1" hangingPunct="1">
              <a:lnSpc>
                <a:spcPct val="90000"/>
              </a:lnSpc>
              <a:buFont typeface="Arial" pitchFamily="34" charset="0"/>
              <a:buChar char="•"/>
              <a:defRPr/>
            </a:pPr>
            <a:endParaRPr lang="fr-FR" sz="1200" dirty="0" smtClean="0">
              <a:sym typeface="Wingdings" pitchFamily="2" charset="2"/>
            </a:endParaRPr>
          </a:p>
          <a:p>
            <a:pPr marL="1009650" lvl="1" indent="-609600" eaLnBrk="1" hangingPunct="1">
              <a:lnSpc>
                <a:spcPct val="90000"/>
              </a:lnSpc>
              <a:buFont typeface="Verdana" pitchFamily="34" charset="0"/>
              <a:buNone/>
              <a:defRPr/>
            </a:pPr>
            <a:endParaRPr lang="fr-FR" sz="1600" b="1" dirty="0" smtClean="0"/>
          </a:p>
          <a:p>
            <a:pPr marL="609600" indent="-609600" algn="just" eaLnBrk="1" hangingPunct="1">
              <a:lnSpc>
                <a:spcPct val="90000"/>
              </a:lnSpc>
              <a:buFont typeface="Wingdings" pitchFamily="2" charset="2"/>
              <a:buNone/>
              <a:defRPr/>
            </a:pPr>
            <a:endParaRPr lang="fr-FR" sz="1800" dirty="0" smtClean="0"/>
          </a:p>
          <a:p>
            <a:pPr marL="609600" indent="-609600" algn="just" eaLnBrk="1" hangingPunct="1">
              <a:lnSpc>
                <a:spcPct val="90000"/>
              </a:lnSpc>
              <a:buFont typeface="Wingdings" pitchFamily="2" charset="2"/>
              <a:buNone/>
              <a:defRPr/>
            </a:pPr>
            <a:endParaRPr lang="fr-FR" sz="2400" dirty="0" smtClean="0"/>
          </a:p>
        </p:txBody>
      </p:sp>
      <p:sp>
        <p:nvSpPr>
          <p:cNvPr id="4" name="Espace réservé du contenu 3"/>
          <p:cNvSpPr>
            <a:spLocks noGrp="1"/>
          </p:cNvSpPr>
          <p:nvPr>
            <p:ph idx="10"/>
          </p:nvPr>
        </p:nvSpPr>
        <p:spPr>
          <a:xfrm>
            <a:off x="0" y="699542"/>
            <a:ext cx="9144000" cy="4443958"/>
          </a:xfrm>
        </p:spPr>
        <p:txBody>
          <a:bodyPr/>
          <a:lstStyle/>
          <a:p>
            <a:pPr marL="609600" indent="-609600" algn="ctr">
              <a:lnSpc>
                <a:spcPct val="90000"/>
              </a:lnSpc>
              <a:defRPr/>
            </a:pPr>
            <a:endParaRPr lang="fr-FR" sz="1600" b="1" dirty="0" smtClean="0"/>
          </a:p>
          <a:p>
            <a:pPr marL="1009650" lvl="1" indent="-609600">
              <a:lnSpc>
                <a:spcPct val="90000"/>
              </a:lnSpc>
              <a:buFont typeface="Wingdings" pitchFamily="2" charset="2"/>
              <a:buChar char="q"/>
              <a:defRPr/>
            </a:pPr>
            <a:r>
              <a:rPr lang="fr-FR" sz="1600" b="1" dirty="0" smtClean="0">
                <a:latin typeface="Arial" panose="020B0604020202020204" pitchFamily="34" charset="0"/>
                <a:cs typeface="Arial" panose="020B0604020202020204" pitchFamily="34" charset="0"/>
                <a:sym typeface="Wingdings" pitchFamily="2" charset="2"/>
              </a:rPr>
              <a:t>Le numérique</a:t>
            </a:r>
            <a:endParaRPr lang="fr-FR" sz="1600" dirty="0" smtClean="0">
              <a:latin typeface="Arial" panose="020B0604020202020204" pitchFamily="34" charset="0"/>
              <a:cs typeface="Arial" panose="020B0604020202020204" pitchFamily="34" charset="0"/>
              <a:sym typeface="Wingdings" pitchFamily="2" charset="2"/>
            </a:endParaRPr>
          </a:p>
          <a:p>
            <a:pPr marL="1257300" lvl="3" indent="0">
              <a:lnSpc>
                <a:spcPct val="90000"/>
              </a:lnSpc>
              <a:buNone/>
              <a:defRPr/>
            </a:pPr>
            <a:r>
              <a:rPr lang="fr-FR" sz="1400" dirty="0" smtClean="0">
                <a:latin typeface="Arial" panose="020B0604020202020204" pitchFamily="34" charset="0"/>
                <a:cs typeface="Arial" panose="020B0604020202020204" pitchFamily="34" charset="0"/>
                <a:sym typeface="Wingdings" pitchFamily="2" charset="2"/>
              </a:rPr>
              <a:t>Faire du numérique un instrument d’individualisation des apprentissages et/ou                             de coopération entre élèves;</a:t>
            </a:r>
          </a:p>
          <a:p>
            <a:pPr marL="1257300" lvl="3" indent="0">
              <a:lnSpc>
                <a:spcPct val="90000"/>
              </a:lnSpc>
              <a:buNone/>
              <a:defRPr/>
            </a:pPr>
            <a:r>
              <a:rPr lang="fr-FR" sz="1400" dirty="0" smtClean="0">
                <a:latin typeface="Arial" panose="020B0604020202020204" pitchFamily="34" charset="0"/>
                <a:cs typeface="Arial" panose="020B0604020202020204" pitchFamily="34" charset="0"/>
                <a:sym typeface="Wingdings" pitchFamily="2" charset="2"/>
              </a:rPr>
              <a:t>Favoriser la conception de productions numériques (ENT, blogs, livret d’accueil, présentations numériques) toujours très appréciées par  l’ensemble des partenaires</a:t>
            </a:r>
            <a:r>
              <a:rPr lang="fr-FR" sz="1200" dirty="0" smtClean="0">
                <a:latin typeface="Arial" panose="020B0604020202020204" pitchFamily="34" charset="0"/>
                <a:cs typeface="Arial" panose="020B0604020202020204" pitchFamily="34" charset="0"/>
                <a:sym typeface="Wingdings" pitchFamily="2" charset="2"/>
              </a:rPr>
              <a:t>.</a:t>
            </a:r>
          </a:p>
          <a:p>
            <a:pPr marL="1009650" lvl="1" indent="-609600">
              <a:lnSpc>
                <a:spcPct val="90000"/>
              </a:lnSpc>
              <a:buFont typeface="Wingdings" pitchFamily="2" charset="2"/>
              <a:buChar char="q"/>
              <a:defRPr/>
            </a:pPr>
            <a:r>
              <a:rPr lang="fr-FR" sz="1600" b="1" dirty="0" smtClean="0">
                <a:latin typeface="Arial" panose="020B0604020202020204" pitchFamily="34" charset="0"/>
                <a:cs typeface="Arial" panose="020B0604020202020204" pitchFamily="34" charset="0"/>
                <a:sym typeface="Wingdings" pitchFamily="2" charset="2"/>
              </a:rPr>
              <a:t>L’école inclusive</a:t>
            </a:r>
          </a:p>
          <a:p>
            <a:pPr marL="1009650" lvl="1" indent="-609600">
              <a:lnSpc>
                <a:spcPct val="90000"/>
              </a:lnSpc>
              <a:buFont typeface="Wingdings" pitchFamily="2" charset="2"/>
              <a:buChar char="q"/>
              <a:defRPr/>
            </a:pPr>
            <a:endParaRPr lang="fr-FR" sz="1600" b="1" dirty="0">
              <a:latin typeface="Arial" panose="020B0604020202020204" pitchFamily="34" charset="0"/>
              <a:cs typeface="Arial" panose="020B0604020202020204" pitchFamily="34" charset="0"/>
              <a:sym typeface="Wingdings" pitchFamily="2" charset="2"/>
            </a:endParaRPr>
          </a:p>
          <a:p>
            <a:pPr marL="1009650" lvl="1" indent="-609600">
              <a:lnSpc>
                <a:spcPct val="90000"/>
              </a:lnSpc>
              <a:buFont typeface="Wingdings" pitchFamily="2" charset="2"/>
              <a:buChar char="q"/>
              <a:defRPr/>
            </a:pPr>
            <a:r>
              <a:rPr lang="fr-FR" sz="1600" b="1" dirty="0" smtClean="0">
                <a:latin typeface="Arial" panose="020B0604020202020204" pitchFamily="34" charset="0"/>
                <a:cs typeface="Arial" panose="020B0604020202020204" pitchFamily="34" charset="0"/>
                <a:sym typeface="Wingdings" pitchFamily="2" charset="2"/>
              </a:rPr>
              <a:t>L’accueil des PESA </a:t>
            </a:r>
          </a:p>
          <a:p>
            <a:pPr marL="800100" lvl="2" indent="0">
              <a:lnSpc>
                <a:spcPct val="90000"/>
              </a:lnSpc>
              <a:buNone/>
              <a:defRPr/>
            </a:pPr>
            <a:r>
              <a:rPr lang="fr-FR" sz="1200" b="1" dirty="0">
                <a:latin typeface="Arial" panose="020B0604020202020204" pitchFamily="34" charset="0"/>
                <a:cs typeface="Arial" panose="020B0604020202020204" pitchFamily="34" charset="0"/>
                <a:sym typeface="Wingdings" pitchFamily="2" charset="2"/>
              </a:rPr>
              <a:t> </a:t>
            </a:r>
            <a:r>
              <a:rPr lang="fr-FR" sz="1200" b="1" dirty="0" smtClean="0">
                <a:latin typeface="Arial" panose="020B0604020202020204" pitchFamily="34" charset="0"/>
                <a:cs typeface="Arial" panose="020B0604020202020204" pitchFamily="34" charset="0"/>
                <a:sym typeface="Wingdings" pitchFamily="2" charset="2"/>
              </a:rPr>
              <a:t>                      (lundi 4 et mardi 5 en </a:t>
            </a:r>
            <a:r>
              <a:rPr lang="fr-FR" sz="1200" b="1" dirty="0" err="1" smtClean="0">
                <a:latin typeface="Arial" panose="020B0604020202020204" pitchFamily="34" charset="0"/>
                <a:cs typeface="Arial" panose="020B0604020202020204" pitchFamily="34" charset="0"/>
                <a:sym typeface="Wingdings" pitchFamily="2" charset="2"/>
              </a:rPr>
              <a:t>observ</a:t>
            </a:r>
            <a:r>
              <a:rPr lang="fr-FR" sz="1200" b="1" dirty="0" smtClean="0">
                <a:latin typeface="Arial" panose="020B0604020202020204" pitchFamily="34" charset="0"/>
                <a:cs typeface="Arial" panose="020B0604020202020204" pitchFamily="34" charset="0"/>
                <a:sym typeface="Wingdings" pitchFamily="2" charset="2"/>
              </a:rPr>
              <a:t> en classe  décharges jeudi et vendredi);</a:t>
            </a:r>
          </a:p>
          <a:p>
            <a:pPr marL="1009650" lvl="1" indent="-609600">
              <a:lnSpc>
                <a:spcPct val="90000"/>
              </a:lnSpc>
              <a:buFont typeface="Wingdings" pitchFamily="2" charset="2"/>
              <a:buChar char="q"/>
              <a:defRPr/>
            </a:pPr>
            <a:endParaRPr lang="fr-FR" sz="1600" b="1" dirty="0">
              <a:latin typeface="Arial" panose="020B0604020202020204" pitchFamily="34" charset="0"/>
              <a:cs typeface="Arial" panose="020B0604020202020204" pitchFamily="34" charset="0"/>
              <a:sym typeface="Wingdings" pitchFamily="2" charset="2"/>
            </a:endParaRPr>
          </a:p>
          <a:p>
            <a:pPr marL="1009650" lvl="1" indent="-609600" algn="ctr">
              <a:lnSpc>
                <a:spcPct val="90000"/>
              </a:lnSpc>
              <a:buFont typeface="Wingdings" panose="05000000000000000000" pitchFamily="2" charset="2"/>
              <a:buChar char="Ø"/>
              <a:defRPr/>
            </a:pPr>
            <a:r>
              <a:rPr lang="fr-FR" sz="1600" b="1" dirty="0" smtClean="0">
                <a:latin typeface="Arial" panose="020B0604020202020204" pitchFamily="34" charset="0"/>
                <a:cs typeface="Arial" panose="020B0604020202020204" pitchFamily="34" charset="0"/>
                <a:sym typeface="Wingdings" pitchFamily="2" charset="2"/>
              </a:rPr>
              <a:t>Le tout avec une rentrée en musique: </a:t>
            </a:r>
          </a:p>
          <a:p>
            <a:pPr marL="400050" lvl="1" indent="0">
              <a:lnSpc>
                <a:spcPct val="90000"/>
              </a:lnSpc>
              <a:buNone/>
              <a:defRPr/>
            </a:pPr>
            <a:r>
              <a:rPr lang="fr-FR" sz="1400" b="1" dirty="0" smtClean="0">
                <a:latin typeface="Arial" panose="020B0604020202020204" pitchFamily="34" charset="0"/>
                <a:cs typeface="Arial" panose="020B0604020202020204" pitchFamily="34" charset="0"/>
                <a:sym typeface="Wingdings" pitchFamily="2" charset="2"/>
                <a:hlinkClick r:id="rId3"/>
              </a:rPr>
              <a:t>http</a:t>
            </a:r>
            <a:r>
              <a:rPr lang="fr-FR" sz="1400" b="1" dirty="0">
                <a:latin typeface="Arial" panose="020B0604020202020204" pitchFamily="34" charset="0"/>
                <a:cs typeface="Arial" panose="020B0604020202020204" pitchFamily="34" charset="0"/>
                <a:sym typeface="Wingdings" pitchFamily="2" charset="2"/>
                <a:hlinkClick r:id="rId3"/>
              </a:rPr>
              <a:t>://</a:t>
            </a:r>
            <a:r>
              <a:rPr lang="fr-FR" sz="1400" b="1" dirty="0" smtClean="0">
                <a:latin typeface="Arial" panose="020B0604020202020204" pitchFamily="34" charset="0"/>
                <a:cs typeface="Arial" panose="020B0604020202020204" pitchFamily="34" charset="0"/>
                <a:sym typeface="Wingdings" pitchFamily="2" charset="2"/>
                <a:hlinkClick r:id="rId3"/>
              </a:rPr>
              <a:t>www.education.gouv.fr/cid117986/la-rentree-en-musique.html#Video_Le_ministre_presente_la_rentree_en_musique</a:t>
            </a:r>
            <a:endParaRPr lang="fr-FR" sz="1400" b="1" dirty="0" smtClean="0">
              <a:latin typeface="Arial" panose="020B0604020202020204" pitchFamily="34" charset="0"/>
              <a:cs typeface="Arial" panose="020B0604020202020204" pitchFamily="34" charset="0"/>
              <a:sym typeface="Wingdings" pitchFamily="2" charset="2"/>
            </a:endParaRPr>
          </a:p>
          <a:p>
            <a:pPr marL="400050" lvl="1" indent="0">
              <a:lnSpc>
                <a:spcPct val="90000"/>
              </a:lnSpc>
              <a:buNone/>
              <a:defRPr/>
            </a:pPr>
            <a:endParaRPr lang="fr-FR" sz="1600" b="1" dirty="0" smtClean="0">
              <a:latin typeface="Arial" panose="020B0604020202020204" pitchFamily="34" charset="0"/>
              <a:cs typeface="Arial" panose="020B0604020202020204" pitchFamily="34" charset="0"/>
              <a:sym typeface="Wingdings" pitchFamily="2" charset="2"/>
            </a:endParaRPr>
          </a:p>
          <a:p>
            <a:pPr marL="400050" lvl="1" indent="0">
              <a:lnSpc>
                <a:spcPct val="90000"/>
              </a:lnSpc>
              <a:buNone/>
              <a:defRPr/>
            </a:pPr>
            <a:endParaRPr lang="fr-FR" sz="1050" b="1" dirty="0" smtClean="0">
              <a:sym typeface="Wingdings" pitchFamily="2" charset="2"/>
            </a:endParaRPr>
          </a:p>
          <a:p>
            <a:endParaRPr lang="fr-FR" dirty="0">
              <a:solidFill>
                <a:srgbClr val="FFFF00"/>
              </a:solidFill>
            </a:endParaRPr>
          </a:p>
        </p:txBody>
      </p:sp>
    </p:spTree>
    <p:extLst>
      <p:ext uri="{BB962C8B-B14F-4D97-AF65-F5344CB8AC3E}">
        <p14:creationId xmlns:p14="http://schemas.microsoft.com/office/powerpoint/2010/main" val="4041558859"/>
      </p:ext>
    </p:extLst>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7504" y="0"/>
            <a:ext cx="9036496" cy="483518"/>
          </a:xfrm>
        </p:spPr>
        <p:txBody>
          <a:bodyPr/>
          <a:lstStyle/>
          <a:p>
            <a:r>
              <a:rPr lang="fr-FR" dirty="0" smtClean="0"/>
              <a:t/>
            </a:r>
            <a:br>
              <a:rPr lang="fr-FR" dirty="0" smtClean="0"/>
            </a:br>
            <a:r>
              <a:rPr lang="fr-FR" sz="1600" dirty="0" smtClean="0"/>
              <a:t>Quelques précisions complémentaires…</a:t>
            </a:r>
            <a:endParaRPr lang="fr-FR" sz="1600" dirty="0"/>
          </a:p>
        </p:txBody>
      </p:sp>
      <p:sp>
        <p:nvSpPr>
          <p:cNvPr id="5123" name="Rectangle 3"/>
          <p:cNvSpPr>
            <a:spLocks noGrp="1" noChangeArrowheads="1"/>
          </p:cNvSpPr>
          <p:nvPr>
            <p:ph idx="1"/>
          </p:nvPr>
        </p:nvSpPr>
        <p:spPr>
          <a:prstGeom prst="rect">
            <a:avLst/>
          </a:prstGeom>
        </p:spPr>
        <p:txBody>
          <a:bodyPr/>
          <a:lstStyle/>
          <a:p>
            <a:pPr marL="1255712" lvl="2" indent="-609600" eaLnBrk="1" hangingPunct="1">
              <a:lnSpc>
                <a:spcPct val="90000"/>
              </a:lnSpc>
              <a:buFont typeface="Arial" pitchFamily="34" charset="0"/>
              <a:buChar char="•"/>
              <a:defRPr/>
            </a:pPr>
            <a:endParaRPr lang="fr-FR" sz="1200" dirty="0" smtClean="0">
              <a:sym typeface="Wingdings" pitchFamily="2" charset="2"/>
            </a:endParaRPr>
          </a:p>
          <a:p>
            <a:pPr marL="1009650" lvl="1" indent="-609600" eaLnBrk="1" hangingPunct="1">
              <a:lnSpc>
                <a:spcPct val="90000"/>
              </a:lnSpc>
              <a:buFont typeface="Verdana" pitchFamily="34" charset="0"/>
              <a:buNone/>
              <a:defRPr/>
            </a:pPr>
            <a:endParaRPr lang="fr-FR" sz="1600" b="1" dirty="0" smtClean="0"/>
          </a:p>
          <a:p>
            <a:pPr marL="609600" indent="-609600" algn="just" eaLnBrk="1" hangingPunct="1">
              <a:lnSpc>
                <a:spcPct val="90000"/>
              </a:lnSpc>
              <a:buFont typeface="Wingdings" pitchFamily="2" charset="2"/>
              <a:buNone/>
              <a:defRPr/>
            </a:pPr>
            <a:endParaRPr lang="fr-FR" sz="1800" dirty="0" smtClean="0"/>
          </a:p>
          <a:p>
            <a:pPr marL="609600" indent="-609600" algn="just" eaLnBrk="1" hangingPunct="1">
              <a:lnSpc>
                <a:spcPct val="90000"/>
              </a:lnSpc>
              <a:buFont typeface="Wingdings" pitchFamily="2" charset="2"/>
              <a:buNone/>
              <a:defRPr/>
            </a:pPr>
            <a:endParaRPr lang="fr-FR" sz="2400" dirty="0" smtClean="0"/>
          </a:p>
        </p:txBody>
      </p:sp>
      <p:sp>
        <p:nvSpPr>
          <p:cNvPr id="4" name="Espace réservé du contenu 3"/>
          <p:cNvSpPr>
            <a:spLocks noGrp="1"/>
          </p:cNvSpPr>
          <p:nvPr>
            <p:ph idx="10"/>
          </p:nvPr>
        </p:nvSpPr>
        <p:spPr>
          <a:xfrm>
            <a:off x="0" y="1347614"/>
            <a:ext cx="9144000" cy="3795886"/>
          </a:xfrm>
        </p:spPr>
        <p:txBody>
          <a:bodyPr/>
          <a:lstStyle/>
          <a:p>
            <a:pPr marL="609600" indent="-609600" algn="ctr">
              <a:lnSpc>
                <a:spcPct val="90000"/>
              </a:lnSpc>
              <a:defRPr/>
            </a:pPr>
            <a:endParaRPr lang="fr-FR" sz="1600" b="1" dirty="0" smtClean="0"/>
          </a:p>
          <a:p>
            <a:pPr marL="1009650" lvl="1" indent="-609600">
              <a:lnSpc>
                <a:spcPct val="90000"/>
              </a:lnSpc>
              <a:buFont typeface="Wingdings" pitchFamily="2" charset="2"/>
              <a:buChar char="q"/>
              <a:defRPr/>
            </a:pPr>
            <a:r>
              <a:rPr lang="fr-FR" sz="1600" b="1" dirty="0" smtClean="0">
                <a:latin typeface="Arial" panose="020B0604020202020204" pitchFamily="34" charset="0"/>
                <a:cs typeface="Arial" panose="020B0604020202020204" pitchFamily="34" charset="0"/>
                <a:sym typeface="Wingdings" pitchFamily="2" charset="2"/>
              </a:rPr>
              <a:t>Acquisition d’automatismes  temps suffisants d’entraînement ;</a:t>
            </a:r>
          </a:p>
          <a:p>
            <a:pPr marL="1009650" lvl="1" indent="-609600">
              <a:lnSpc>
                <a:spcPct val="90000"/>
              </a:lnSpc>
              <a:buFont typeface="Wingdings" pitchFamily="2" charset="2"/>
              <a:buChar char="q"/>
              <a:defRPr/>
            </a:pPr>
            <a:endParaRPr lang="fr-FR" sz="1600" b="1" dirty="0" smtClean="0">
              <a:latin typeface="Arial" panose="020B0604020202020204" pitchFamily="34" charset="0"/>
              <a:cs typeface="Arial" panose="020B0604020202020204" pitchFamily="34" charset="0"/>
              <a:sym typeface="Wingdings" pitchFamily="2" charset="2"/>
            </a:endParaRPr>
          </a:p>
          <a:p>
            <a:pPr marL="1009650" lvl="1" indent="-609600">
              <a:lnSpc>
                <a:spcPct val="90000"/>
              </a:lnSpc>
              <a:buFont typeface="Wingdings" pitchFamily="2" charset="2"/>
              <a:buChar char="q"/>
              <a:defRPr/>
            </a:pPr>
            <a:r>
              <a:rPr lang="fr-FR" sz="1600" b="1" dirty="0" smtClean="0">
                <a:latin typeface="Arial" panose="020B0604020202020204" pitchFamily="34" charset="0"/>
                <a:cs typeface="Arial" panose="020B0604020202020204" pitchFamily="34" charset="0"/>
                <a:sym typeface="Wingdings" pitchFamily="2" charset="2"/>
              </a:rPr>
              <a:t>Importance de la répétition en pédagogie ;</a:t>
            </a:r>
          </a:p>
          <a:p>
            <a:pPr marL="1009650" lvl="1" indent="-609600">
              <a:lnSpc>
                <a:spcPct val="90000"/>
              </a:lnSpc>
              <a:buFont typeface="Wingdings" pitchFamily="2" charset="2"/>
              <a:buChar char="q"/>
              <a:defRPr/>
            </a:pPr>
            <a:endParaRPr lang="fr-FR" sz="1600" b="1" dirty="0" smtClean="0">
              <a:latin typeface="Arial" panose="020B0604020202020204" pitchFamily="34" charset="0"/>
              <a:cs typeface="Arial" panose="020B0604020202020204" pitchFamily="34" charset="0"/>
              <a:sym typeface="Wingdings" pitchFamily="2" charset="2"/>
            </a:endParaRPr>
          </a:p>
          <a:p>
            <a:pPr marL="1009650" lvl="1" indent="-609600">
              <a:lnSpc>
                <a:spcPct val="90000"/>
              </a:lnSpc>
              <a:buFont typeface="Wingdings" pitchFamily="2" charset="2"/>
              <a:buChar char="q"/>
              <a:defRPr/>
            </a:pPr>
            <a:r>
              <a:rPr lang="fr-FR" sz="1600" b="1" dirty="0" smtClean="0">
                <a:latin typeface="Arial" panose="020B0604020202020204" pitchFamily="34" charset="0"/>
                <a:cs typeface="Arial" panose="020B0604020202020204" pitchFamily="34" charset="0"/>
                <a:sym typeface="Wingdings" pitchFamily="2" charset="2"/>
              </a:rPr>
              <a:t>Savoir ce qu’il faut retenir (différent de ce que l’on a appris) ;</a:t>
            </a:r>
          </a:p>
          <a:p>
            <a:pPr marL="1009650" lvl="1" indent="-609600">
              <a:lnSpc>
                <a:spcPct val="90000"/>
              </a:lnSpc>
              <a:buFont typeface="Wingdings" pitchFamily="2" charset="2"/>
              <a:buChar char="q"/>
              <a:defRPr/>
            </a:pPr>
            <a:endParaRPr lang="fr-FR" sz="1600" b="1" dirty="0" smtClean="0">
              <a:latin typeface="Arial" panose="020B0604020202020204" pitchFamily="34" charset="0"/>
              <a:cs typeface="Arial" panose="020B0604020202020204" pitchFamily="34" charset="0"/>
              <a:sym typeface="Wingdings" pitchFamily="2" charset="2"/>
            </a:endParaRPr>
          </a:p>
          <a:p>
            <a:pPr marL="1009650" lvl="1" indent="-609600">
              <a:lnSpc>
                <a:spcPct val="90000"/>
              </a:lnSpc>
              <a:buFont typeface="Wingdings" pitchFamily="2" charset="2"/>
              <a:buChar char="q"/>
              <a:defRPr/>
            </a:pPr>
            <a:r>
              <a:rPr lang="fr-FR" sz="1600" b="1" dirty="0" smtClean="0">
                <a:latin typeface="Arial" panose="020B0604020202020204" pitchFamily="34" charset="0"/>
                <a:cs typeface="Arial" panose="020B0604020202020204" pitchFamily="34" charset="0"/>
                <a:sym typeface="Wingdings" pitchFamily="2" charset="2"/>
              </a:rPr>
              <a:t>Importance de la lecture à voix haute (élèves, maître): ne pas réduire cette        lecture à une évaluation ;</a:t>
            </a:r>
          </a:p>
          <a:p>
            <a:pPr marL="1009650" lvl="1" indent="-609600">
              <a:lnSpc>
                <a:spcPct val="90000"/>
              </a:lnSpc>
              <a:buFont typeface="Wingdings" pitchFamily="2" charset="2"/>
              <a:buChar char="q"/>
              <a:defRPr/>
            </a:pPr>
            <a:endParaRPr lang="fr-FR" sz="1800" b="1" dirty="0" smtClean="0">
              <a:sym typeface="Wingdings" pitchFamily="2" charset="2"/>
            </a:endParaRPr>
          </a:p>
        </p:txBody>
      </p:sp>
    </p:spTree>
    <p:extLst>
      <p:ext uri="{BB962C8B-B14F-4D97-AF65-F5344CB8AC3E}">
        <p14:creationId xmlns:p14="http://schemas.microsoft.com/office/powerpoint/2010/main" val="676223842"/>
      </p:ext>
    </p:extLst>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gauche 6"/>
          <p:cNvSpPr/>
          <p:nvPr/>
        </p:nvSpPr>
        <p:spPr>
          <a:xfrm>
            <a:off x="-1000164" y="4786310"/>
            <a:ext cx="64291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p:cNvSpPr>
            <a:spLocks noGrp="1"/>
          </p:cNvSpPr>
          <p:nvPr>
            <p:ph type="title"/>
          </p:nvPr>
        </p:nvSpPr>
        <p:spPr/>
        <p:txBody>
          <a:bodyPr/>
          <a:lstStyle/>
          <a:p>
            <a:r>
              <a:rPr lang="fr-FR" smtClean="0"/>
              <a:t>    </a:t>
            </a:r>
            <a:endParaRPr lang="fr-FR" dirty="0"/>
          </a:p>
        </p:txBody>
      </p:sp>
      <p:sp>
        <p:nvSpPr>
          <p:cNvPr id="8" name="Espace réservé du contenu 7"/>
          <p:cNvSpPr>
            <a:spLocks noGrp="1"/>
          </p:cNvSpPr>
          <p:nvPr>
            <p:ph idx="1"/>
          </p:nvPr>
        </p:nvSpPr>
        <p:spPr>
          <a:xfrm>
            <a:off x="611560" y="3271293"/>
            <a:ext cx="7632848" cy="1515017"/>
          </a:xfrm>
        </p:spPr>
        <p:txBody>
          <a:bodyPr/>
          <a:lstStyle/>
          <a:p>
            <a:pPr algn="ctr"/>
            <a:r>
              <a:rPr lang="fr-FR" sz="1600" dirty="0" smtClean="0">
                <a:latin typeface="Arial" panose="020B0604020202020204" pitchFamily="34" charset="0"/>
                <a:cs typeface="Arial" panose="020B0604020202020204" pitchFamily="34" charset="0"/>
              </a:rPr>
              <a:t>: </a:t>
            </a:r>
          </a:p>
          <a:p>
            <a:endParaRPr lang="fr-FR" sz="1600" b="1" dirty="0" smtClean="0">
              <a:latin typeface="Arial" panose="020B0604020202020204" pitchFamily="34" charset="0"/>
              <a:cs typeface="Arial" panose="020B0604020202020204" pitchFamily="34" charset="0"/>
              <a:hlinkClick r:id="rId2"/>
            </a:endParaRPr>
          </a:p>
          <a:p>
            <a:r>
              <a:rPr lang="fr-FR" sz="1600" b="1" dirty="0" smtClean="0">
                <a:latin typeface="Arial" panose="020B0604020202020204" pitchFamily="34" charset="0"/>
                <a:cs typeface="Arial" panose="020B0604020202020204" pitchFamily="34" charset="0"/>
                <a:hlinkClick r:id="rId2"/>
              </a:rPr>
              <a:t>http://pedagogie.dsden19.ac-limoges.fr/spip.php?rubrique</a:t>
            </a:r>
            <a:r>
              <a:rPr lang="fr-FR" sz="1600" b="1" dirty="0" smtClean="0">
                <a:latin typeface="Arial" panose="020B0604020202020204" pitchFamily="34" charset="0"/>
                <a:cs typeface="Arial" panose="020B0604020202020204" pitchFamily="34" charset="0"/>
              </a:rPr>
              <a:t>356</a:t>
            </a:r>
            <a:endParaRPr lang="fr-FR" sz="1600" b="1" dirty="0">
              <a:latin typeface="Arial" panose="020B0604020202020204" pitchFamily="34" charset="0"/>
              <a:cs typeface="Arial" panose="020B0604020202020204" pitchFamily="34" charset="0"/>
            </a:endParaRPr>
          </a:p>
        </p:txBody>
      </p:sp>
      <p:sp>
        <p:nvSpPr>
          <p:cNvPr id="6" name="Espace réservé du contenu 5"/>
          <p:cNvSpPr>
            <a:spLocks noGrp="1"/>
          </p:cNvSpPr>
          <p:nvPr>
            <p:ph idx="10"/>
          </p:nvPr>
        </p:nvSpPr>
        <p:spPr>
          <a:xfrm>
            <a:off x="405880" y="267495"/>
            <a:ext cx="8496944" cy="3888431"/>
          </a:xfrm>
        </p:spPr>
        <p:txBody>
          <a:bodyPr/>
          <a:lstStyle/>
          <a:p>
            <a:endParaRPr lang="fr-FR" dirty="0" smtClean="0"/>
          </a:p>
          <a:p>
            <a:r>
              <a:rPr lang="fr-FR" sz="1600" b="1" u="sng" dirty="0" smtClean="0">
                <a:latin typeface="Arial" panose="020B0604020202020204" pitchFamily="34" charset="0"/>
                <a:cs typeface="Arial" panose="020B0604020202020204" pitchFamily="34" charset="0"/>
              </a:rPr>
              <a:t>Journée nationale du sport scolaire </a:t>
            </a:r>
            <a:r>
              <a:rPr lang="fr-FR" sz="1600" dirty="0" smtClean="0">
                <a:latin typeface="Arial" panose="020B0604020202020204" pitchFamily="34" charset="0"/>
                <a:cs typeface="Arial" panose="020B0604020202020204" pitchFamily="34" charset="0"/>
              </a:rPr>
              <a:t>: mercredi 27 septembre</a:t>
            </a:r>
          </a:p>
          <a:p>
            <a:pPr marL="457200" lvl="1" indent="0">
              <a:buNone/>
            </a:pPr>
            <a:r>
              <a:rPr lang="fr-FR" sz="1600" dirty="0" smtClean="0">
                <a:latin typeface="Arial" panose="020B0604020202020204" pitchFamily="34" charset="0"/>
                <a:cs typeface="Arial" panose="020B0604020202020204" pitchFamily="34" charset="0"/>
                <a:hlinkClick r:id="rId3" action="ppaction://hlinkfile"/>
              </a:rPr>
              <a:t>Christophe Lemaitre lance un défi aux enfants de l'Usep.mp4</a:t>
            </a:r>
            <a:endParaRPr lang="fr-FR" sz="1600" dirty="0" smtClean="0">
              <a:latin typeface="Arial" panose="020B0604020202020204" pitchFamily="34" charset="0"/>
              <a:cs typeface="Arial" panose="020B0604020202020204" pitchFamily="34" charset="0"/>
            </a:endParaRPr>
          </a:p>
          <a:p>
            <a:r>
              <a:rPr lang="fr-FR" sz="1600" b="1" u="sng" dirty="0" smtClean="0">
                <a:latin typeface="Arial" panose="020B0604020202020204" pitchFamily="34" charset="0"/>
                <a:cs typeface="Arial" panose="020B0604020202020204" pitchFamily="34" charset="0"/>
              </a:rPr>
              <a:t>Elections </a:t>
            </a:r>
            <a:r>
              <a:rPr lang="fr-FR" sz="1600" b="1" u="sng" dirty="0">
                <a:latin typeface="Arial" panose="020B0604020202020204" pitchFamily="34" charset="0"/>
                <a:cs typeface="Arial" panose="020B0604020202020204" pitchFamily="34" charset="0"/>
              </a:rPr>
              <a:t>de parents d’élèves </a:t>
            </a:r>
            <a:r>
              <a:rPr lang="fr-FR" sz="1600" dirty="0">
                <a:latin typeface="Arial" panose="020B0604020202020204" pitchFamily="34" charset="0"/>
                <a:cs typeface="Arial" panose="020B0604020202020204" pitchFamily="34" charset="0"/>
              </a:rPr>
              <a:t>: Vendredi 13 </a:t>
            </a:r>
            <a:r>
              <a:rPr lang="fr-FR" sz="1600" dirty="0" smtClean="0">
                <a:latin typeface="Arial" panose="020B0604020202020204" pitchFamily="34" charset="0"/>
                <a:cs typeface="Arial" panose="020B0604020202020204" pitchFamily="34" charset="0"/>
              </a:rPr>
              <a:t>octobre</a:t>
            </a:r>
          </a:p>
          <a:p>
            <a:endParaRPr lang="fr-FR" sz="1600" dirty="0">
              <a:latin typeface="Arial" panose="020B0604020202020204" pitchFamily="34" charset="0"/>
              <a:cs typeface="Arial" panose="020B0604020202020204" pitchFamily="34" charset="0"/>
            </a:endParaRPr>
          </a:p>
          <a:p>
            <a:r>
              <a:rPr lang="fr-FR" sz="1600" b="1" u="sng" dirty="0" smtClean="0">
                <a:latin typeface="Arial" panose="020B0604020202020204" pitchFamily="34" charset="0"/>
                <a:cs typeface="Arial" panose="020B0604020202020204" pitchFamily="34" charset="0"/>
              </a:rPr>
              <a:t>Constat d’effectifs</a:t>
            </a:r>
          </a:p>
          <a:p>
            <a:r>
              <a:rPr lang="fr-FR" sz="1600" b="1" dirty="0" smtClean="0">
                <a:latin typeface="Arial" panose="020B0604020202020204" pitchFamily="34" charset="0"/>
                <a:cs typeface="Arial" panose="020B0604020202020204" pitchFamily="34" charset="0"/>
              </a:rPr>
              <a:t>     Date d’observation: jeudi 21 septembre 2017</a:t>
            </a:r>
          </a:p>
          <a:p>
            <a:r>
              <a:rPr lang="fr-FR" sz="1600" b="1" dirty="0" smtClean="0">
                <a:latin typeface="Arial" panose="020B0604020202020204" pitchFamily="34" charset="0"/>
                <a:cs typeface="Arial" panose="020B0604020202020204" pitchFamily="34" charset="0"/>
              </a:rPr>
              <a:t>     Date de validation: 25 septembre minuit</a:t>
            </a:r>
          </a:p>
          <a:p>
            <a:r>
              <a:rPr lang="fr-FR" sz="1600" b="1" u="sng" dirty="0" smtClean="0">
                <a:latin typeface="Arial" panose="020B0604020202020204" pitchFamily="34" charset="0"/>
                <a:cs typeface="Arial" panose="020B0604020202020204" pitchFamily="34" charset="0"/>
              </a:rPr>
              <a:t>Contractuels</a:t>
            </a:r>
            <a:r>
              <a:rPr lang="fr-FR" sz="1600" b="1" dirty="0" smtClean="0">
                <a:latin typeface="Arial" panose="020B0604020202020204" pitchFamily="34" charset="0"/>
                <a:cs typeface="Arial" panose="020B0604020202020204" pitchFamily="34" charset="0"/>
              </a:rPr>
              <a:t>:</a:t>
            </a:r>
          </a:p>
          <a:p>
            <a:r>
              <a:rPr lang="fr-FR" sz="1600" b="1" dirty="0" smtClean="0">
                <a:latin typeface="Arial" panose="020B0604020202020204" pitchFamily="34" charset="0"/>
                <a:cs typeface="Arial" panose="020B0604020202020204" pitchFamily="34" charset="0"/>
              </a:rPr>
              <a:t>     Implantés sur la ville de Tulle (</a:t>
            </a:r>
            <a:r>
              <a:rPr lang="fr-FR" sz="1600" b="1" dirty="0" err="1" smtClean="0">
                <a:latin typeface="Arial" panose="020B0604020202020204" pitchFamily="34" charset="0"/>
                <a:cs typeface="Arial" panose="020B0604020202020204" pitchFamily="34" charset="0"/>
              </a:rPr>
              <a:t>Auzelou</a:t>
            </a:r>
            <a:r>
              <a:rPr lang="fr-FR" sz="1600" b="1" dirty="0" smtClean="0">
                <a:latin typeface="Arial" panose="020B0604020202020204" pitchFamily="34" charset="0"/>
                <a:cs typeface="Arial" panose="020B0604020202020204" pitchFamily="34" charset="0"/>
              </a:rPr>
              <a:t>, Joliot-Curie, Turgot);</a:t>
            </a:r>
          </a:p>
          <a:p>
            <a:r>
              <a:rPr lang="fr-FR" sz="1600" b="1" dirty="0">
                <a:latin typeface="Arial" panose="020B0604020202020204" pitchFamily="34" charset="0"/>
                <a:cs typeface="Arial" panose="020B0604020202020204" pitchFamily="34" charset="0"/>
              </a:rPr>
              <a:t> </a:t>
            </a:r>
            <a:r>
              <a:rPr lang="fr-FR" sz="1600" b="1" dirty="0" smtClean="0">
                <a:latin typeface="Arial" panose="020B0604020202020204" pitchFamily="34" charset="0"/>
                <a:cs typeface="Arial" panose="020B0604020202020204" pitchFamily="34" charset="0"/>
              </a:rPr>
              <a:t>    Formation circonscription: jeudi 7 septembre (16</a:t>
            </a:r>
            <a:r>
              <a:rPr lang="fr-FR" sz="1600" b="1" baseline="30000" dirty="0" smtClean="0">
                <a:latin typeface="Arial" panose="020B0604020202020204" pitchFamily="34" charset="0"/>
                <a:cs typeface="Arial" panose="020B0604020202020204" pitchFamily="34" charset="0"/>
              </a:rPr>
              <a:t>ème</a:t>
            </a:r>
            <a:r>
              <a:rPr lang="fr-FR" sz="1600" b="1" dirty="0" smtClean="0">
                <a:latin typeface="Arial" panose="020B0604020202020204" pitchFamily="34" charset="0"/>
                <a:cs typeface="Arial" panose="020B0604020202020204" pitchFamily="34" charset="0"/>
              </a:rPr>
              <a:t> étage, cité)</a:t>
            </a:r>
          </a:p>
          <a:p>
            <a:pPr algn="just"/>
            <a:r>
              <a:rPr lang="fr-FR" sz="1600" b="1" u="sng" dirty="0" smtClean="0">
                <a:latin typeface="Arial" panose="020B0604020202020204" pitchFamily="34" charset="0"/>
                <a:cs typeface="Arial" panose="020B0604020202020204" pitchFamily="34" charset="0"/>
              </a:rPr>
              <a:t>Une </a:t>
            </a:r>
            <a:r>
              <a:rPr lang="fr-FR" sz="1600" b="1" u="sng" dirty="0">
                <a:latin typeface="Arial" panose="020B0604020202020204" pitchFamily="34" charset="0"/>
                <a:cs typeface="Arial" panose="020B0604020202020204" pitchFamily="34" charset="0"/>
              </a:rPr>
              <a:t>nouveauté pour les directeurs</a:t>
            </a:r>
            <a:r>
              <a:rPr lang="fr-FR" sz="1600" u="sng" dirty="0">
                <a:latin typeface="Arial" panose="020B0604020202020204" pitchFamily="34" charset="0"/>
                <a:cs typeface="Arial" panose="020B0604020202020204" pitchFamily="34" charset="0"/>
              </a:rPr>
              <a:t>:</a:t>
            </a:r>
            <a:r>
              <a:rPr lang="fr-FR" sz="1600" dirty="0">
                <a:latin typeface="Arial" panose="020B0604020202020204" pitchFamily="34" charset="0"/>
                <a:cs typeface="Arial" panose="020B0604020202020204" pitchFamily="34" charset="0"/>
              </a:rPr>
              <a:t> un espace </a:t>
            </a:r>
            <a:r>
              <a:rPr lang="fr-FR" sz="1600" dirty="0" smtClean="0">
                <a:latin typeface="Arial" panose="020B0604020202020204" pitchFamily="34" charset="0"/>
                <a:cs typeface="Arial" panose="020B0604020202020204" pitchFamily="34" charset="0"/>
              </a:rPr>
              <a:t>« directeurs » sur </a:t>
            </a:r>
            <a:r>
              <a:rPr lang="fr-FR" sz="1600" dirty="0">
                <a:latin typeface="Arial" panose="020B0604020202020204" pitchFamily="34" charset="0"/>
                <a:cs typeface="Arial" panose="020B0604020202020204" pitchFamily="34" charset="0"/>
              </a:rPr>
              <a:t>le site </a:t>
            </a:r>
            <a:r>
              <a:rPr lang="fr-FR" sz="1600" dirty="0" smtClean="0">
                <a:latin typeface="Arial" panose="020B0604020202020204" pitchFamily="34" charset="0"/>
                <a:cs typeface="Arial" panose="020B0604020202020204" pitchFamily="34" charset="0"/>
              </a:rPr>
              <a:t>pédagogique   facilitant  </a:t>
            </a:r>
            <a:r>
              <a:rPr lang="fr-FR" sz="1600" dirty="0">
                <a:latin typeface="Arial" panose="020B0604020202020204" pitchFamily="34" charset="0"/>
                <a:cs typeface="Arial" panose="020B0604020202020204" pitchFamily="34" charset="0"/>
              </a:rPr>
              <a:t>la recherche (textes officiels, documents, </a:t>
            </a:r>
            <a:r>
              <a:rPr lang="fr-FR" sz="1600" dirty="0" smtClean="0">
                <a:latin typeface="Arial" panose="020B0604020202020204" pitchFamily="34" charset="0"/>
                <a:cs typeface="Arial" panose="020B0604020202020204" pitchFamily="34" charset="0"/>
              </a:rPr>
              <a:t>formulaires,…)</a:t>
            </a:r>
          </a:p>
          <a:p>
            <a:pPr algn="just"/>
            <a:r>
              <a:rPr lang="fr-FR" sz="1600" dirty="0" smtClean="0">
                <a:latin typeface="Arial" panose="020B0604020202020204" pitchFamily="34" charset="0"/>
                <a:cs typeface="Arial" panose="020B0604020202020204" pitchFamily="34" charset="0"/>
              </a:rPr>
              <a:t> </a:t>
            </a:r>
            <a:endParaRPr lang="fr-FR" dirty="0" smtClean="0">
              <a:latin typeface="Arial" panose="020B0604020202020204" pitchFamily="34" charset="0"/>
              <a:cs typeface="Arial" panose="020B0604020202020204" pitchFamily="34" charset="0"/>
            </a:endParaRPr>
          </a:p>
          <a:p>
            <a:pPr algn="just"/>
            <a:endParaRPr lang="fr-FR" dirty="0"/>
          </a:p>
        </p:txBody>
      </p:sp>
      <p:sp>
        <p:nvSpPr>
          <p:cNvPr id="2" name="Rectangle 1"/>
          <p:cNvSpPr/>
          <p:nvPr/>
        </p:nvSpPr>
        <p:spPr>
          <a:xfrm>
            <a:off x="3131840" y="871065"/>
            <a:ext cx="7931224" cy="646331"/>
          </a:xfrm>
          <a:prstGeom prst="rect">
            <a:avLst/>
          </a:prstGeom>
        </p:spPr>
        <p:txBody>
          <a:bodyPr wrap="square">
            <a:spAutoFit/>
          </a:bodyPr>
          <a:lstStyle/>
          <a:p>
            <a:endParaRPr lang="fr-FR" dirty="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1600" b="1" dirty="0" smtClean="0">
                <a:latin typeface="Arial" panose="020B0604020202020204" pitchFamily="34" charset="0"/>
                <a:cs typeface="Arial" panose="020B0604020202020204" pitchFamily="34" charset="0"/>
              </a:rPr>
              <a:t>La sécurité dans les écoles</a:t>
            </a:r>
            <a:endParaRPr lang="fr-FR" sz="1600" b="1" dirty="0">
              <a:latin typeface="Arial" panose="020B0604020202020204" pitchFamily="34" charset="0"/>
              <a:cs typeface="Arial" panose="020B0604020202020204" pitchFamily="34" charset="0"/>
            </a:endParaRPr>
          </a:p>
        </p:txBody>
      </p:sp>
      <p:sp>
        <p:nvSpPr>
          <p:cNvPr id="4" name="Espace réservé du contenu 3"/>
          <p:cNvSpPr>
            <a:spLocks noGrp="1"/>
          </p:cNvSpPr>
          <p:nvPr>
            <p:ph idx="1"/>
          </p:nvPr>
        </p:nvSpPr>
        <p:spPr>
          <a:xfrm>
            <a:off x="142844" y="1428742"/>
            <a:ext cx="8786874" cy="3500462"/>
          </a:xfrm>
        </p:spPr>
        <p:txBody>
          <a:bodyPr>
            <a:noAutofit/>
          </a:bodyPr>
          <a:lstStyle/>
          <a:p>
            <a:r>
              <a:rPr lang="fr-FR" sz="1600" b="1" dirty="0" smtClean="0">
                <a:latin typeface="Arial" panose="020B0604020202020204" pitchFamily="34" charset="0"/>
                <a:cs typeface="Arial" panose="020B0604020202020204" pitchFamily="34" charset="0"/>
              </a:rPr>
              <a:t>L’alerte-SMS: toujours d’actualité</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sym typeface="Wingdings" panose="05000000000000000000" pitchFamily="2" charset="2"/>
              </a:rPr>
              <a:t> Actualisation des numéros de portable des directeurs;</a:t>
            </a:r>
            <a:endParaRPr lang="fr-FR" sz="1600" dirty="0" smtClean="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fr-FR" sz="1600" b="1" dirty="0" smtClean="0">
                <a:latin typeface="Arial" panose="020B0604020202020204" pitchFamily="34" charset="0"/>
                <a:cs typeface="Arial" panose="020B0604020202020204" pitchFamily="34" charset="0"/>
              </a:rPr>
              <a:t>Un exercice « intrusion-attentat » à organiser fin septembre </a:t>
            </a:r>
            <a:r>
              <a:rPr lang="fr-FR" sz="1600" dirty="0" smtClean="0">
                <a:latin typeface="Arial" panose="020B0604020202020204" pitchFamily="34" charset="0"/>
                <a:cs typeface="Arial" panose="020B0604020202020204" pitchFamily="34" charset="0"/>
              </a:rPr>
              <a:t>(Rappel des exercices à mettre en place: 2 évacuations incendie, 1 PPMS confinement, 2 alertes attentats)</a:t>
            </a:r>
          </a:p>
          <a:p>
            <a:endParaRPr lang="fr-FR" sz="1600" dirty="0">
              <a:latin typeface="Arial" panose="020B0604020202020204" pitchFamily="34" charset="0"/>
              <a:cs typeface="Arial" panose="020B0604020202020204" pitchFamily="34" charset="0"/>
            </a:endParaRPr>
          </a:p>
          <a:p>
            <a:r>
              <a:rPr lang="fr-FR" sz="1600" b="1" dirty="0" smtClean="0">
                <a:latin typeface="Arial" panose="020B0604020202020204" pitchFamily="34" charset="0"/>
                <a:cs typeface="Arial" panose="020B0604020202020204" pitchFamily="34" charset="0"/>
              </a:rPr>
              <a:t>Lors des réunions de rentrée, il est demandé aux directeurs d’aborder les questions relatives à la sécurité afin de répondre aux questions éventuelles des familles.</a:t>
            </a:r>
          </a:p>
          <a:p>
            <a:pPr marL="400050" lvl="1" indent="0">
              <a:buNone/>
            </a:pPr>
            <a:r>
              <a:rPr lang="fr-FR" sz="1200" dirty="0" smtClean="0">
                <a:latin typeface="Arial" panose="020B0604020202020204" pitchFamily="34" charset="0"/>
                <a:cs typeface="Arial" panose="020B0604020202020204" pitchFamily="34" charset="0"/>
              </a:rPr>
              <a:t/>
            </a:r>
            <a:br>
              <a:rPr lang="fr-FR" sz="1200" dirty="0" smtClean="0">
                <a:latin typeface="Arial" panose="020B0604020202020204" pitchFamily="34" charset="0"/>
                <a:cs typeface="Arial" panose="020B0604020202020204" pitchFamily="34" charset="0"/>
              </a:rPr>
            </a:br>
            <a:r>
              <a:rPr lang="fr-FR" sz="1400" dirty="0" smtClean="0">
                <a:latin typeface="Arial" panose="020B0604020202020204" pitchFamily="34" charset="0"/>
                <a:cs typeface="Arial" panose="020B0604020202020204" pitchFamily="34" charset="0"/>
              </a:rPr>
              <a:t>Rappel: Des guides sont mis à disposition des familles afin de leur expliquer les différentes mesures mises en place dans les écoles et les établissements scolaires.</a:t>
            </a:r>
          </a:p>
          <a:p>
            <a:endParaRPr lang="fr-FR" sz="16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1403</Words>
  <Application>Microsoft Office PowerPoint</Application>
  <PresentationFormat>Affichage à l'écran (16:9)</PresentationFormat>
  <Paragraphs>405</Paragraphs>
  <Slides>16</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맑은 고딕</vt:lpstr>
      <vt:lpstr>Arial</vt:lpstr>
      <vt:lpstr>Calibri</vt:lpstr>
      <vt:lpstr>Verdana</vt:lpstr>
      <vt:lpstr>Wingdings</vt:lpstr>
      <vt:lpstr>Office Theme</vt:lpstr>
      <vt:lpstr>Custom Design</vt:lpstr>
      <vt:lpstr>Présentation PowerPoint</vt:lpstr>
      <vt:lpstr>Présentation PowerPoint</vt:lpstr>
      <vt:lpstr>Evolution des effectifs depuis 2010</vt:lpstr>
      <vt:lpstr>Présentation PowerPoint</vt:lpstr>
      <vt:lpstr>    Priorités à l’école primaire </vt:lpstr>
      <vt:lpstr>    Priorités maintenues  </vt:lpstr>
      <vt:lpstr> Quelques précisions complémentaires…</vt:lpstr>
      <vt:lpstr>    </vt:lpstr>
      <vt:lpstr>La sécurité dans les écoles</vt:lpstr>
      <vt:lpstr>Présentation PowerPoint</vt:lpstr>
      <vt:lpstr>Rappel: Procédure de déclaration d’incident ou de violence en milieu scolaire dans le premier degré</vt:lpstr>
      <vt:lpstr>Le PDF 2017 – 2018: inscriptions du 8 au 18 sept </vt:lpstr>
      <vt:lpstr>Présentation PowerPoint</vt:lpstr>
      <vt:lpstr>Le remplacement</vt:lpstr>
      <vt:lpstr>Infos CPC</vt:lpstr>
      <vt:lpstr>Présentation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Eric Sauvezie</cp:lastModifiedBy>
  <cp:revision>159</cp:revision>
  <dcterms:created xsi:type="dcterms:W3CDTF">2014-04-01T16:27:38Z</dcterms:created>
  <dcterms:modified xsi:type="dcterms:W3CDTF">2017-09-01T04:40:47Z</dcterms:modified>
</cp:coreProperties>
</file>