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9" r:id="rId3"/>
  </p:sldMasterIdLst>
  <p:notesMasterIdLst>
    <p:notesMasterId r:id="rId26"/>
  </p:notesMasterIdLst>
  <p:handoutMasterIdLst>
    <p:handoutMasterId r:id="rId27"/>
  </p:handoutMasterIdLst>
  <p:sldIdLst>
    <p:sldId id="256" r:id="rId4"/>
    <p:sldId id="6429" r:id="rId5"/>
    <p:sldId id="6430" r:id="rId6"/>
    <p:sldId id="6431" r:id="rId7"/>
    <p:sldId id="6443" r:id="rId8"/>
    <p:sldId id="6444" r:id="rId9"/>
    <p:sldId id="334" r:id="rId10"/>
    <p:sldId id="338" r:id="rId11"/>
    <p:sldId id="337" r:id="rId12"/>
    <p:sldId id="6434" r:id="rId13"/>
    <p:sldId id="6435" r:id="rId14"/>
    <p:sldId id="6436" r:id="rId15"/>
    <p:sldId id="355" r:id="rId16"/>
    <p:sldId id="353" r:id="rId17"/>
    <p:sldId id="354" r:id="rId18"/>
    <p:sldId id="6437" r:id="rId19"/>
    <p:sldId id="6439" r:id="rId20"/>
    <p:sldId id="6440" r:id="rId21"/>
    <p:sldId id="6441" r:id="rId22"/>
    <p:sldId id="6442" r:id="rId23"/>
    <p:sldId id="6433" r:id="rId24"/>
    <p:sldId id="280" r:id="rId25"/>
  </p:sldIdLst>
  <p:sldSz cx="9144000" cy="5143500" type="screen16x9"/>
  <p:notesSz cx="6669088" cy="97536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eu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55" autoAdjust="0"/>
  </p:normalViewPr>
  <p:slideViewPr>
    <p:cSldViewPr>
      <p:cViewPr varScale="1">
        <p:scale>
          <a:sx n="78" d="100"/>
          <a:sy n="78" d="100"/>
        </p:scale>
        <p:origin x="1146" y="60"/>
      </p:cViewPr>
      <p:guideLst>
        <p:guide orient="horz" pos="1620"/>
        <p:guide pos="2880"/>
      </p:guideLst>
    </p:cSldViewPr>
  </p:slideViewPr>
  <p:outlineViewPr>
    <p:cViewPr>
      <p:scale>
        <a:sx n="33" d="100"/>
        <a:sy n="33" d="100"/>
      </p:scale>
      <p:origin x="48" y="32262"/>
    </p:cViewPr>
  </p:outlineViewPr>
  <p:notesTextViewPr>
    <p:cViewPr>
      <p:scale>
        <a:sx n="1" d="1"/>
        <a:sy n="1" d="1"/>
      </p:scale>
      <p:origin x="0" y="0"/>
    </p:cViewPr>
  </p:notesTextViewPr>
  <p:sorterViewPr>
    <p:cViewPr>
      <p:scale>
        <a:sx n="66" d="100"/>
        <a:sy n="66" d="100"/>
      </p:scale>
      <p:origin x="0" y="7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87680"/>
          </a:xfrm>
          <a:prstGeom prst="rect">
            <a:avLst/>
          </a:prstGeom>
        </p:spPr>
        <p:txBody>
          <a:bodyPr vert="horz" lIns="93833" tIns="46917" rIns="93833" bIns="46917" rtlCol="0"/>
          <a:lstStyle>
            <a:lvl1pPr algn="l">
              <a:defRPr sz="1300"/>
            </a:lvl1pPr>
          </a:lstStyle>
          <a:p>
            <a:endParaRPr lang="fr-FR"/>
          </a:p>
        </p:txBody>
      </p:sp>
      <p:sp>
        <p:nvSpPr>
          <p:cNvPr id="3" name="Espace réservé de la date 2"/>
          <p:cNvSpPr>
            <a:spLocks noGrp="1"/>
          </p:cNvSpPr>
          <p:nvPr>
            <p:ph type="dt" sz="quarter" idx="1"/>
          </p:nvPr>
        </p:nvSpPr>
        <p:spPr>
          <a:xfrm>
            <a:off x="3777607" y="0"/>
            <a:ext cx="2889938" cy="487680"/>
          </a:xfrm>
          <a:prstGeom prst="rect">
            <a:avLst/>
          </a:prstGeom>
        </p:spPr>
        <p:txBody>
          <a:bodyPr vert="horz" lIns="93833" tIns="46917" rIns="93833" bIns="46917" rtlCol="0"/>
          <a:lstStyle>
            <a:lvl1pPr algn="r">
              <a:defRPr sz="1300"/>
            </a:lvl1pPr>
          </a:lstStyle>
          <a:p>
            <a:fld id="{6C6600CB-1C7E-47BD-B3D9-6C14E3A194F8}" type="datetimeFigureOut">
              <a:rPr lang="fr-FR" smtClean="0"/>
              <a:pPr/>
              <a:t>31/08/2022</a:t>
            </a:fld>
            <a:endParaRPr lang="fr-FR"/>
          </a:p>
        </p:txBody>
      </p:sp>
      <p:sp>
        <p:nvSpPr>
          <p:cNvPr id="4" name="Espace réservé du pied de page 3"/>
          <p:cNvSpPr>
            <a:spLocks noGrp="1"/>
          </p:cNvSpPr>
          <p:nvPr>
            <p:ph type="ftr" sz="quarter" idx="2"/>
          </p:nvPr>
        </p:nvSpPr>
        <p:spPr>
          <a:xfrm>
            <a:off x="1" y="9264228"/>
            <a:ext cx="2889938" cy="487680"/>
          </a:xfrm>
          <a:prstGeom prst="rect">
            <a:avLst/>
          </a:prstGeom>
        </p:spPr>
        <p:txBody>
          <a:bodyPr vert="horz" lIns="93833" tIns="46917" rIns="93833" bIns="46917"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777607" y="9264228"/>
            <a:ext cx="2889938" cy="487680"/>
          </a:xfrm>
          <a:prstGeom prst="rect">
            <a:avLst/>
          </a:prstGeom>
        </p:spPr>
        <p:txBody>
          <a:bodyPr vert="horz" lIns="93833" tIns="46917" rIns="93833" bIns="46917" rtlCol="0" anchor="b"/>
          <a:lstStyle>
            <a:lvl1pPr algn="r">
              <a:defRPr sz="1300"/>
            </a:lvl1pPr>
          </a:lstStyle>
          <a:p>
            <a:fld id="{4861591C-9423-4877-AD0A-324D8304D4A0}" type="slidenum">
              <a:rPr lang="fr-FR" smtClean="0"/>
              <a:pPr/>
              <a:t>‹N°›</a:t>
            </a:fld>
            <a:endParaRPr lang="fr-FR"/>
          </a:p>
        </p:txBody>
      </p:sp>
    </p:spTree>
    <p:extLst>
      <p:ext uri="{BB962C8B-B14F-4D97-AF65-F5344CB8AC3E}">
        <p14:creationId xmlns:p14="http://schemas.microsoft.com/office/powerpoint/2010/main" val="4080793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87680"/>
          </a:xfrm>
          <a:prstGeom prst="rect">
            <a:avLst/>
          </a:prstGeom>
        </p:spPr>
        <p:txBody>
          <a:bodyPr vert="horz" lIns="93833" tIns="46917" rIns="93833" bIns="46917" rtlCol="0"/>
          <a:lstStyle>
            <a:lvl1pPr algn="l">
              <a:defRPr sz="1300"/>
            </a:lvl1pPr>
          </a:lstStyle>
          <a:p>
            <a:endParaRPr lang="fr-FR"/>
          </a:p>
        </p:txBody>
      </p:sp>
      <p:sp>
        <p:nvSpPr>
          <p:cNvPr id="3" name="Espace réservé de la date 2"/>
          <p:cNvSpPr>
            <a:spLocks noGrp="1"/>
          </p:cNvSpPr>
          <p:nvPr>
            <p:ph type="dt" idx="1"/>
          </p:nvPr>
        </p:nvSpPr>
        <p:spPr>
          <a:xfrm>
            <a:off x="3777607" y="0"/>
            <a:ext cx="2889938" cy="487680"/>
          </a:xfrm>
          <a:prstGeom prst="rect">
            <a:avLst/>
          </a:prstGeom>
        </p:spPr>
        <p:txBody>
          <a:bodyPr vert="horz" lIns="93833" tIns="46917" rIns="93833" bIns="46917" rtlCol="0"/>
          <a:lstStyle>
            <a:lvl1pPr algn="r">
              <a:defRPr sz="1300"/>
            </a:lvl1pPr>
          </a:lstStyle>
          <a:p>
            <a:fld id="{0F1DB151-2AC7-4E4B-9DA5-8885FEF52F95}" type="datetimeFigureOut">
              <a:rPr lang="fr-FR" smtClean="0"/>
              <a:pPr/>
              <a:t>31/08/2022</a:t>
            </a:fld>
            <a:endParaRPr lang="fr-FR"/>
          </a:p>
        </p:txBody>
      </p:sp>
      <p:sp>
        <p:nvSpPr>
          <p:cNvPr id="4" name="Espace réservé de l'image des diapositives 3"/>
          <p:cNvSpPr>
            <a:spLocks noGrp="1" noRot="1" noChangeAspect="1"/>
          </p:cNvSpPr>
          <p:nvPr>
            <p:ph type="sldImg" idx="2"/>
          </p:nvPr>
        </p:nvSpPr>
        <p:spPr>
          <a:xfrm>
            <a:off x="84138" y="730250"/>
            <a:ext cx="6500812" cy="3657600"/>
          </a:xfrm>
          <a:prstGeom prst="rect">
            <a:avLst/>
          </a:prstGeom>
          <a:noFill/>
          <a:ln w="12700">
            <a:solidFill>
              <a:prstClr val="black"/>
            </a:solidFill>
          </a:ln>
        </p:spPr>
        <p:txBody>
          <a:bodyPr vert="horz" lIns="93833" tIns="46917" rIns="93833" bIns="46917" rtlCol="0" anchor="ctr"/>
          <a:lstStyle/>
          <a:p>
            <a:endParaRPr lang="fr-FR"/>
          </a:p>
        </p:txBody>
      </p:sp>
      <p:sp>
        <p:nvSpPr>
          <p:cNvPr id="5" name="Espace réservé des commentaires 4"/>
          <p:cNvSpPr>
            <a:spLocks noGrp="1"/>
          </p:cNvSpPr>
          <p:nvPr>
            <p:ph type="body" sz="quarter" idx="3"/>
          </p:nvPr>
        </p:nvSpPr>
        <p:spPr>
          <a:xfrm>
            <a:off x="666909" y="4632961"/>
            <a:ext cx="5335270" cy="4389120"/>
          </a:xfrm>
          <a:prstGeom prst="rect">
            <a:avLst/>
          </a:prstGeom>
        </p:spPr>
        <p:txBody>
          <a:bodyPr vert="horz" lIns="93833" tIns="46917" rIns="93833" bIns="4691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264228"/>
            <a:ext cx="2889938" cy="487680"/>
          </a:xfrm>
          <a:prstGeom prst="rect">
            <a:avLst/>
          </a:prstGeom>
        </p:spPr>
        <p:txBody>
          <a:bodyPr vert="horz" lIns="93833" tIns="46917" rIns="93833" bIns="4691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777607" y="9264228"/>
            <a:ext cx="2889938" cy="487680"/>
          </a:xfrm>
          <a:prstGeom prst="rect">
            <a:avLst/>
          </a:prstGeom>
        </p:spPr>
        <p:txBody>
          <a:bodyPr vert="horz" lIns="93833" tIns="46917" rIns="93833" bIns="46917" rtlCol="0" anchor="b"/>
          <a:lstStyle>
            <a:lvl1pPr algn="r">
              <a:defRPr sz="1300"/>
            </a:lvl1pPr>
          </a:lstStyle>
          <a:p>
            <a:fld id="{494BB468-73A0-4E31-B91E-5DF4E3FB0964}" type="slidenum">
              <a:rPr lang="fr-FR" smtClean="0"/>
              <a:pPr/>
              <a:t>‹N°›</a:t>
            </a:fld>
            <a:endParaRPr lang="fr-FR"/>
          </a:p>
        </p:txBody>
      </p:sp>
    </p:spTree>
    <p:extLst>
      <p:ext uri="{BB962C8B-B14F-4D97-AF65-F5344CB8AC3E}">
        <p14:creationId xmlns:p14="http://schemas.microsoft.com/office/powerpoint/2010/main" val="23053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dirty="0"/>
              <a:t>Accueil des stagiaires:</a:t>
            </a:r>
          </a:p>
          <a:p>
            <a:pPr eaLnBrk="1" hangingPunct="1"/>
            <a:r>
              <a:rPr lang="fr-FR" dirty="0"/>
              <a:t>Accueil des stagiaires par l’IA-DSDEN: présentation des enjeux de cette première année en tant que stagiaire et des principes d’organisation de l’année de stage;</a:t>
            </a:r>
          </a:p>
          <a:p>
            <a:pPr eaLnBrk="1" hangingPunct="1"/>
            <a:r>
              <a:rPr lang="fr-FR" dirty="0"/>
              <a:t>Mise en place de regroupements (IEN, tuteurs, CPAIEN) permettant aux stagiaires de faire connaître leurs besoins de formation;</a:t>
            </a:r>
          </a:p>
          <a:p>
            <a:pPr eaLnBrk="1" hangingPunct="1"/>
            <a:r>
              <a:rPr lang="fr-FR" dirty="0"/>
              <a:t>Organisation de l’année de stage: chaque stagiaire bénéficiera d’un accompagnement et de périodes de formation organisées au cours de l’année scolaire; le volume de formation et d’accompagnement dispensé sera équivalent à un tiers de l’obligation réglementaire de service (ORS) du corps auquel appartient le stagiaire. </a:t>
            </a:r>
          </a:p>
          <a:p>
            <a:pPr eaLnBrk="1" hangingPunct="1"/>
            <a:r>
              <a:rPr lang="fr-FR" dirty="0"/>
              <a:t>Accompagnement : l’accompagnement est un temps de compagnonnage et de formation assuré par des personnels d’enseignement et d’éducation expérimentés (maîtres formateurs, conseillers pédagogiques de circonscription, maîtres d’accueil temporaires). Il fait partie intégrante de la formation et se décompte ainsi dans le tiers temps. L’accompagnement assuré par les tuteurs se déroulera tout au long de l’année.</a:t>
            </a:r>
          </a:p>
          <a:p>
            <a:endParaRPr lang="fr-FR" dirty="0"/>
          </a:p>
        </p:txBody>
      </p:sp>
      <p:sp>
        <p:nvSpPr>
          <p:cNvPr id="4" name="Espace réservé du numéro de diapositive 3"/>
          <p:cNvSpPr>
            <a:spLocks noGrp="1"/>
          </p:cNvSpPr>
          <p:nvPr>
            <p:ph type="sldNum" sz="quarter" idx="10"/>
          </p:nvPr>
        </p:nvSpPr>
        <p:spPr/>
        <p:txBody>
          <a:bodyPr/>
          <a:lstStyle/>
          <a:p>
            <a:fld id="{494BB468-73A0-4E31-B91E-5DF4E3FB0964}" type="slidenum">
              <a:rPr lang="fr-FR" smtClean="0"/>
              <a:pPr/>
              <a:t>5</a:t>
            </a:fld>
            <a:endParaRPr lang="fr-FR"/>
          </a:p>
        </p:txBody>
      </p:sp>
    </p:spTree>
    <p:extLst>
      <p:ext uri="{BB962C8B-B14F-4D97-AF65-F5344CB8AC3E}">
        <p14:creationId xmlns:p14="http://schemas.microsoft.com/office/powerpoint/2010/main" val="33479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FR" dirty="0"/>
              <a:t>Accueil des stagiaires:</a:t>
            </a:r>
          </a:p>
          <a:p>
            <a:pPr eaLnBrk="1" hangingPunct="1"/>
            <a:r>
              <a:rPr lang="fr-FR" dirty="0"/>
              <a:t>Accueil des stagiaires par l’IA-DSDEN: présentation des enjeux de cette première année en tant que stagiaire et des principes d’organisation de l’année de stage;</a:t>
            </a:r>
          </a:p>
          <a:p>
            <a:pPr eaLnBrk="1" hangingPunct="1"/>
            <a:r>
              <a:rPr lang="fr-FR" dirty="0"/>
              <a:t>Mise en place de regroupements (IEN, tuteurs, CPAIEN) permettant aux stagiaires de faire connaître leurs besoins de formation;</a:t>
            </a:r>
          </a:p>
          <a:p>
            <a:pPr eaLnBrk="1" hangingPunct="1"/>
            <a:r>
              <a:rPr lang="fr-FR" dirty="0"/>
              <a:t>Organisation de l’année de stage: chaque stagiaire bénéficiera d’un accompagnement et de périodes de formation organisées au cours de l’année scolaire; le volume de formation et d’accompagnement dispensé sera équivalent à un tiers de l’obligation réglementaire de service (ORS) du corps auquel appartient le stagiaire. </a:t>
            </a:r>
          </a:p>
          <a:p>
            <a:pPr eaLnBrk="1" hangingPunct="1"/>
            <a:r>
              <a:rPr lang="fr-FR" dirty="0"/>
              <a:t>Accompagnement : l’accompagnement est un temps de compagnonnage et de formation assuré par des personnels d’enseignement et d’éducation expérimentés (maîtres formateurs, conseillers pédagogiques de circonscription, maîtres d’accueil temporaires). Il fait partie intégrante de la formation et se décompte ainsi dans le tiers temps. L’accompagnement assuré par les tuteurs se déroulera tout au long de l’année.</a:t>
            </a:r>
          </a:p>
          <a:p>
            <a:endParaRPr lang="fr-FR" dirty="0"/>
          </a:p>
        </p:txBody>
      </p:sp>
      <p:sp>
        <p:nvSpPr>
          <p:cNvPr id="4" name="Espace réservé du numéro de diapositive 3"/>
          <p:cNvSpPr>
            <a:spLocks noGrp="1"/>
          </p:cNvSpPr>
          <p:nvPr>
            <p:ph type="sldNum" sz="quarter" idx="10"/>
          </p:nvPr>
        </p:nvSpPr>
        <p:spPr/>
        <p:txBody>
          <a:bodyPr/>
          <a:lstStyle/>
          <a:p>
            <a:fld id="{494BB468-73A0-4E31-B91E-5DF4E3FB0964}" type="slidenum">
              <a:rPr lang="fr-FR" smtClean="0"/>
              <a:pPr/>
              <a:t>6</a:t>
            </a:fld>
            <a:endParaRPr lang="fr-FR"/>
          </a:p>
        </p:txBody>
      </p:sp>
    </p:spTree>
    <p:extLst>
      <p:ext uri="{BB962C8B-B14F-4D97-AF65-F5344CB8AC3E}">
        <p14:creationId xmlns:p14="http://schemas.microsoft.com/office/powerpoint/2010/main" val="21752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s’agit là e l’accès pour les chefs d’établissements, les directeurs et les professeurs. </a:t>
            </a:r>
          </a:p>
          <a:p>
            <a:r>
              <a:rPr lang="fr-FR" dirty="0"/>
              <a:t>Les autres catégories</a:t>
            </a:r>
            <a:r>
              <a:rPr lang="fr-FR" baseline="0" dirty="0"/>
              <a:t> ont reçu un mail, ils peuvent se connecter dès à présent ou bien attendre les explications</a:t>
            </a:r>
            <a:endParaRPr lang="fr-FR" dirty="0"/>
          </a:p>
        </p:txBody>
      </p:sp>
      <p:sp>
        <p:nvSpPr>
          <p:cNvPr id="4" name="Espace réservé du numéro de diapositive 3"/>
          <p:cNvSpPr>
            <a:spLocks noGrp="1"/>
          </p:cNvSpPr>
          <p:nvPr>
            <p:ph type="sldNum" sz="quarter" idx="10"/>
          </p:nvPr>
        </p:nvSpPr>
        <p:spPr/>
        <p:txBody>
          <a:bodyPr/>
          <a:lstStyle/>
          <a:p>
            <a:fld id="{494BB468-73A0-4E31-B91E-5DF4E3FB0964}" type="slidenum">
              <a:rPr lang="fr-FR" smtClean="0"/>
              <a:pPr/>
              <a:t>11</a:t>
            </a:fld>
            <a:endParaRPr lang="fr-FR"/>
          </a:p>
        </p:txBody>
      </p:sp>
    </p:spTree>
    <p:extLst>
      <p:ext uri="{BB962C8B-B14F-4D97-AF65-F5344CB8AC3E}">
        <p14:creationId xmlns:p14="http://schemas.microsoft.com/office/powerpoint/2010/main" val="88975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D7B6F-E65C-42E7-86A5-0A01C6C9522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633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pPr/>
              <a:t>8/31/2022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8/31/2022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36B27-4CBA-4499-A37F-C6A293BB6A9B}"/>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7051DBB3-6A26-4EE5-ABA5-D0F21B37D37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650CCA4-E2DE-415E-924A-57B39B229F9B}"/>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5" name="Espace réservé du pied de page 4">
            <a:extLst>
              <a:ext uri="{FF2B5EF4-FFF2-40B4-BE49-F238E27FC236}">
                <a16:creationId xmlns:a16="http://schemas.microsoft.com/office/drawing/2014/main" id="{55BEE8BA-14FE-4F00-99BF-E945347862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B46D85-4B90-448D-8006-9587714D4087}"/>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112868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D25504-A135-4318-94A0-7ABD8035847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1B6C32-F081-4559-AE7B-2F54AC17678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ABEEE8-D10A-4DF7-BB7A-207CBE1F5D53}"/>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5" name="Espace réservé du pied de page 4">
            <a:extLst>
              <a:ext uri="{FF2B5EF4-FFF2-40B4-BE49-F238E27FC236}">
                <a16:creationId xmlns:a16="http://schemas.microsoft.com/office/drawing/2014/main" id="{CC927ADC-F8BB-463C-BC76-91FF5751CD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25492E-EE29-46FA-9836-3EE7DEE822B2}"/>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98321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7ED29-1C62-470D-B26C-E117876C42E5}"/>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AB4A9992-B03A-46DD-A0DB-44B867B8A7C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3B206C6-044F-4437-8EDA-1A7B3EA06216}"/>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5" name="Espace réservé du pied de page 4">
            <a:extLst>
              <a:ext uri="{FF2B5EF4-FFF2-40B4-BE49-F238E27FC236}">
                <a16:creationId xmlns:a16="http://schemas.microsoft.com/office/drawing/2014/main" id="{B425E4A1-DCD9-4E30-81BD-6D269B51A3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133BA3-62D5-498E-A29A-196E7F2F6C2B}"/>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2648364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9CD984-44E3-45DF-83A7-E1B0CE675F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7E85F7-9205-456E-BAC7-E78D8D86016A}"/>
              </a:ext>
            </a:extLst>
          </p:cNvPr>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2537570-B97E-4EF5-AF41-4B8E638C9E5C}"/>
              </a:ext>
            </a:extLst>
          </p:cNvPr>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190D788-E6C1-46AF-83C7-5F76BEAE8AD4}"/>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6" name="Espace réservé du pied de page 5">
            <a:extLst>
              <a:ext uri="{FF2B5EF4-FFF2-40B4-BE49-F238E27FC236}">
                <a16:creationId xmlns:a16="http://schemas.microsoft.com/office/drawing/2014/main" id="{FB994A48-4EAD-45F5-9EF9-DD6B703D30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8753F3-E8E5-4640-A8CE-F39C9573698D}"/>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113384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158F3C-336C-4581-807F-43D44C556035}"/>
              </a:ext>
            </a:extLst>
          </p:cNvPr>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5D308AE-AEDA-4C87-B4E6-5F080DA84CD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E1ECE69-20F3-44AB-B16D-3DE9C934F58E}"/>
              </a:ext>
            </a:extLst>
          </p:cNvPr>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D03322-2CE6-43D1-8D5C-82C081E52CB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A7C929C0-1D67-4810-8202-2BA7C63116C3}"/>
              </a:ext>
            </a:extLst>
          </p:cNvPr>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37CA09C-C420-4B95-8BCC-38F54F431C32}"/>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8" name="Espace réservé du pied de page 7">
            <a:extLst>
              <a:ext uri="{FF2B5EF4-FFF2-40B4-BE49-F238E27FC236}">
                <a16:creationId xmlns:a16="http://schemas.microsoft.com/office/drawing/2014/main" id="{80C7ADDE-2B79-4CE9-A97C-5FA412D27BB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034D4FA-54D0-41A9-9FE0-6E1B33417AE7}"/>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1382372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86996-939C-44A1-8583-16B84B3431C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C7ACE5-E528-4972-93F8-175F43C74A44}"/>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4" name="Espace réservé du pied de page 3">
            <a:extLst>
              <a:ext uri="{FF2B5EF4-FFF2-40B4-BE49-F238E27FC236}">
                <a16:creationId xmlns:a16="http://schemas.microsoft.com/office/drawing/2014/main" id="{7D217F88-23CF-438A-B861-AA357116220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C81A6A5-7C86-4EC9-8F86-0B42F6A3F725}"/>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3452857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41333C9-64AD-4BA9-8B57-AD94AA1CFCE2}"/>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3" name="Espace réservé du pied de page 2">
            <a:extLst>
              <a:ext uri="{FF2B5EF4-FFF2-40B4-BE49-F238E27FC236}">
                <a16:creationId xmlns:a16="http://schemas.microsoft.com/office/drawing/2014/main" id="{E51A35AA-48C7-4CF5-A8B6-C0E710F59C6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3DF7EAE-96A0-47B6-B67A-862D617F391A}"/>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3509383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50D5E-0D94-456E-92CF-E33670DE2D76}"/>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001BD40A-5B0C-4343-908A-86255971D33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1C90F12-2BDF-4CAE-806A-58B09C204AF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427A2A7-6B8D-42E3-A6F8-A73B20E70471}"/>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6" name="Espace réservé du pied de page 5">
            <a:extLst>
              <a:ext uri="{FF2B5EF4-FFF2-40B4-BE49-F238E27FC236}">
                <a16:creationId xmlns:a16="http://schemas.microsoft.com/office/drawing/2014/main" id="{1586E819-0255-48D4-B1A1-D4004A9380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349375-F844-4677-A174-C65E997D09C9}"/>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1878750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D57C9F-302E-447B-A973-CB3C0D7A5AED}"/>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F709180E-0F7A-4E53-9EE5-0806148B508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DAA2AF6C-2991-40A8-92DF-C7E6D5845CF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E2D45A0-4BFE-469C-AE47-979A37B13699}"/>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6" name="Espace réservé du pied de page 5">
            <a:extLst>
              <a:ext uri="{FF2B5EF4-FFF2-40B4-BE49-F238E27FC236}">
                <a16:creationId xmlns:a16="http://schemas.microsoft.com/office/drawing/2014/main" id="{FE2DA4D4-8389-4468-A4BD-9AEA6FAFB1A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BA0EAC-8C78-46EF-AC1F-6149FBE7D674}"/>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317379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5B662B-E5EA-419D-93E1-1EEFB5EE80A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93E3750-091B-4D1F-B446-98F6F1ACDCF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FC4D96-F214-46D9-A5E5-5BA3670ADB6D}"/>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5" name="Espace réservé du pied de page 4">
            <a:extLst>
              <a:ext uri="{FF2B5EF4-FFF2-40B4-BE49-F238E27FC236}">
                <a16:creationId xmlns:a16="http://schemas.microsoft.com/office/drawing/2014/main" id="{0A143176-3090-47C8-A3F6-9113638B35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63C9B3-EDB2-4A6A-B274-3CB59916BBE2}"/>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3445077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E3F99F7-C501-4F22-8FBD-B07FB7C55E8E}"/>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B7BB739-4D51-4C24-978F-72C6FA84674B}"/>
              </a:ext>
            </a:extLst>
          </p:cNvPr>
          <p:cNvSpPr>
            <a:spLocks noGrp="1"/>
          </p:cNvSpPr>
          <p:nvPr>
            <p:ph type="body" orient="vert" idx="1"/>
          </p:nvPr>
        </p:nvSpPr>
        <p:spPr>
          <a:xfrm>
            <a:off x="628650" y="273844"/>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5EA1F5-1802-45E3-9B04-C962D96D1C33}"/>
              </a:ext>
            </a:extLst>
          </p:cNvPr>
          <p:cNvSpPr>
            <a:spLocks noGrp="1"/>
          </p:cNvSpPr>
          <p:nvPr>
            <p:ph type="dt" sz="half" idx="10"/>
          </p:nvPr>
        </p:nvSpPr>
        <p:spPr/>
        <p:txBody>
          <a:bodyPr/>
          <a:lstStyle/>
          <a:p>
            <a:fld id="{45ADD96B-B924-4515-9A47-162A04A3A2E6}" type="datetimeFigureOut">
              <a:rPr lang="fr-FR" smtClean="0"/>
              <a:t>31/08/2022</a:t>
            </a:fld>
            <a:endParaRPr lang="fr-FR"/>
          </a:p>
        </p:txBody>
      </p:sp>
      <p:sp>
        <p:nvSpPr>
          <p:cNvPr id="5" name="Espace réservé du pied de page 4">
            <a:extLst>
              <a:ext uri="{FF2B5EF4-FFF2-40B4-BE49-F238E27FC236}">
                <a16:creationId xmlns:a16="http://schemas.microsoft.com/office/drawing/2014/main" id="{35C23224-66DB-4B4E-9933-5276D013B5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87AD30-6E2E-458D-9157-D8AB2810081B}"/>
              </a:ext>
            </a:extLst>
          </p:cNvPr>
          <p:cNvSpPr>
            <a:spLocks noGrp="1"/>
          </p:cNvSpPr>
          <p:nvPr>
            <p:ph type="sldNum" sz="quarter" idx="12"/>
          </p:nvPr>
        </p:nvSpPr>
        <p:spPr/>
        <p:txBody>
          <a:bodyPr/>
          <a:lstStyle/>
          <a:p>
            <a:fld id="{6ED879FA-9804-4B81-83AC-B77CE257E598}" type="slidenum">
              <a:rPr lang="fr-FR" smtClean="0"/>
              <a:t>‹N°›</a:t>
            </a:fld>
            <a:endParaRPr lang="fr-FR"/>
          </a:p>
        </p:txBody>
      </p:sp>
    </p:spTree>
    <p:extLst>
      <p:ext uri="{BB962C8B-B14F-4D97-AF65-F5344CB8AC3E}">
        <p14:creationId xmlns:p14="http://schemas.microsoft.com/office/powerpoint/2010/main" val="146516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fld id="{9D614F79-5E93-419A-8C43-AA4162457FF6}" type="datetimeFigureOut">
              <a:rPr lang="fr-FR" smtClean="0"/>
              <a:pPr/>
              <a:t>31/08/2022</a:t>
            </a:fld>
            <a:endParaRPr lang="fr-FR"/>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fld id="{E04A53D7-B813-4C00-85B1-38D03705DB5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pPr/>
              <a:t>8/31/2022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3538794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5" r:id="rId4"/>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8/31/2022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‹N°›</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477B532-9092-4E80-9069-38FE01668F3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20209BF-DD60-44F4-830F-07EAE967CE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4711D5-3488-438E-834C-F7C899737E8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ADD96B-B924-4515-9A47-162A04A3A2E6}" type="datetimeFigureOut">
              <a:rPr lang="fr-FR" smtClean="0"/>
              <a:t>31/08/2022</a:t>
            </a:fld>
            <a:endParaRPr lang="fr-FR"/>
          </a:p>
        </p:txBody>
      </p:sp>
      <p:sp>
        <p:nvSpPr>
          <p:cNvPr id="5" name="Espace réservé du pied de page 4">
            <a:extLst>
              <a:ext uri="{FF2B5EF4-FFF2-40B4-BE49-F238E27FC236}">
                <a16:creationId xmlns:a16="http://schemas.microsoft.com/office/drawing/2014/main" id="{344B1035-04AE-4C23-883A-39DE55357F8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4B720F1-5E7C-4A52-B838-33AFA9244BD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ED879FA-9804-4B81-83AC-B77CE257E598}" type="slidenum">
              <a:rPr lang="fr-FR" smtClean="0"/>
              <a:t>‹N°›</a:t>
            </a:fld>
            <a:endParaRPr lang="fr-FR"/>
          </a:p>
        </p:txBody>
      </p:sp>
    </p:spTree>
    <p:extLst>
      <p:ext uri="{BB962C8B-B14F-4D97-AF65-F5344CB8AC3E}">
        <p14:creationId xmlns:p14="http://schemas.microsoft.com/office/powerpoint/2010/main" val="294515508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mc-efg.dsden60.ac-amiens.fr/201-10-films-d-animation-pour-sensibiliser-au-harcelement-et-a.html" TargetMode="Externa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hyperlink" Target="../Cycle%202/Estimo/parcours%20cycle%202%20estimo_phare.pdf" TargetMode="External"/><Relationship Id="rId13" Type="http://schemas.openxmlformats.org/officeDocument/2006/relationships/hyperlink" Target="https://www.youtube.com/watch?v=l1oSY0RdK_M&amp;t=12s" TargetMode="External"/><Relationship Id="rId3" Type="http://schemas.openxmlformats.org/officeDocument/2006/relationships/hyperlink" Target="https://www.mae.fr/article/outils-prevention/27-07-2017/mael-le-roi-des-betises_21.html" TargetMode="External"/><Relationship Id="rId7" Type="http://schemas.openxmlformats.org/officeDocument/2006/relationships/hyperlink" Target="https://lespetitscitoyens.com/produit/toimoinous/" TargetMode="External"/><Relationship Id="rId12" Type="http://schemas.openxmlformats.org/officeDocument/2006/relationships/hyperlink" Target="https://view.genial.ly/5fc0dc4ad342a20d8b8de714" TargetMode="External"/><Relationship Id="rId2" Type="http://schemas.openxmlformats.org/officeDocument/2006/relationships/notesSlide" Target="../notesSlides/notesSlide4.xml"/><Relationship Id="rId16" Type="http://schemas.openxmlformats.org/officeDocument/2006/relationships/hyperlink" Target="https://nah-etab.in.phm.education.gouv.fr/nah/" TargetMode="External"/><Relationship Id="rId1" Type="http://schemas.openxmlformats.org/officeDocument/2006/relationships/slideLayout" Target="../slideLayouts/slideLayout19.xml"/><Relationship Id="rId6" Type="http://schemas.openxmlformats.org/officeDocument/2006/relationships/hyperlink" Target="https://view.genial.ly/6149f1f3142fe50dff1405ce" TargetMode="External"/><Relationship Id="rId11" Type="http://schemas.openxmlformats.org/officeDocument/2006/relationships/hyperlink" Target="../cycle%203/les%20petits%20citoyens/phare_Les%20Petits%20Citoyens.pdf" TargetMode="External"/><Relationship Id="rId5" Type="http://schemas.openxmlformats.org/officeDocument/2006/relationships/hyperlink" Target="https://lespetitscitoyens.com/nonauharcelement/" TargetMode="External"/><Relationship Id="rId15" Type="http://schemas.openxmlformats.org/officeDocument/2006/relationships/image" Target="../media/image10.png"/><Relationship Id="rId10" Type="http://schemas.openxmlformats.org/officeDocument/2006/relationships/hyperlink" Target="https://www.mae.fr/article/outils-prevention/10-11-2017/jeu-de-loie-non-au-harcelement_301.html" TargetMode="External"/><Relationship Id="rId4" Type="http://schemas.openxmlformats.org/officeDocument/2006/relationships/hyperlink" Target="../-10%20heures%20d'apprentissage-/Parcours%20cycle%202%20Aroeven-Des%20mots%20et%20des%20maux/Fiche%20pas%20&#224;%20pas%20cycle%202%20les%20mots%20et%20les%20maux%20avril%202021V1.pdf" TargetMode="External"/><Relationship Id="rId9" Type="http://schemas.openxmlformats.org/officeDocument/2006/relationships/hyperlink" Target="../-10%20heures%20d'apprentissage-/Parcours%20cycle%203%20Tralalere%20-%20Eduquer%20&#224;%20l'empathie/Empathic_Formation%20NAH.pdf" TargetMode="External"/><Relationship Id="rId14" Type="http://schemas.openxmlformats.org/officeDocument/2006/relationships/hyperlink" Target="../-10%20heures%20d'apprentissage-/Parcours%20cycle%203%20Tralalere-%20Cyberharc&#232;lement/Kits%20SAFER%20Cyber%20Primaire(ME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remplacements.ia19@ac-limoges.f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gouv.fr/annee-scolaire-2022-2023-protocole-sanitaire-34218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9" y="4126309"/>
            <a:ext cx="4860030" cy="276999"/>
          </a:xfrm>
          <a:prstGeom prst="rect">
            <a:avLst/>
          </a:prstGeom>
          <a:noFill/>
        </p:spPr>
        <p:txBody>
          <a:bodyPr wrap="square">
            <a:spAutoFit/>
          </a:bodyPr>
          <a:lstStyle/>
          <a:p>
            <a:pPr algn="r" fontAlgn="auto">
              <a:spcBef>
                <a:spcPts val="0"/>
              </a:spcBef>
              <a:spcAft>
                <a:spcPts val="0"/>
              </a:spcAft>
              <a:defRPr/>
            </a:pPr>
            <a:r>
              <a:rPr kumimoji="0" lang="en-US" altLang="ko-KR" sz="1200" b="1" dirty="0">
                <a:solidFill>
                  <a:schemeClr val="tx1">
                    <a:lumMod val="75000"/>
                    <a:lumOff val="25000"/>
                  </a:schemeClr>
                </a:solidFill>
                <a:latin typeface="Arial" pitchFamily="34" charset="0"/>
                <a:cs typeface="Arial" pitchFamily="34" charset="0"/>
              </a:rPr>
              <a:t>31 </a:t>
            </a:r>
            <a:r>
              <a:rPr kumimoji="0" lang="fr-FR" altLang="ko-KR" sz="1200" b="1" dirty="0">
                <a:solidFill>
                  <a:schemeClr val="tx1">
                    <a:lumMod val="75000"/>
                    <a:lumOff val="25000"/>
                  </a:schemeClr>
                </a:solidFill>
                <a:latin typeface="Arial" pitchFamily="34" charset="0"/>
                <a:cs typeface="Arial" pitchFamily="34" charset="0"/>
              </a:rPr>
              <a:t>août</a:t>
            </a:r>
            <a:r>
              <a:rPr kumimoji="0" lang="en-US" altLang="ko-KR" sz="1200" b="1" dirty="0">
                <a:solidFill>
                  <a:schemeClr val="tx1">
                    <a:lumMod val="75000"/>
                    <a:lumOff val="25000"/>
                  </a:schemeClr>
                </a:solidFill>
                <a:latin typeface="Arial" pitchFamily="34" charset="0"/>
                <a:cs typeface="Arial" pitchFamily="34" charset="0"/>
              </a:rPr>
              <a:t> 2022 – </a:t>
            </a:r>
            <a:r>
              <a:rPr kumimoji="0" lang="fr-FR" altLang="ko-KR" sz="1200" b="1" dirty="0">
                <a:solidFill>
                  <a:schemeClr val="tx1">
                    <a:lumMod val="75000"/>
                    <a:lumOff val="25000"/>
                  </a:schemeClr>
                </a:solidFill>
                <a:latin typeface="Arial" pitchFamily="34" charset="0"/>
                <a:cs typeface="Arial" pitchFamily="34" charset="0"/>
              </a:rPr>
              <a:t>TULLE Cité administrative</a:t>
            </a:r>
            <a:endParaRPr kumimoji="0" lang="en-US" altLang="ko-KR" sz="1200"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3923928" y="3000378"/>
            <a:ext cx="4860032" cy="1077218"/>
          </a:xfrm>
          <a:prstGeom prst="rect">
            <a:avLst/>
          </a:prstGeom>
          <a:noFill/>
          <a:ln w="9525">
            <a:noFill/>
            <a:miter lim="800000"/>
            <a:headEnd/>
            <a:tailEnd/>
          </a:ln>
        </p:spPr>
        <p:txBody>
          <a:bodyPr wrap="square">
            <a:spAutoFit/>
          </a:bodyPr>
          <a:lstStyle/>
          <a:p>
            <a:pPr algn="r"/>
            <a:r>
              <a:rPr lang="fr-FR" altLang="ko-KR" sz="3200" b="1" dirty="0">
                <a:solidFill>
                  <a:schemeClr val="tx1">
                    <a:lumMod val="75000"/>
                    <a:lumOff val="25000"/>
                  </a:schemeClr>
                </a:solidFill>
                <a:latin typeface="Arial" pitchFamily="34" charset="0"/>
                <a:ea typeface="맑은 고딕" pitchFamily="50" charset="-127"/>
                <a:cs typeface="Arial" pitchFamily="34" charset="0"/>
              </a:rPr>
              <a:t>Réunion</a:t>
            </a:r>
            <a:r>
              <a:rPr lang="en-US" altLang="ko-KR" sz="3200" b="1" dirty="0">
                <a:solidFill>
                  <a:schemeClr val="tx1">
                    <a:lumMod val="75000"/>
                    <a:lumOff val="25000"/>
                  </a:schemeClr>
                </a:solidFill>
                <a:latin typeface="Arial" pitchFamily="34" charset="0"/>
                <a:ea typeface="맑은 고딕" pitchFamily="50" charset="-127"/>
                <a:cs typeface="Arial" pitchFamily="34" charset="0"/>
              </a:rPr>
              <a:t> </a:t>
            </a:r>
            <a:r>
              <a:rPr lang="fr-FR" altLang="ko-KR" sz="3200" b="1" dirty="0">
                <a:solidFill>
                  <a:schemeClr val="tx1">
                    <a:lumMod val="75000"/>
                    <a:lumOff val="25000"/>
                  </a:schemeClr>
                </a:solidFill>
                <a:latin typeface="Arial" pitchFamily="34" charset="0"/>
                <a:ea typeface="맑은 고딕" pitchFamily="50" charset="-127"/>
                <a:cs typeface="Arial" pitchFamily="34" charset="0"/>
              </a:rPr>
              <a:t>directeurs Tulle Dordogne</a:t>
            </a:r>
          </a:p>
        </p:txBody>
      </p:sp>
      <p:pic>
        <p:nvPicPr>
          <p:cNvPr id="7" name="images2"/>
          <p:cNvPicPr/>
          <p:nvPr/>
        </p:nvPicPr>
        <p:blipFill>
          <a:blip r:embed="rId2" cstate="print">
            <a:alphaModFix/>
            <a:lum/>
          </a:blip>
          <a:srcRect/>
          <a:stretch>
            <a:fillRect/>
          </a:stretch>
        </p:blipFill>
        <p:spPr>
          <a:xfrm>
            <a:off x="6786578" y="1500180"/>
            <a:ext cx="1628775" cy="1390650"/>
          </a:xfrm>
          <a:prstGeom prst="rect">
            <a:avLst/>
          </a:prstGeom>
          <a:noFill/>
          <a:ln>
            <a:noFill/>
            <a:prstDash/>
          </a:ln>
        </p:spPr>
      </p:pic>
      <p:pic>
        <p:nvPicPr>
          <p:cNvPr id="8" name="images1"/>
          <p:cNvPicPr/>
          <p:nvPr/>
        </p:nvPicPr>
        <p:blipFill>
          <a:blip r:embed="rId3" cstate="print">
            <a:alphaModFix/>
            <a:lum/>
          </a:blip>
          <a:srcRect/>
          <a:stretch>
            <a:fillRect/>
          </a:stretch>
        </p:blipFill>
        <p:spPr>
          <a:xfrm>
            <a:off x="6858016" y="500048"/>
            <a:ext cx="885825" cy="523875"/>
          </a:xfrm>
          <a:prstGeom prst="rect">
            <a:avLst/>
          </a:prstGeom>
          <a:noFill/>
          <a:ln>
            <a:noFill/>
            <a:prstDash/>
          </a:ln>
        </p:spPr>
      </p:pic>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7584" y="927174"/>
            <a:ext cx="7632848" cy="4308872"/>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Mise en place l’an dernier d’un service départemental École inclusive SDEI 19</a:t>
            </a:r>
          </a:p>
          <a:p>
            <a:endParaRPr lang="fr-FR" sz="1400" dirty="0">
              <a:latin typeface="Arial" panose="020B0604020202020204" pitchFamily="34" charset="0"/>
              <a:cs typeface="Arial" panose="020B0604020202020204" pitchFamily="34" charset="0"/>
            </a:endParaRPr>
          </a:p>
          <a:p>
            <a:pPr algn="just"/>
            <a:r>
              <a:rPr lang="fr-FR" sz="1400" b="1" dirty="0">
                <a:latin typeface="Arial" panose="020B0604020202020204" pitchFamily="34" charset="0"/>
                <a:cs typeface="Arial" panose="020B0604020202020204" pitchFamily="34" charset="0"/>
              </a:rPr>
              <a:t>4 pôles inclusifs d'accompagnement localisés PIALS </a:t>
            </a:r>
          </a:p>
          <a:p>
            <a:pPr algn="just"/>
            <a:r>
              <a:rPr lang="fr-FR" sz="1400" b="1" dirty="0">
                <a:latin typeface="Arial" panose="020B0604020202020204" pitchFamily="34" charset="0"/>
                <a:cs typeface="Arial" panose="020B0604020202020204" pitchFamily="34" charset="0"/>
              </a:rPr>
              <a:t>(ARGENTAT, BEYNAT-BEAULIEU, VICTOR HUGO,  CLEMENCEAU)</a:t>
            </a:r>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Un accompagnement humain défini au plus près des besoins de chaque élève (nécessité </a:t>
            </a:r>
          </a:p>
          <a:p>
            <a:pPr algn="just"/>
            <a:r>
              <a:rPr lang="fr-FR" sz="1400" dirty="0">
                <a:latin typeface="Arial" panose="020B0604020202020204" pitchFamily="34" charset="0"/>
                <a:cs typeface="Arial" panose="020B0604020202020204" pitchFamily="34" charset="0"/>
              </a:rPr>
              <a:t>de penser les emplois du temps des élèves pour bien identifier les temps </a:t>
            </a:r>
          </a:p>
          <a:p>
            <a:pPr algn="just"/>
            <a:r>
              <a:rPr lang="fr-FR" sz="1400" dirty="0">
                <a:latin typeface="Arial" panose="020B0604020202020204" pitchFamily="34" charset="0"/>
                <a:cs typeface="Arial" panose="020B0604020202020204" pitchFamily="34" charset="0"/>
              </a:rPr>
              <a:t>d’accompagnement)</a:t>
            </a:r>
          </a:p>
          <a:p>
            <a:endParaRPr lang="fr-F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Adaptations pédagogiques (responsabiliser les AESH)</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Appartenance des AESH à la communauté éducative</a:t>
            </a:r>
          </a:p>
          <a:p>
            <a:pPr marL="0" lvl="1"/>
            <a:endParaRPr lang="fr-FR" b="1" dirty="0">
              <a:latin typeface="Arial" panose="020B0604020202020204" pitchFamily="34" charset="0"/>
              <a:cs typeface="Arial" panose="020B0604020202020204" pitchFamily="34" charset="0"/>
            </a:endParaRPr>
          </a:p>
          <a:p>
            <a:pPr marL="0" lvl="1"/>
            <a:r>
              <a:rPr lang="fr-FR" sz="1400" b="1" dirty="0">
                <a:latin typeface="Arial" panose="020B0604020202020204" pitchFamily="34" charset="0"/>
                <a:cs typeface="Arial" panose="020B0604020202020204" pitchFamily="34" charset="0"/>
              </a:rPr>
              <a:t>Rappels:</a:t>
            </a:r>
          </a:p>
          <a:p>
            <a:pPr marL="285750" lvl="1"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Des entretiens institutionnalisés au moment de la rentrée scolaire</a:t>
            </a:r>
          </a:p>
          <a:p>
            <a:pPr marL="285750" lvl="1" indent="-285750" algn="just">
              <a:buFont typeface="Arial" panose="020B0604020202020204" pitchFamily="34" charset="0"/>
              <a:buChar char="•"/>
            </a:pPr>
            <a:r>
              <a:rPr lang="fr-FR" sz="1400" dirty="0">
                <a:latin typeface="Arial" panose="020B0604020202020204" pitchFamily="34" charset="0"/>
                <a:cs typeface="Arial" panose="020B0604020202020204" pitchFamily="34" charset="0"/>
              </a:rPr>
              <a:t>6 heures sur les 48 heures d’ORS pour dialoguer avec les familles et les professionnels </a:t>
            </a:r>
          </a:p>
          <a:p>
            <a:pPr marL="285750" lvl="1" indent="-285750" algn="just">
              <a:buFont typeface="Arial" panose="020B0604020202020204" pitchFamily="34" charset="0"/>
              <a:buChar char="•"/>
            </a:pPr>
            <a:r>
              <a:rPr lang="fr-FR" sz="1400" dirty="0">
                <a:latin typeface="Arial" panose="020B0604020202020204" pitchFamily="34" charset="0"/>
                <a:cs typeface="Arial" panose="020B0604020202020204" pitchFamily="34" charset="0"/>
              </a:rPr>
              <a:t>médicosociaux qui suivent leurs élèves en situation de handicap.</a:t>
            </a:r>
          </a:p>
          <a:p>
            <a:pPr marL="0" lvl="1"/>
            <a:endParaRPr lang="fr-FR" sz="1400" dirty="0">
              <a:latin typeface="Arial" panose="020B0604020202020204" pitchFamily="34" charset="0"/>
              <a:cs typeface="Arial" panose="020B0604020202020204" pitchFamily="34" charset="0"/>
            </a:endParaRPr>
          </a:p>
          <a:p>
            <a:pPr marL="0" lvl="1"/>
            <a:r>
              <a:rPr lang="fr-FR" sz="1400" b="1" dirty="0">
                <a:solidFill>
                  <a:srgbClr val="FF0000"/>
                </a:solidFill>
                <a:latin typeface="Arial" panose="020B0604020202020204" pitchFamily="34" charset="0"/>
                <a:cs typeface="Arial" panose="020B0604020202020204" pitchFamily="34" charset="0"/>
              </a:rPr>
              <a:t>Mise en place du LPI (Cf formation des directeurs l’an dernier)</a:t>
            </a:r>
          </a:p>
          <a:p>
            <a:pPr marL="0" lvl="1"/>
            <a:endParaRPr lang="fr-FR" b="1"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sp>
        <p:nvSpPr>
          <p:cNvPr id="9" name="Titre 1"/>
          <p:cNvSpPr>
            <a:spLocks noGrp="1"/>
          </p:cNvSpPr>
          <p:nvPr>
            <p:ph type="title"/>
          </p:nvPr>
        </p:nvSpPr>
        <p:spPr>
          <a:xfrm>
            <a:off x="-12014" y="-8924"/>
            <a:ext cx="9144000" cy="884466"/>
          </a:xfrm>
        </p:spPr>
        <p:txBody>
          <a:bodyPr/>
          <a:lstStyle/>
          <a:p>
            <a:r>
              <a:rPr lang="fr-FR" sz="2400" dirty="0"/>
              <a:t>Une école inclusive</a:t>
            </a:r>
          </a:p>
        </p:txBody>
      </p:sp>
    </p:spTree>
    <p:extLst>
      <p:ext uri="{BB962C8B-B14F-4D97-AF65-F5344CB8AC3E}">
        <p14:creationId xmlns:p14="http://schemas.microsoft.com/office/powerpoint/2010/main" val="316275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56874" y="665200"/>
            <a:ext cx="4680584" cy="354841"/>
          </a:xfrm>
          <a:prstGeom prst="rect">
            <a:avLst/>
          </a:prstGeom>
          <a:noFill/>
        </p:spPr>
        <p:txBody>
          <a:bodyPr wrap="square" rtlCol="0">
            <a:spAutoFit/>
          </a:bodyPr>
          <a:lstStyle/>
          <a:p>
            <a:r>
              <a:rPr lang="fr-FR" sz="1706" b="1" dirty="0">
                <a:latin typeface="Arial" panose="020B0604020202020204" pitchFamily="34" charset="0"/>
                <a:cs typeface="Arial" panose="020B0604020202020204" pitchFamily="34" charset="0"/>
              </a:rPr>
              <a:t>LPI – Modalités de première connexion</a:t>
            </a:r>
          </a:p>
        </p:txBody>
      </p:sp>
      <p:sp>
        <p:nvSpPr>
          <p:cNvPr id="6" name="ZoneTexte 5"/>
          <p:cNvSpPr txBox="1"/>
          <p:nvPr/>
        </p:nvSpPr>
        <p:spPr>
          <a:xfrm>
            <a:off x="1027347" y="1275606"/>
            <a:ext cx="6929029" cy="83240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Depuis le 31 janvier 2022, « l’application du livret de parcours inclusif » est accessible à tous </a:t>
            </a:r>
            <a:r>
              <a:rPr lang="fr-FR" sz="1400" b="1" dirty="0">
                <a:latin typeface="Arial" panose="020B0604020202020204" pitchFamily="34" charset="0"/>
                <a:cs typeface="Arial" panose="020B0604020202020204" pitchFamily="34" charset="0"/>
              </a:rPr>
              <a:t>les</a:t>
            </a:r>
            <a:r>
              <a:rPr lang="fr-FR" sz="1400"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professeurs, directeurs d’école et chefs d’établissement</a:t>
            </a:r>
            <a:r>
              <a:rPr lang="fr-FR" sz="1400" dirty="0">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endParaRPr lang="fr-FR" sz="609" dirty="0">
              <a:latin typeface="Arial" panose="020B0604020202020204" pitchFamily="34" charset="0"/>
              <a:cs typeface="Arial" panose="020B0604020202020204" pitchFamily="34" charset="0"/>
            </a:endParaRPr>
          </a:p>
        </p:txBody>
      </p:sp>
      <p:sp>
        <p:nvSpPr>
          <p:cNvPr id="9" name="Rectangle 8"/>
          <p:cNvSpPr/>
          <p:nvPr/>
        </p:nvSpPr>
        <p:spPr>
          <a:xfrm>
            <a:off x="1027346" y="1995686"/>
            <a:ext cx="7145053" cy="2462213"/>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Cette première version du LPI comprend : </a:t>
            </a:r>
          </a:p>
          <a:p>
            <a:endParaRPr lang="fr-FR" sz="1400" dirty="0">
              <a:latin typeface="Arial" panose="020B0604020202020204" pitchFamily="34" charset="0"/>
              <a:cs typeface="Arial" panose="020B0604020202020204" pitchFamily="34" charset="0"/>
            </a:endParaRPr>
          </a:p>
          <a:p>
            <a:pPr marL="174124" indent="-174124">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une interconnexion avec les bases élèves, simplifiant ainsi le renseignement du livret ;</a:t>
            </a:r>
          </a:p>
          <a:p>
            <a:pPr marL="174124" indent="-174124">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une base de données d’aménagements et d’adaptation pédagogiques ;</a:t>
            </a:r>
          </a:p>
          <a:p>
            <a:pPr marL="174124" indent="-174124">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le programme personnalisé de réussite éducative (PPRE) ;</a:t>
            </a:r>
          </a:p>
          <a:p>
            <a:pPr marL="174124" indent="-174124">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le plan d’accompagnement personnalisé (PAP) ;</a:t>
            </a:r>
          </a:p>
          <a:p>
            <a:pPr marL="174124" indent="-174124">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le GEVA-</a:t>
            </a:r>
            <a:r>
              <a:rPr lang="fr-FR" sz="1400" dirty="0" err="1">
                <a:latin typeface="Arial" panose="020B0604020202020204" pitchFamily="34" charset="0"/>
                <a:cs typeface="Arial" panose="020B0604020202020204" pitchFamily="34" charset="0"/>
              </a:rPr>
              <a:t>Sco</a:t>
            </a:r>
            <a:r>
              <a:rPr lang="fr-FR" sz="1400" dirty="0">
                <a:latin typeface="Arial" panose="020B0604020202020204" pitchFamily="34" charset="0"/>
                <a:cs typeface="Arial" panose="020B0604020202020204" pitchFamily="34" charset="0"/>
              </a:rPr>
              <a:t> 1</a:t>
            </a:r>
            <a:r>
              <a:rPr lang="fr-FR" sz="1400" baseline="30000" dirty="0">
                <a:latin typeface="Arial" panose="020B0604020202020204" pitchFamily="34" charset="0"/>
                <a:cs typeface="Arial" panose="020B0604020202020204" pitchFamily="34" charset="0"/>
              </a:rPr>
              <a:t>re</a:t>
            </a:r>
            <a:r>
              <a:rPr lang="fr-FR" sz="1400" dirty="0">
                <a:latin typeface="Arial" panose="020B0604020202020204" pitchFamily="34" charset="0"/>
                <a:cs typeface="Arial" panose="020B0604020202020204" pitchFamily="34" charset="0"/>
              </a:rPr>
              <a:t> demande ;</a:t>
            </a:r>
          </a:p>
          <a:p>
            <a:pPr marL="174124" indent="-174124">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le document de mise en œuvre du projet personnalisé de scolarisation (PPS).</a:t>
            </a:r>
          </a:p>
        </p:txBody>
      </p:sp>
      <p:sp>
        <p:nvSpPr>
          <p:cNvPr id="11" name="Titre 1"/>
          <p:cNvSpPr>
            <a:spLocks noGrp="1"/>
          </p:cNvSpPr>
          <p:nvPr>
            <p:ph type="title"/>
          </p:nvPr>
        </p:nvSpPr>
        <p:spPr>
          <a:xfrm>
            <a:off x="-12014" y="-8924"/>
            <a:ext cx="9144000" cy="884466"/>
          </a:xfrm>
        </p:spPr>
        <p:txBody>
          <a:bodyPr/>
          <a:lstStyle/>
          <a:p>
            <a:r>
              <a:rPr lang="fr-FR" sz="2400" dirty="0"/>
              <a:t>Une école inclusive</a:t>
            </a:r>
          </a:p>
        </p:txBody>
      </p:sp>
    </p:spTree>
    <p:extLst>
      <p:ext uri="{BB962C8B-B14F-4D97-AF65-F5344CB8AC3E}">
        <p14:creationId xmlns:p14="http://schemas.microsoft.com/office/powerpoint/2010/main" val="288270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A5D9D83-E3F8-4788-A54F-65A3AC8FEADC}"/>
              </a:ext>
            </a:extLst>
          </p:cNvPr>
          <p:cNvSpPr txBox="1"/>
          <p:nvPr/>
        </p:nvSpPr>
        <p:spPr>
          <a:xfrm>
            <a:off x="3701143" y="489000"/>
            <a:ext cx="5188279" cy="1246495"/>
          </a:xfrm>
          <a:prstGeom prst="rect">
            <a:avLst/>
          </a:prstGeom>
          <a:solidFill>
            <a:schemeClr val="bg1"/>
          </a:solidFill>
        </p:spPr>
        <p:txBody>
          <a:bodyPr wrap="square" rtlCol="0">
            <a:spAutoFit/>
          </a:bodyPr>
          <a:lstStyle/>
          <a:p>
            <a:pPr defTabSz="685800" latinLnBrk="0"/>
            <a:r>
              <a:rPr lang="fr-FR" sz="1500" b="1" i="1" dirty="0">
                <a:solidFill>
                  <a:srgbClr val="0C0C0C"/>
                </a:solidFill>
                <a:latin typeface="Calibri" panose="020F0502020204030204"/>
              </a:rPr>
              <a:t>Aucun </a:t>
            </a:r>
            <a:r>
              <a:rPr lang="fr-FR" sz="1500" i="1" dirty="0">
                <a:solidFill>
                  <a:srgbClr val="0C0C0C"/>
                </a:solidFill>
                <a:latin typeface="Calibri" panose="020F0502020204030204"/>
              </a:rPr>
              <a:t>élève ne doit subir, de la part d'autres élèves, des faits de harcèlement ayant pour objet ou pour effet une dégradation de ses conditions d'apprentissage susceptible de porter atteinte à ses droits et à sa dignité ou d'altérer sa santé physique ou mentale.</a:t>
            </a:r>
          </a:p>
        </p:txBody>
      </p:sp>
      <p:sp>
        <p:nvSpPr>
          <p:cNvPr id="8" name="ZoneTexte 7">
            <a:extLst>
              <a:ext uri="{FF2B5EF4-FFF2-40B4-BE49-F238E27FC236}">
                <a16:creationId xmlns:a16="http://schemas.microsoft.com/office/drawing/2014/main" id="{3DACC61E-95A1-497E-A208-CD44109103D1}"/>
              </a:ext>
            </a:extLst>
          </p:cNvPr>
          <p:cNvSpPr txBox="1"/>
          <p:nvPr/>
        </p:nvSpPr>
        <p:spPr>
          <a:xfrm>
            <a:off x="-54616" y="3588861"/>
            <a:ext cx="7506936" cy="1431161"/>
          </a:xfrm>
          <a:prstGeom prst="rect">
            <a:avLst/>
          </a:prstGeom>
          <a:noFill/>
        </p:spPr>
        <p:txBody>
          <a:bodyPr wrap="square" rtlCol="0">
            <a:spAutoFit/>
          </a:bodyPr>
          <a:lstStyle/>
          <a:p>
            <a:pPr defTabSz="685800" latinLnBrk="0"/>
            <a:r>
              <a:rPr lang="fr-FR" sz="2400" b="1" dirty="0">
                <a:solidFill>
                  <a:srgbClr val="0C0C0C"/>
                </a:solidFill>
                <a:latin typeface="Arial" panose="020B0604020202020204" pitchFamily="34" charset="0"/>
                <a:cs typeface="Arial" panose="020B0604020202020204" pitchFamily="34" charset="0"/>
              </a:rPr>
              <a:t>             </a:t>
            </a:r>
            <a:r>
              <a:rPr lang="fr-FR" sz="2000" b="1" u="sng" dirty="0">
                <a:solidFill>
                  <a:srgbClr val="0C0C0C"/>
                </a:solidFill>
                <a:latin typeface="Arial" panose="020B0604020202020204" pitchFamily="34" charset="0"/>
                <a:cs typeface="Arial" panose="020B0604020202020204" pitchFamily="34" charset="0"/>
              </a:rPr>
              <a:t>Protocole </a:t>
            </a:r>
            <a:r>
              <a:rPr lang="fr-FR" sz="2000" b="1" u="sng" dirty="0" err="1">
                <a:solidFill>
                  <a:srgbClr val="0C0C0C"/>
                </a:solidFill>
                <a:latin typeface="Arial" panose="020B0604020202020204" pitchFamily="34" charset="0"/>
                <a:cs typeface="Arial" panose="020B0604020202020204" pitchFamily="34" charset="0"/>
              </a:rPr>
              <a:t>pHARe</a:t>
            </a:r>
            <a:r>
              <a:rPr lang="fr-FR" sz="2000" b="1" u="sng" dirty="0">
                <a:solidFill>
                  <a:srgbClr val="0C0C0C"/>
                </a:solidFill>
                <a:latin typeface="Arial" panose="020B0604020202020204" pitchFamily="34" charset="0"/>
                <a:cs typeface="Arial" panose="020B0604020202020204" pitchFamily="34" charset="0"/>
              </a:rPr>
              <a:t> </a:t>
            </a:r>
            <a:r>
              <a:rPr lang="fr-FR" sz="2400" b="1" u="sng" dirty="0">
                <a:solidFill>
                  <a:srgbClr val="0C0C0C"/>
                </a:solidFill>
                <a:latin typeface="Arial" panose="020B0604020202020204" pitchFamily="34" charset="0"/>
                <a:cs typeface="Arial" panose="020B0604020202020204" pitchFamily="34" charset="0"/>
              </a:rPr>
              <a:t>:</a:t>
            </a:r>
          </a:p>
          <a:p>
            <a:pPr marL="1208485" indent="-265510" defTabSz="685800" latinLnBrk="0">
              <a:lnSpc>
                <a:spcPct val="150000"/>
              </a:lnSpc>
              <a:buFont typeface="Wingdings" panose="05000000000000000000" pitchFamily="2" charset="2"/>
              <a:buChar char="Ø"/>
            </a:pPr>
            <a:r>
              <a:rPr lang="fr-FR" sz="1400" dirty="0">
                <a:solidFill>
                  <a:srgbClr val="FF0000"/>
                </a:solidFill>
                <a:latin typeface="Arial" panose="020B0604020202020204" pitchFamily="34" charset="0"/>
                <a:cs typeface="Arial" panose="020B0604020202020204" pitchFamily="34" charset="0"/>
              </a:rPr>
              <a:t>Ateliers de sensibilisation : 10h d’apprentissages annuels du CP au CM2</a:t>
            </a:r>
          </a:p>
          <a:p>
            <a:pPr marL="1208485" indent="-265510" defTabSz="685800" latinLnBrk="0">
              <a:lnSpc>
                <a:spcPct val="150000"/>
              </a:lnSpc>
              <a:buFont typeface="Wingdings" panose="05000000000000000000" pitchFamily="2" charset="2"/>
              <a:buChar char="Ø"/>
            </a:pPr>
            <a:r>
              <a:rPr lang="fr-FR" sz="1400" dirty="0">
                <a:solidFill>
                  <a:srgbClr val="FF0000"/>
                </a:solidFill>
                <a:latin typeface="Arial" panose="020B0604020202020204" pitchFamily="34" charset="0"/>
                <a:cs typeface="Arial" panose="020B0604020202020204" pitchFamily="34" charset="0"/>
              </a:rPr>
              <a:t>Prise</a:t>
            </a:r>
            <a:r>
              <a:rPr lang="fr-FR" sz="1400" dirty="0">
                <a:solidFill>
                  <a:srgbClr val="0C0C0C"/>
                </a:solidFill>
                <a:latin typeface="Arial" panose="020B0604020202020204" pitchFamily="34" charset="0"/>
                <a:cs typeface="Arial" panose="020B0604020202020204" pitchFamily="34" charset="0"/>
              </a:rPr>
              <a:t> en charge rapide des situations de harcèlement : Méthode de préoccupation partagée.</a:t>
            </a:r>
          </a:p>
        </p:txBody>
      </p:sp>
      <p:sp>
        <p:nvSpPr>
          <p:cNvPr id="10" name="ZoneTexte 9">
            <a:extLst>
              <a:ext uri="{FF2B5EF4-FFF2-40B4-BE49-F238E27FC236}">
                <a16:creationId xmlns:a16="http://schemas.microsoft.com/office/drawing/2014/main" id="{41C9514F-831A-4522-B31D-4AA1145921C3}"/>
              </a:ext>
            </a:extLst>
          </p:cNvPr>
          <p:cNvSpPr txBox="1"/>
          <p:nvPr/>
        </p:nvSpPr>
        <p:spPr>
          <a:xfrm>
            <a:off x="-52325" y="2189382"/>
            <a:ext cx="7506936" cy="1431161"/>
          </a:xfrm>
          <a:prstGeom prst="rect">
            <a:avLst/>
          </a:prstGeom>
          <a:noFill/>
        </p:spPr>
        <p:txBody>
          <a:bodyPr wrap="square" rtlCol="0">
            <a:spAutoFit/>
          </a:bodyPr>
          <a:lstStyle/>
          <a:p>
            <a:pPr defTabSz="685800" latinLnBrk="0"/>
            <a:r>
              <a:rPr lang="fr-FR" sz="2400" b="1" dirty="0">
                <a:solidFill>
                  <a:srgbClr val="0C0C0C"/>
                </a:solidFill>
                <a:latin typeface="Arial" panose="020B0604020202020204" pitchFamily="34" charset="0"/>
                <a:cs typeface="Arial" panose="020B0604020202020204" pitchFamily="34" charset="0"/>
              </a:rPr>
              <a:t>             </a:t>
            </a:r>
            <a:r>
              <a:rPr lang="fr-FR" sz="2000" b="1" u="sng" dirty="0">
                <a:solidFill>
                  <a:srgbClr val="0C0C0C"/>
                </a:solidFill>
                <a:latin typeface="Arial" panose="020B0604020202020204" pitchFamily="34" charset="0"/>
                <a:cs typeface="Arial" panose="020B0604020202020204" pitchFamily="34" charset="0"/>
              </a:rPr>
              <a:t>Formation des directeurs :</a:t>
            </a:r>
          </a:p>
          <a:p>
            <a:pPr marL="1208485" indent="-265510" defTabSz="685800" latinLnBrk="0">
              <a:lnSpc>
                <a:spcPct val="150000"/>
              </a:lnSpc>
              <a:buFont typeface="Wingdings" panose="05000000000000000000" pitchFamily="2" charset="2"/>
              <a:buChar char="Ø"/>
            </a:pPr>
            <a:r>
              <a:rPr lang="fr-FR" sz="1400" dirty="0">
                <a:solidFill>
                  <a:srgbClr val="0C0C0C"/>
                </a:solidFill>
                <a:latin typeface="Arial" panose="020B0604020202020204" pitchFamily="34" charset="0"/>
                <a:cs typeface="Arial" panose="020B0604020202020204" pitchFamily="34" charset="0"/>
              </a:rPr>
              <a:t>Directeurs formés en Avril 2022 </a:t>
            </a:r>
          </a:p>
          <a:p>
            <a:pPr marL="1208485" indent="-265510" defTabSz="685800" latinLnBrk="0">
              <a:lnSpc>
                <a:spcPct val="150000"/>
              </a:lnSpc>
              <a:buFont typeface="Wingdings" panose="05000000000000000000" pitchFamily="2" charset="2"/>
              <a:buChar char="Ø"/>
            </a:pPr>
            <a:r>
              <a:rPr lang="fr-FR" sz="1400" dirty="0">
                <a:solidFill>
                  <a:srgbClr val="FF0000"/>
                </a:solidFill>
                <a:latin typeface="Arial" panose="020B0604020202020204" pitchFamily="34" charset="0"/>
                <a:cs typeface="Arial" panose="020B0604020202020204" pitchFamily="34" charset="0"/>
              </a:rPr>
              <a:t>Les directeurs présentent le protocole aux autres PE.</a:t>
            </a:r>
          </a:p>
          <a:p>
            <a:pPr marL="1208485" indent="-265510" defTabSz="685800" latinLnBrk="0">
              <a:lnSpc>
                <a:spcPct val="150000"/>
              </a:lnSpc>
              <a:buFont typeface="Wingdings" panose="05000000000000000000" pitchFamily="2" charset="2"/>
              <a:buChar char="Ø"/>
            </a:pPr>
            <a:r>
              <a:rPr lang="fr-FR" sz="1400" dirty="0">
                <a:solidFill>
                  <a:srgbClr val="0C0C0C"/>
                </a:solidFill>
                <a:latin typeface="Arial" panose="020B0604020202020204" pitchFamily="34" charset="0"/>
                <a:cs typeface="Arial" panose="020B0604020202020204" pitchFamily="34" charset="0"/>
              </a:rPr>
              <a:t>CPC référente vient apporter son aide si nécessaire.</a:t>
            </a:r>
          </a:p>
        </p:txBody>
      </p:sp>
      <p:pic>
        <p:nvPicPr>
          <p:cNvPr id="12" name="Image 11">
            <a:extLst>
              <a:ext uri="{FF2B5EF4-FFF2-40B4-BE49-F238E27FC236}">
                <a16:creationId xmlns:a16="http://schemas.microsoft.com/office/drawing/2014/main" id="{99833016-0AAE-4F4A-A52B-8FE324B423D2}"/>
              </a:ext>
            </a:extLst>
          </p:cNvPr>
          <p:cNvPicPr>
            <a:picLocks noChangeAspect="1"/>
          </p:cNvPicPr>
          <p:nvPr/>
        </p:nvPicPr>
        <p:blipFill>
          <a:blip r:embed="rId2"/>
          <a:stretch>
            <a:fillRect/>
          </a:stretch>
        </p:blipFill>
        <p:spPr>
          <a:xfrm>
            <a:off x="344676" y="156699"/>
            <a:ext cx="2831897" cy="1591168"/>
          </a:xfrm>
          <a:prstGeom prst="rect">
            <a:avLst/>
          </a:prstGeom>
        </p:spPr>
      </p:pic>
      <p:sp>
        <p:nvSpPr>
          <p:cNvPr id="13" name="Rectangle 12">
            <a:extLst>
              <a:ext uri="{FF2B5EF4-FFF2-40B4-BE49-F238E27FC236}">
                <a16:creationId xmlns:a16="http://schemas.microsoft.com/office/drawing/2014/main" id="{733733D9-1211-4601-848B-F4F0D1BF9EAE}"/>
              </a:ext>
            </a:extLst>
          </p:cNvPr>
          <p:cNvSpPr/>
          <p:nvPr/>
        </p:nvSpPr>
        <p:spPr>
          <a:xfrm>
            <a:off x="447261" y="1788618"/>
            <a:ext cx="8627165" cy="523220"/>
          </a:xfrm>
          <a:prstGeom prst="rect">
            <a:avLst/>
          </a:prstGeom>
        </p:spPr>
        <p:txBody>
          <a:bodyPr wrap="square">
            <a:spAutoFit/>
          </a:bodyPr>
          <a:lstStyle/>
          <a:p>
            <a:pPr defTabSz="685800" latinLnBrk="0"/>
            <a:r>
              <a:rPr lang="fr-FR" sz="1400" b="1" dirty="0">
                <a:solidFill>
                  <a:prstClr val="black"/>
                </a:solidFill>
                <a:latin typeface="Calibri" panose="020F0502020204030204"/>
              </a:rPr>
              <a:t>LOI n° 2022-299 du 2 mars 2022 visant à combattre le harcèlement scolaire: création d’un</a:t>
            </a:r>
            <a:r>
              <a:rPr lang="fr-FR" sz="1400" dirty="0">
                <a:solidFill>
                  <a:prstClr val="black"/>
                </a:solidFill>
                <a:latin typeface="Calibri" panose="020F0502020204030204"/>
              </a:rPr>
              <a:t> nouveau </a:t>
            </a:r>
            <a:r>
              <a:rPr lang="fr-FR" sz="1400" b="1" dirty="0">
                <a:solidFill>
                  <a:srgbClr val="FF0000"/>
                </a:solidFill>
                <a:latin typeface="Calibri" panose="020F0502020204030204"/>
              </a:rPr>
              <a:t>délit</a:t>
            </a:r>
            <a:r>
              <a:rPr lang="fr-FR" sz="1400" dirty="0">
                <a:solidFill>
                  <a:prstClr val="black"/>
                </a:solidFill>
                <a:latin typeface="Calibri" panose="020F0502020204030204"/>
              </a:rPr>
              <a:t>, celui de harcèlement scolaire, dans le code pénal. </a:t>
            </a:r>
            <a:endParaRPr lang="fr-FR" sz="1400" b="1" dirty="0">
              <a:solidFill>
                <a:prstClr val="black"/>
              </a:solidFill>
              <a:latin typeface="Calibri" panose="020F0502020204030204"/>
            </a:endParaRPr>
          </a:p>
        </p:txBody>
      </p:sp>
    </p:spTree>
    <p:extLst>
      <p:ext uri="{BB962C8B-B14F-4D97-AF65-F5344CB8AC3E}">
        <p14:creationId xmlns:p14="http://schemas.microsoft.com/office/powerpoint/2010/main" val="2276362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a:extLst>
              <a:ext uri="{FF2B5EF4-FFF2-40B4-BE49-F238E27FC236}">
                <a16:creationId xmlns:a16="http://schemas.microsoft.com/office/drawing/2014/main" id="{D5E49E13-21B7-442D-9EC9-A20C5E668905}"/>
              </a:ext>
            </a:extLst>
          </p:cNvPr>
          <p:cNvPicPr>
            <a:picLocks noChangeAspect="1"/>
          </p:cNvPicPr>
          <p:nvPr/>
        </p:nvPicPr>
        <p:blipFill>
          <a:blip r:embed="rId2"/>
          <a:stretch>
            <a:fillRect/>
          </a:stretch>
        </p:blipFill>
        <p:spPr>
          <a:xfrm>
            <a:off x="0" y="0"/>
            <a:ext cx="4412974" cy="5257370"/>
          </a:xfrm>
          <a:prstGeom prst="rect">
            <a:avLst/>
          </a:prstGeom>
        </p:spPr>
      </p:pic>
      <p:pic>
        <p:nvPicPr>
          <p:cNvPr id="34" name="Image 33">
            <a:extLst>
              <a:ext uri="{FF2B5EF4-FFF2-40B4-BE49-F238E27FC236}">
                <a16:creationId xmlns:a16="http://schemas.microsoft.com/office/drawing/2014/main" id="{86792E8B-4D3C-4F04-B934-C87361A7FB3A}"/>
              </a:ext>
            </a:extLst>
          </p:cNvPr>
          <p:cNvPicPr>
            <a:picLocks noChangeAspect="1"/>
          </p:cNvPicPr>
          <p:nvPr/>
        </p:nvPicPr>
        <p:blipFill>
          <a:blip r:embed="rId3"/>
          <a:stretch>
            <a:fillRect/>
          </a:stretch>
        </p:blipFill>
        <p:spPr>
          <a:xfrm>
            <a:off x="4810539" y="0"/>
            <a:ext cx="3846444" cy="5267956"/>
          </a:xfrm>
          <a:prstGeom prst="rect">
            <a:avLst/>
          </a:prstGeom>
        </p:spPr>
      </p:pic>
    </p:spTree>
    <p:extLst>
      <p:ext uri="{BB962C8B-B14F-4D97-AF65-F5344CB8AC3E}">
        <p14:creationId xmlns:p14="http://schemas.microsoft.com/office/powerpoint/2010/main" val="227267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E3D42A8-4299-43AC-8097-CDFB74775B50}"/>
              </a:ext>
            </a:extLst>
          </p:cNvPr>
          <p:cNvSpPr>
            <a:spLocks noGrp="1"/>
          </p:cNvSpPr>
          <p:nvPr>
            <p:ph type="title"/>
          </p:nvPr>
        </p:nvSpPr>
        <p:spPr>
          <a:xfrm rot="21073724">
            <a:off x="-284918" y="109715"/>
            <a:ext cx="4191827" cy="1167078"/>
          </a:xfrm>
        </p:spPr>
        <p:txBody>
          <a:bodyPr>
            <a:normAutofit/>
          </a:bodyPr>
          <a:lstStyle/>
          <a:p>
            <a:pPr algn="ctr"/>
            <a:r>
              <a:rPr lang="fr-FR" sz="1500" b="1" dirty="0"/>
              <a:t>SENSIBILISATION PREVENTION HARCELEMENT</a:t>
            </a:r>
          </a:p>
        </p:txBody>
      </p:sp>
      <p:sp>
        <p:nvSpPr>
          <p:cNvPr id="5" name="Espace réservé du contenu 4">
            <a:extLst>
              <a:ext uri="{FF2B5EF4-FFF2-40B4-BE49-F238E27FC236}">
                <a16:creationId xmlns:a16="http://schemas.microsoft.com/office/drawing/2014/main" id="{F0949350-E03C-4BC1-AFE5-52244F08D57A}"/>
              </a:ext>
            </a:extLst>
          </p:cNvPr>
          <p:cNvSpPr>
            <a:spLocks noGrp="1"/>
          </p:cNvSpPr>
          <p:nvPr>
            <p:ph idx="1"/>
          </p:nvPr>
        </p:nvSpPr>
        <p:spPr/>
        <p:txBody>
          <a:bodyPr/>
          <a:lstStyle/>
          <a:p>
            <a:r>
              <a:rPr lang="fr-FR" dirty="0"/>
              <a:t>Dès la rentrée, l'ensemble des écoles devront s'être engagées dans le programme </a:t>
            </a:r>
            <a:r>
              <a:rPr lang="fr-FR" dirty="0" err="1"/>
              <a:t>pHARe</a:t>
            </a:r>
            <a:r>
              <a:rPr lang="fr-FR" dirty="0"/>
              <a:t>, dont l'une des ambitions est la formation de tous les personnels et des élèves à la prévention et à la lutte contre le harcèlement. </a:t>
            </a:r>
            <a:r>
              <a:rPr lang="fr-FR" b="1" u="sng" dirty="0">
                <a:solidFill>
                  <a:srgbClr val="FF0000"/>
                </a:solidFill>
              </a:rPr>
              <a:t>Tous les élèves, suivant leur âge, seront sensibilisés, le jour ou dans la semaine de la rentrée, au phénomène du harcèlement et du cyberharcèlement</a:t>
            </a:r>
            <a:r>
              <a:rPr lang="fr-FR" b="1" u="sng" dirty="0"/>
              <a:t>.</a:t>
            </a:r>
          </a:p>
          <a:p>
            <a:r>
              <a:rPr lang="fr-FR" dirty="0"/>
              <a:t>Supports de sensibilisation : </a:t>
            </a:r>
          </a:p>
          <a:p>
            <a:endParaRPr lang="fr-FR" dirty="0"/>
          </a:p>
        </p:txBody>
      </p:sp>
      <p:pic>
        <p:nvPicPr>
          <p:cNvPr id="6" name="Image 5">
            <a:hlinkClick r:id="rId2"/>
            <a:extLst>
              <a:ext uri="{FF2B5EF4-FFF2-40B4-BE49-F238E27FC236}">
                <a16:creationId xmlns:a16="http://schemas.microsoft.com/office/drawing/2014/main" id="{2AE88777-9206-41DC-8923-D5D938EFA3B7}"/>
              </a:ext>
            </a:extLst>
          </p:cNvPr>
          <p:cNvPicPr>
            <a:picLocks noChangeAspect="1"/>
          </p:cNvPicPr>
          <p:nvPr/>
        </p:nvPicPr>
        <p:blipFill>
          <a:blip r:embed="rId3"/>
          <a:stretch>
            <a:fillRect/>
          </a:stretch>
        </p:blipFill>
        <p:spPr>
          <a:xfrm>
            <a:off x="4721708" y="3282088"/>
            <a:ext cx="1991779" cy="1350635"/>
          </a:xfrm>
          <a:prstGeom prst="rect">
            <a:avLst/>
          </a:prstGeom>
        </p:spPr>
      </p:pic>
      <p:pic>
        <p:nvPicPr>
          <p:cNvPr id="8" name="Image 7">
            <a:extLst>
              <a:ext uri="{FF2B5EF4-FFF2-40B4-BE49-F238E27FC236}">
                <a16:creationId xmlns:a16="http://schemas.microsoft.com/office/drawing/2014/main" id="{5D8F87F1-64A3-49FA-8967-026EC3C6288D}"/>
              </a:ext>
            </a:extLst>
          </p:cNvPr>
          <p:cNvPicPr>
            <a:picLocks noChangeAspect="1"/>
          </p:cNvPicPr>
          <p:nvPr/>
        </p:nvPicPr>
        <p:blipFill>
          <a:blip r:embed="rId4"/>
          <a:stretch>
            <a:fillRect/>
          </a:stretch>
        </p:blipFill>
        <p:spPr>
          <a:xfrm>
            <a:off x="6846053" y="93179"/>
            <a:ext cx="2135981" cy="1200150"/>
          </a:xfrm>
          <a:prstGeom prst="rect">
            <a:avLst/>
          </a:prstGeom>
        </p:spPr>
      </p:pic>
    </p:spTree>
    <p:extLst>
      <p:ext uri="{BB962C8B-B14F-4D97-AF65-F5344CB8AC3E}">
        <p14:creationId xmlns:p14="http://schemas.microsoft.com/office/powerpoint/2010/main" val="402747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43878" y="2664935"/>
            <a:ext cx="1539848" cy="2256753"/>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85723"/>
            <a:r>
              <a:rPr lang="fr-FR" sz="1500" b="1" u="sng" dirty="0">
                <a:solidFill>
                  <a:srgbClr val="FF0000"/>
                </a:solidFill>
              </a:rPr>
              <a:t>Exemples pour le cycle 1-CP</a:t>
            </a:r>
          </a:p>
          <a:p>
            <a:pPr marL="171446" indent="-171446"/>
            <a:r>
              <a:rPr lang="fr-FR" sz="1500" dirty="0"/>
              <a:t> </a:t>
            </a:r>
            <a:r>
              <a:rPr lang="fr-FR" sz="1500" dirty="0">
                <a:hlinkClick r:id="rId3"/>
              </a:rPr>
              <a:t>mallette MAE</a:t>
            </a:r>
            <a:endParaRPr lang="fr-FR" sz="1500" dirty="0"/>
          </a:p>
          <a:p>
            <a:pPr marL="171446" indent="-171446"/>
            <a:endParaRPr lang="fr-FR" sz="1500" dirty="0"/>
          </a:p>
          <a:p>
            <a:endParaRPr lang="fr-FR" sz="1100" dirty="0"/>
          </a:p>
          <a:p>
            <a:endParaRPr lang="fr-FR" sz="1100" dirty="0"/>
          </a:p>
          <a:p>
            <a:endParaRPr lang="fr-FR" sz="1100" dirty="0"/>
          </a:p>
          <a:p>
            <a:endParaRPr lang="fr-FR" sz="1100" dirty="0"/>
          </a:p>
        </p:txBody>
      </p:sp>
      <p:sp>
        <p:nvSpPr>
          <p:cNvPr id="2" name="Espace réservé du contenu 1">
            <a:extLst>
              <a:ext uri="{FF2B5EF4-FFF2-40B4-BE49-F238E27FC236}">
                <a16:creationId xmlns:a16="http://schemas.microsoft.com/office/drawing/2014/main" id="{90429AA9-2B56-4F5E-BA84-C24A2F9A8A11}"/>
              </a:ext>
            </a:extLst>
          </p:cNvPr>
          <p:cNvSpPr>
            <a:spLocks noGrp="1"/>
          </p:cNvSpPr>
          <p:nvPr>
            <p:ph sz="half" idx="2"/>
          </p:nvPr>
        </p:nvSpPr>
        <p:spPr>
          <a:xfrm>
            <a:off x="1787810" y="2664935"/>
            <a:ext cx="3040425" cy="2256753"/>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85723"/>
            <a:r>
              <a:rPr lang="fr-FR" b="1" u="sng" dirty="0">
                <a:solidFill>
                  <a:srgbClr val="FF0000"/>
                </a:solidFill>
              </a:rPr>
              <a:t>Exemples pour le cycle 2 :</a:t>
            </a:r>
          </a:p>
          <a:p>
            <a:pPr marL="85723"/>
            <a:r>
              <a:rPr lang="fr-FR" dirty="0">
                <a:hlinkClick r:id="rId4" action="ppaction://hlinkfile"/>
              </a:rPr>
              <a:t>Comprendre les mots et les maux du Harcèlement </a:t>
            </a:r>
            <a:r>
              <a:rPr lang="fr-FR" dirty="0"/>
              <a:t>(site </a:t>
            </a:r>
            <a:r>
              <a:rPr lang="fr-FR" dirty="0" err="1"/>
              <a:t>nah</a:t>
            </a:r>
            <a:r>
              <a:rPr lang="fr-FR" dirty="0"/>
              <a:t>)</a:t>
            </a:r>
          </a:p>
          <a:p>
            <a:pPr marL="85723"/>
            <a:r>
              <a:rPr lang="fr-FR" dirty="0">
                <a:hlinkClick r:id="rId5"/>
              </a:rPr>
              <a:t>https://lespetitscitoyens.com/nonauharcelement/</a:t>
            </a:r>
            <a:endParaRPr lang="fr-FR" dirty="0"/>
          </a:p>
          <a:p>
            <a:pPr marL="85723"/>
            <a:r>
              <a:rPr lang="fr-FR" dirty="0"/>
              <a:t>ESTIMO : jouons avec nos 5 sens pour mieux nous connaître.</a:t>
            </a:r>
          </a:p>
          <a:p>
            <a:pPr marL="85723"/>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https://view.genial.ly/6149f1f3142fe50dff1405ce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85723"/>
            <a:r>
              <a:rPr lang="fr-FR" dirty="0"/>
              <a:t>Bien vivre ensemble, c’est l’affaire de tous, Non à l’exclusion </a:t>
            </a:r>
            <a:r>
              <a:rPr lang="fr-FR" sz="1950" normalizeH="1" dirty="0" err="1"/>
              <a:t>T</a:t>
            </a:r>
            <a:r>
              <a:rPr lang="fr-FR" sz="1275" normalizeH="1" dirty="0" err="1"/>
              <a:t>oiMoINous</a:t>
            </a:r>
            <a:r>
              <a:rPr lang="fr-FR" dirty="0"/>
              <a:t>: </a:t>
            </a:r>
            <a:r>
              <a:rPr lang="fr-FR" dirty="0">
                <a:hlinkClick r:id="rId7"/>
              </a:rPr>
              <a:t>https://lespetitscitoyens.com/produit/toimoinous/</a:t>
            </a:r>
            <a:endParaRPr lang="fr-FR" dirty="0"/>
          </a:p>
          <a:p>
            <a:pPr marL="85723"/>
            <a:endParaRPr lang="fr-FR" dirty="0"/>
          </a:p>
          <a:p>
            <a:endParaRPr lang="fr-FR" dirty="0"/>
          </a:p>
        </p:txBody>
      </p:sp>
      <p:sp>
        <p:nvSpPr>
          <p:cNvPr id="4" name="Espace réservé du pied de page 3"/>
          <p:cNvSpPr>
            <a:spLocks noGrp="1"/>
          </p:cNvSpPr>
          <p:nvPr>
            <p:ph type="ftr" sz="quarter" idx="11"/>
          </p:nvPr>
        </p:nvSpPr>
        <p:spPr>
          <a:xfrm>
            <a:off x="338784" y="3656389"/>
            <a:ext cx="1344942" cy="273844"/>
          </a:xfrm>
        </p:spPr>
        <p:txBody>
          <a:bodyPr/>
          <a:lstStyle/>
          <a:p>
            <a:pPr defTabSz="685800" latinLnBrk="0"/>
            <a:r>
              <a:rPr lang="fr-FR" dirty="0">
                <a:solidFill>
                  <a:prstClr val="black">
                    <a:tint val="75000"/>
                  </a:prstClr>
                </a:solidFill>
                <a:latin typeface="Calibri" panose="020F0502020204030204"/>
              </a:rPr>
              <a:t>Kit de prévention 1er degré. Académie de Limoges</a:t>
            </a:r>
          </a:p>
        </p:txBody>
      </p:sp>
      <p:sp>
        <p:nvSpPr>
          <p:cNvPr id="7" name="Espace réservé du contenu 1">
            <a:extLst>
              <a:ext uri="{FF2B5EF4-FFF2-40B4-BE49-F238E27FC236}">
                <a16:creationId xmlns:a16="http://schemas.microsoft.com/office/drawing/2014/main" id="{5B46207F-2D4F-4932-8552-DACE110C1613}"/>
              </a:ext>
            </a:extLst>
          </p:cNvPr>
          <p:cNvSpPr txBox="1">
            <a:spLocks/>
          </p:cNvSpPr>
          <p:nvPr/>
        </p:nvSpPr>
        <p:spPr bwMode="gray">
          <a:xfrm>
            <a:off x="4932318" y="2667592"/>
            <a:ext cx="3851682" cy="2256752"/>
          </a:xfrm>
          <a:prstGeom prst="rect">
            <a:avLst/>
          </a:prstGeom>
        </p:spPr>
        <p:style>
          <a:lnRef idx="2">
            <a:schemeClr val="dk1"/>
          </a:lnRef>
          <a:fillRef idx="1">
            <a:schemeClr val="lt1"/>
          </a:fillRef>
          <a:effectRef idx="0">
            <a:schemeClr val="dk1"/>
          </a:effectRef>
          <a:fontRef idx="minor">
            <a:schemeClr val="dk1"/>
          </a:fontRef>
        </p:style>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dk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dk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dk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dk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85723" defTabSz="685800">
              <a:spcAft>
                <a:spcPts val="375"/>
              </a:spcAft>
            </a:pPr>
            <a:r>
              <a:rPr lang="fr-FR" b="1" u="sng" dirty="0">
                <a:solidFill>
                  <a:srgbClr val="FF0000"/>
                </a:solidFill>
                <a:latin typeface="Calibri" panose="020F0502020204030204"/>
              </a:rPr>
              <a:t>Exemples pour le cycle 3 :</a:t>
            </a:r>
          </a:p>
          <a:p>
            <a:pPr marL="85723" defTabSz="685800">
              <a:spcAft>
                <a:spcPts val="600"/>
              </a:spcAft>
              <a:buFont typeface="Arial" pitchFamily="34" charset="0"/>
              <a:buChar char="•"/>
            </a:pPr>
            <a:r>
              <a:rPr lang="fr-FR" dirty="0">
                <a:solidFill>
                  <a:prstClr val="black"/>
                </a:solidFill>
                <a:latin typeface="Calibri" panose="020F0502020204030204"/>
                <a:hlinkClick r:id="rId8" action="ppaction://hlinkfile"/>
              </a:rPr>
              <a:t> </a:t>
            </a:r>
            <a:r>
              <a:rPr lang="fr-FR" dirty="0">
                <a:solidFill>
                  <a:prstClr val="black"/>
                </a:solidFill>
                <a:latin typeface="Calibri" panose="020F0502020204030204"/>
                <a:hlinkClick r:id="rId9" action="ppaction://hlinkfile"/>
              </a:rPr>
              <a:t>Eduquer à l’empathie </a:t>
            </a:r>
            <a:r>
              <a:rPr lang="fr-FR" dirty="0">
                <a:solidFill>
                  <a:prstClr val="black"/>
                </a:solidFill>
                <a:latin typeface="Calibri" panose="020F0502020204030204"/>
              </a:rPr>
              <a:t>(site </a:t>
            </a:r>
            <a:r>
              <a:rPr lang="fr-FR" dirty="0" err="1">
                <a:solidFill>
                  <a:prstClr val="black"/>
                </a:solidFill>
                <a:latin typeface="Calibri" panose="020F0502020204030204"/>
              </a:rPr>
              <a:t>nah</a:t>
            </a:r>
            <a:r>
              <a:rPr lang="fr-FR" dirty="0">
                <a:solidFill>
                  <a:prstClr val="black"/>
                </a:solidFill>
                <a:latin typeface="Calibri" panose="020F0502020204030204"/>
              </a:rPr>
              <a:t>)</a:t>
            </a:r>
            <a:endParaRPr lang="fr-FR" dirty="0">
              <a:solidFill>
                <a:prstClr val="black"/>
              </a:solidFill>
              <a:latin typeface="Calibri" panose="020F0502020204030204"/>
              <a:hlinkClick r:id="" action="ppaction://hlinkfile"/>
            </a:endParaRPr>
          </a:p>
          <a:p>
            <a:pPr marL="85723" defTabSz="685800">
              <a:spcAft>
                <a:spcPts val="600"/>
              </a:spcAft>
              <a:buFont typeface="Arial" pitchFamily="34" charset="0"/>
              <a:buChar char="•"/>
            </a:pPr>
            <a:r>
              <a:rPr lang="fr-FR" dirty="0">
                <a:solidFill>
                  <a:prstClr val="black"/>
                </a:solidFill>
                <a:latin typeface="Calibri" panose="020F0502020204030204"/>
                <a:hlinkClick r:id="" action="ppaction://hlinkfile"/>
              </a:rPr>
              <a:t> </a:t>
            </a:r>
            <a:r>
              <a:rPr lang="fr-FR" dirty="0">
                <a:solidFill>
                  <a:prstClr val="black"/>
                </a:solidFill>
                <a:latin typeface="Calibri" panose="020F0502020204030204"/>
                <a:hlinkClick r:id="rId10"/>
              </a:rPr>
              <a:t>Jeu de l’oie </a:t>
            </a:r>
            <a:r>
              <a:rPr lang="fr-FR" dirty="0">
                <a:solidFill>
                  <a:prstClr val="black"/>
                </a:solidFill>
                <a:latin typeface="Calibri" panose="020F0502020204030204"/>
              </a:rPr>
              <a:t>: mallette MAE</a:t>
            </a:r>
          </a:p>
          <a:p>
            <a:pPr marL="85723" defTabSz="685800">
              <a:spcAft>
                <a:spcPts val="0"/>
              </a:spcAft>
              <a:buFont typeface="Arial" pitchFamily="34" charset="0"/>
              <a:buChar char="•"/>
            </a:pPr>
            <a:r>
              <a:rPr lang="fr-FR" dirty="0">
                <a:solidFill>
                  <a:prstClr val="black"/>
                </a:solidFill>
                <a:latin typeface="Calibri" panose="020F0502020204030204"/>
                <a:hlinkClick r:id="rId11" action="ppaction://hlinkfile"/>
              </a:rPr>
              <a:t>Les petits citoyens : </a:t>
            </a:r>
            <a:r>
              <a:rPr lang="fr-FR" dirty="0">
                <a:solidFill>
                  <a:prstClr val="black"/>
                </a:solidFill>
                <a:latin typeface="Calibri" panose="020F0502020204030204"/>
              </a:rPr>
              <a:t>5 activités.</a:t>
            </a:r>
          </a:p>
          <a:p>
            <a:pPr marL="85723" defTabSz="685800">
              <a:spcAft>
                <a:spcPts val="0"/>
              </a:spcAft>
            </a:pP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https://view.genial.ly/5fc0dc4ad342a20d8b8de714</a:t>
            </a:r>
            <a:endPar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85723" defTabSz="685800">
              <a:spcAft>
                <a:spcPts val="0"/>
              </a:spcAft>
            </a:pPr>
            <a:endParaRPr lang="fr-FR" dirty="0">
              <a:solidFill>
                <a:prstClr val="black"/>
              </a:solidFill>
              <a:latin typeface="Calibri" panose="020F0502020204030204"/>
              <a:hlinkClick r:id="" action="ppaction://hlinkfile"/>
            </a:endParaRPr>
          </a:p>
          <a:p>
            <a:pPr marL="85723" defTabSz="685800">
              <a:spcAft>
                <a:spcPts val="0"/>
              </a:spcAft>
            </a:pPr>
            <a:r>
              <a:rPr lang="fr-FR" dirty="0">
                <a:solidFill>
                  <a:prstClr val="black"/>
                </a:solidFill>
                <a:latin typeface="Calibri" panose="020F0502020204030204"/>
                <a:hlinkClick r:id="" action="ppaction://hlinkfile"/>
              </a:rPr>
              <a:t>Cyberharcèlement : </a:t>
            </a:r>
            <a:r>
              <a:rPr lang="fr-FR" dirty="0">
                <a:solidFill>
                  <a:prstClr val="black"/>
                </a:solidFill>
                <a:latin typeface="Calibri" panose="020F0502020204030204"/>
              </a:rPr>
              <a:t>une photo c’est perso, la partager, c’est harceler.</a:t>
            </a:r>
          </a:p>
          <a:p>
            <a:pPr marL="85723" algn="just" defTabSz="685800">
              <a:lnSpc>
                <a:spcPct val="107000"/>
              </a:lnSpc>
              <a:spcAft>
                <a:spcPts val="0"/>
              </a:spcAft>
            </a:pPr>
            <a:r>
              <a:rPr lang="fr-FR" dirty="0">
                <a:solidFill>
                  <a:prstClr val="black"/>
                </a:solidFill>
                <a:latin typeface="Calibri" panose="020F0502020204030204"/>
              </a:rPr>
              <a:t>Lien vers une vidéo :</a:t>
            </a:r>
          </a:p>
          <a:p>
            <a:pPr marL="85723" algn="just" defTabSz="685800">
              <a:lnSpc>
                <a:spcPct val="107000"/>
              </a:lnSpc>
              <a:spcAft>
                <a:spcPts val="600"/>
              </a:spcAft>
            </a:pP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https://www.youtube.com/watch?v=l1oSY0RdK_M&amp;t=12s</a:t>
            </a:r>
            <a:r>
              <a:rPr lang="fr-FR" dirty="0">
                <a:solidFill>
                  <a:prstClr val="black"/>
                </a:solidFill>
                <a:latin typeface="Calibri" panose="020F0502020204030204"/>
              </a:rPr>
              <a:t> </a:t>
            </a:r>
          </a:p>
          <a:p>
            <a:pPr marL="85723" defTabSz="685800">
              <a:lnSpc>
                <a:spcPct val="107000"/>
              </a:lnSpc>
              <a:spcAft>
                <a:spcPts val="800"/>
              </a:spcAft>
              <a:buFont typeface="Arial" panose="020B0604020202020204" pitchFamily="34" charset="0"/>
              <a:buChar char="•"/>
            </a:pPr>
            <a:r>
              <a:rPr lang="fr-FR" dirty="0">
                <a:solidFill>
                  <a:prstClr val="black"/>
                </a:solidFill>
                <a:latin typeface="Calibri" panose="020F0502020204030204"/>
                <a:hlinkClick r:id="rId14" action="ppaction://hlinkfile"/>
              </a:rPr>
              <a:t> </a:t>
            </a:r>
            <a:r>
              <a:rPr lang="fr-FR" dirty="0" err="1">
                <a:solidFill>
                  <a:prstClr val="black"/>
                </a:solidFill>
                <a:latin typeface="Calibri" panose="020F0502020204030204"/>
                <a:hlinkClick r:id="rId14" action="ppaction://hlinkfile"/>
              </a:rPr>
              <a:t>Tralalèrecyber</a:t>
            </a:r>
            <a:r>
              <a:rPr lang="fr-FR" dirty="0">
                <a:solidFill>
                  <a:prstClr val="black"/>
                </a:solidFill>
                <a:latin typeface="Calibri" panose="020F0502020204030204"/>
              </a:rPr>
              <a:t>: comment prévenir le cyberharcèlement (site </a:t>
            </a:r>
            <a:r>
              <a:rPr lang="fr-FR" dirty="0" err="1">
                <a:solidFill>
                  <a:prstClr val="black"/>
                </a:solidFill>
                <a:latin typeface="Calibri" panose="020F0502020204030204"/>
              </a:rPr>
              <a:t>nah</a:t>
            </a:r>
            <a:r>
              <a:rPr lang="fr-FR" dirty="0">
                <a:solidFill>
                  <a:prstClr val="black"/>
                </a:solidFill>
                <a:latin typeface="Calibri" panose="020F0502020204030204"/>
              </a:rPr>
              <a:t>)</a:t>
            </a:r>
          </a:p>
          <a:p>
            <a:pPr marL="85723" algn="just" defTabSz="685800">
              <a:lnSpc>
                <a:spcPct val="107000"/>
              </a:lnSpc>
              <a:spcAft>
                <a:spcPts val="800"/>
              </a:spcAft>
            </a:pPr>
            <a:endPar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85723" defTabSz="685800">
              <a:spcAft>
                <a:spcPts val="375"/>
              </a:spcAft>
            </a:pPr>
            <a:endParaRPr lang="fr-FR" dirty="0">
              <a:solidFill>
                <a:prstClr val="black"/>
              </a:solidFill>
              <a:latin typeface="Calibri" panose="020F0502020204030204"/>
            </a:endParaRPr>
          </a:p>
        </p:txBody>
      </p:sp>
      <p:sp>
        <p:nvSpPr>
          <p:cNvPr id="8" name="Rectangle 7">
            <a:extLst>
              <a:ext uri="{FF2B5EF4-FFF2-40B4-BE49-F238E27FC236}">
                <a16:creationId xmlns:a16="http://schemas.microsoft.com/office/drawing/2014/main" id="{5D767200-5431-4943-9936-14B029C4D795}"/>
              </a:ext>
            </a:extLst>
          </p:cNvPr>
          <p:cNvSpPr/>
          <p:nvPr/>
        </p:nvSpPr>
        <p:spPr>
          <a:xfrm>
            <a:off x="143878" y="1262509"/>
            <a:ext cx="8810675" cy="1400383"/>
          </a:xfrm>
          <a:prstGeom prst="rect">
            <a:avLst/>
          </a:prstGeom>
        </p:spPr>
        <p:txBody>
          <a:bodyPr wrap="square">
            <a:spAutoFit/>
          </a:bodyPr>
          <a:lstStyle/>
          <a:p>
            <a:pPr defTabSz="685800" latinLnBrk="0">
              <a:spcAft>
                <a:spcPts val="600"/>
              </a:spcAft>
            </a:pPr>
            <a:r>
              <a:rPr lang="fr-FR" sz="1400" dirty="0">
                <a:solidFill>
                  <a:srgbClr val="0C0C0C"/>
                </a:solidFill>
                <a:latin typeface="Calibri" panose="020F0502020204030204"/>
              </a:rPr>
              <a:t>•  Développer leur compétences psycho sociales, </a:t>
            </a:r>
          </a:p>
          <a:p>
            <a:pPr defTabSz="685800" latinLnBrk="0">
              <a:spcAft>
                <a:spcPts val="600"/>
              </a:spcAft>
            </a:pPr>
            <a:r>
              <a:rPr lang="fr-FR" sz="1400" dirty="0">
                <a:solidFill>
                  <a:srgbClr val="0C0C0C"/>
                </a:solidFill>
                <a:latin typeface="Calibri" panose="020F0502020204030204"/>
              </a:rPr>
              <a:t>•  Développer leur capacité à travailler collectivement, </a:t>
            </a:r>
          </a:p>
          <a:p>
            <a:pPr defTabSz="685800" latinLnBrk="0">
              <a:spcAft>
                <a:spcPts val="600"/>
              </a:spcAft>
            </a:pPr>
            <a:r>
              <a:rPr lang="fr-FR" sz="1400" dirty="0">
                <a:solidFill>
                  <a:srgbClr val="0C0C0C"/>
                </a:solidFill>
                <a:latin typeface="Calibri" panose="020F0502020204030204"/>
              </a:rPr>
              <a:t>•  Aborder toutes les facettes de la prévention du harcèlement sans discours moralisateur mais par des biais ludiques et pédagogiques, </a:t>
            </a:r>
          </a:p>
          <a:p>
            <a:pPr defTabSz="685800" latinLnBrk="0">
              <a:spcAft>
                <a:spcPts val="600"/>
              </a:spcAft>
            </a:pPr>
            <a:r>
              <a:rPr lang="fr-FR" sz="1400" dirty="0">
                <a:solidFill>
                  <a:srgbClr val="0C0C0C"/>
                </a:solidFill>
                <a:latin typeface="Calibri" panose="020F0502020204030204"/>
              </a:rPr>
              <a:t>•  Développer l’empathie chez les élèves. </a:t>
            </a:r>
          </a:p>
        </p:txBody>
      </p:sp>
      <p:sp>
        <p:nvSpPr>
          <p:cNvPr id="9" name="Titre 1">
            <a:extLst>
              <a:ext uri="{FF2B5EF4-FFF2-40B4-BE49-F238E27FC236}">
                <a16:creationId xmlns:a16="http://schemas.microsoft.com/office/drawing/2014/main" id="{92D62B10-94FA-4AB9-BFC3-CE3E088CE486}"/>
              </a:ext>
            </a:extLst>
          </p:cNvPr>
          <p:cNvSpPr txBox="1">
            <a:spLocks/>
          </p:cNvSpPr>
          <p:nvPr/>
        </p:nvSpPr>
        <p:spPr>
          <a:xfrm rot="21180000">
            <a:off x="215307" y="248866"/>
            <a:ext cx="3572443"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US" sz="4000" b="1" kern="1200">
                <a:solidFill>
                  <a:schemeClr val="bg1"/>
                </a:solidFill>
                <a:latin typeface="+mj-lt"/>
                <a:ea typeface="+mj-ea"/>
                <a:cs typeface="+mj-cs"/>
              </a:defRPr>
            </a:lvl1pPr>
          </a:lstStyle>
          <a:p>
            <a:pPr defTabSz="685800"/>
            <a:r>
              <a:rPr lang="fr-FR" sz="2100" dirty="0">
                <a:solidFill>
                  <a:prstClr val="white"/>
                </a:solidFill>
                <a:latin typeface="Calibri Light" panose="020F0302020204030204"/>
              </a:rPr>
              <a:t>Apprentissages:10h annuels du CP au CM2</a:t>
            </a:r>
          </a:p>
        </p:txBody>
      </p:sp>
      <p:pic>
        <p:nvPicPr>
          <p:cNvPr id="10" name="Image 9">
            <a:extLst>
              <a:ext uri="{FF2B5EF4-FFF2-40B4-BE49-F238E27FC236}">
                <a16:creationId xmlns:a16="http://schemas.microsoft.com/office/drawing/2014/main" id="{D44F1CB7-EB15-4371-BD91-6F860C38F410}"/>
              </a:ext>
            </a:extLst>
          </p:cNvPr>
          <p:cNvPicPr>
            <a:picLocks noChangeAspect="1"/>
          </p:cNvPicPr>
          <p:nvPr/>
        </p:nvPicPr>
        <p:blipFill>
          <a:blip r:embed="rId15"/>
          <a:stretch>
            <a:fillRect/>
          </a:stretch>
        </p:blipFill>
        <p:spPr>
          <a:xfrm>
            <a:off x="6933685" y="144681"/>
            <a:ext cx="2139881" cy="1202540"/>
          </a:xfrm>
          <a:prstGeom prst="rect">
            <a:avLst/>
          </a:prstGeom>
        </p:spPr>
      </p:pic>
      <p:sp>
        <p:nvSpPr>
          <p:cNvPr id="5" name="Rectangle 4">
            <a:extLst>
              <a:ext uri="{FF2B5EF4-FFF2-40B4-BE49-F238E27FC236}">
                <a16:creationId xmlns:a16="http://schemas.microsoft.com/office/drawing/2014/main" id="{A193CDF4-878A-4979-A0DA-5FBEB016D56A}"/>
              </a:ext>
            </a:extLst>
          </p:cNvPr>
          <p:cNvSpPr/>
          <p:nvPr/>
        </p:nvSpPr>
        <p:spPr>
          <a:xfrm>
            <a:off x="2809474" y="144681"/>
            <a:ext cx="3574440" cy="1131079"/>
          </a:xfrm>
          <a:prstGeom prst="rect">
            <a:avLst/>
          </a:prstGeom>
        </p:spPr>
        <p:txBody>
          <a:bodyPr wrap="none">
            <a:spAutoFit/>
          </a:bodyPr>
          <a:lstStyle/>
          <a:p>
            <a:pPr defTabSz="685800" latinLnBrk="0"/>
            <a:endParaRPr lang="fr-FR" sz="1350" dirty="0">
              <a:solidFill>
                <a:prstClr val="black"/>
              </a:solidFill>
              <a:latin typeface="Calibri" panose="020F0502020204030204"/>
            </a:endParaRPr>
          </a:p>
          <a:p>
            <a:pPr defTabSz="685800" latinLnBrk="0"/>
            <a:r>
              <a:rPr lang="fr-FR" sz="2700" dirty="0">
                <a:solidFill>
                  <a:prstClr val="black"/>
                </a:solidFill>
                <a:latin typeface="Calibri" panose="020F0502020204030204"/>
              </a:rPr>
              <a:t>Espace documentaire:</a:t>
            </a:r>
          </a:p>
          <a:p>
            <a:pPr defTabSz="685800" latinLnBrk="0"/>
            <a:r>
              <a:rPr lang="fr-FR" sz="1350" dirty="0">
                <a:solidFill>
                  <a:prstClr val="black"/>
                </a:solidFill>
                <a:latin typeface="Calibri" panose="020F0502020204030204"/>
                <a:hlinkClick r:id="rId16"/>
              </a:rPr>
              <a:t>https://nah-etab.in.phm.education.gouv.fr/nah/</a:t>
            </a:r>
            <a:endParaRPr lang="fr-FR" sz="1350" dirty="0">
              <a:solidFill>
                <a:prstClr val="black"/>
              </a:solidFill>
              <a:latin typeface="Calibri" panose="020F0502020204030204"/>
            </a:endParaRPr>
          </a:p>
          <a:p>
            <a:pPr defTabSz="685800" latinLnBrk="0"/>
            <a:endParaRPr lang="fr-FR" sz="1350" dirty="0">
              <a:solidFill>
                <a:prstClr val="black"/>
              </a:solidFill>
              <a:latin typeface="Calibri" panose="020F0502020204030204"/>
            </a:endParaRPr>
          </a:p>
        </p:txBody>
      </p:sp>
    </p:spTree>
    <p:extLst>
      <p:ext uri="{BB962C8B-B14F-4D97-AF65-F5344CB8AC3E}">
        <p14:creationId xmlns:p14="http://schemas.microsoft.com/office/powerpoint/2010/main" val="38211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a:xfrm>
            <a:off x="-12014" y="-8924"/>
            <a:ext cx="9144000" cy="884466"/>
          </a:xfrm>
        </p:spPr>
        <p:txBody>
          <a:bodyPr/>
          <a:lstStyle/>
          <a:p>
            <a:r>
              <a:rPr lang="fr-FR" sz="2400" dirty="0"/>
              <a:t>Evaluation d’écoles 2022-2023 : 2 groupes</a:t>
            </a:r>
          </a:p>
        </p:txBody>
      </p:sp>
      <p:sp>
        <p:nvSpPr>
          <p:cNvPr id="7" name="Espace réservé du texte 2">
            <a:extLst>
              <a:ext uri="{FF2B5EF4-FFF2-40B4-BE49-F238E27FC236}">
                <a16:creationId xmlns:a16="http://schemas.microsoft.com/office/drawing/2014/main" id="{DC5B4366-3C70-4613-8D65-E5FDD5AB72FE}"/>
              </a:ext>
            </a:extLst>
          </p:cNvPr>
          <p:cNvSpPr txBox="1">
            <a:spLocks/>
          </p:cNvSpPr>
          <p:nvPr/>
        </p:nvSpPr>
        <p:spPr>
          <a:xfrm>
            <a:off x="323528" y="915566"/>
            <a:ext cx="3960440" cy="576064"/>
          </a:xfrm>
          <a:prstGeom prst="rect">
            <a:avLst/>
          </a:prstGeom>
        </p:spPr>
        <p:txBody>
          <a:bodyPr anchor="ctr">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600" b="1" dirty="0">
                <a:latin typeface="Arial" panose="020B0604020202020204" pitchFamily="34" charset="0"/>
                <a:cs typeface="Arial" panose="020B0604020202020204" pitchFamily="34" charset="0"/>
              </a:rPr>
              <a:t>Argentat mat et </a:t>
            </a:r>
            <a:r>
              <a:rPr lang="fr-FR" sz="1600" b="1" dirty="0" err="1">
                <a:latin typeface="Arial" panose="020B0604020202020204" pitchFamily="34" charset="0"/>
                <a:cs typeface="Arial" panose="020B0604020202020204" pitchFamily="34" charset="0"/>
              </a:rPr>
              <a:t>élém</a:t>
            </a:r>
            <a:r>
              <a:rPr lang="fr-FR" sz="1600" b="1" dirty="0">
                <a:latin typeface="Arial" panose="020B0604020202020204" pitchFamily="34" charset="0"/>
                <a:cs typeface="Arial" panose="020B0604020202020204" pitchFamily="34" charset="0"/>
              </a:rPr>
              <a:t>, RPI St-Privat/St-Julien, Servières et S Martin </a:t>
            </a:r>
            <a:r>
              <a:rPr lang="fr-FR" sz="1600" b="1" dirty="0" err="1">
                <a:latin typeface="Arial" panose="020B0604020202020204" pitchFamily="34" charset="0"/>
                <a:cs typeface="Arial" panose="020B0604020202020204" pitchFamily="34" charset="0"/>
              </a:rPr>
              <a:t>Méanne</a:t>
            </a:r>
            <a:endParaRPr lang="fr-FR" sz="1600" b="1" dirty="0">
              <a:latin typeface="Arial" panose="020B0604020202020204" pitchFamily="34" charset="0"/>
              <a:cs typeface="Arial" panose="020B0604020202020204" pitchFamily="34" charset="0"/>
            </a:endParaRPr>
          </a:p>
        </p:txBody>
      </p:sp>
      <p:sp>
        <p:nvSpPr>
          <p:cNvPr id="8" name="Espace réservé du contenu 3">
            <a:extLst>
              <a:ext uri="{FF2B5EF4-FFF2-40B4-BE49-F238E27FC236}">
                <a16:creationId xmlns:a16="http://schemas.microsoft.com/office/drawing/2014/main" id="{49E0E232-AB15-42C8-A426-92046BE99AEE}"/>
              </a:ext>
            </a:extLst>
          </p:cNvPr>
          <p:cNvSpPr>
            <a:spLocks noGrp="1"/>
          </p:cNvSpPr>
          <p:nvPr>
            <p:ph sz="half" idx="4294967295"/>
          </p:nvPr>
        </p:nvSpPr>
        <p:spPr>
          <a:xfrm>
            <a:off x="629842" y="1725390"/>
            <a:ext cx="4086174" cy="3294632"/>
          </a:xfrm>
          <a:prstGeom prst="rect">
            <a:avLst/>
          </a:prstGeom>
        </p:spPr>
        <p:txBody>
          <a:bodyPr>
            <a:normAutofit fontScale="62500" lnSpcReduction="20000"/>
          </a:bodyPr>
          <a:lstStyle/>
          <a:p>
            <a:pPr marL="0" indent="0">
              <a:buNone/>
            </a:pPr>
            <a:r>
              <a:rPr lang="fr-FR" u="sng" dirty="0">
                <a:latin typeface="Arial" panose="020B0604020202020204" pitchFamily="34" charset="0"/>
                <a:cs typeface="Arial" panose="020B0604020202020204" pitchFamily="34" charset="0"/>
              </a:rPr>
              <a:t>Formation des directeurs</a:t>
            </a:r>
          </a:p>
          <a:p>
            <a:pPr lvl="1">
              <a:spcAft>
                <a:spcPts val="600"/>
              </a:spcAft>
            </a:pPr>
            <a:r>
              <a:rPr lang="fr-FR" dirty="0">
                <a:latin typeface="Arial" panose="020B0604020202020204" pitchFamily="34" charset="0"/>
                <a:cs typeface="Arial" panose="020B0604020202020204" pitchFamily="34" charset="0"/>
              </a:rPr>
              <a:t>Du 15 sept au 1er </a:t>
            </a:r>
            <a:r>
              <a:rPr lang="fr-FR" dirty="0" err="1">
                <a:latin typeface="Arial" panose="020B0604020202020204" pitchFamily="34" charset="0"/>
                <a:cs typeface="Arial" panose="020B0604020202020204" pitchFamily="34" charset="0"/>
              </a:rPr>
              <a:t>oct</a:t>
            </a:r>
            <a:endParaRPr lang="fr-FR" dirty="0">
              <a:latin typeface="Arial" panose="020B0604020202020204" pitchFamily="34" charset="0"/>
              <a:cs typeface="Arial" panose="020B0604020202020204" pitchFamily="34" charset="0"/>
            </a:endParaRPr>
          </a:p>
          <a:p>
            <a:pPr marL="0" indent="0">
              <a:buNone/>
            </a:pPr>
            <a:r>
              <a:rPr lang="fr-FR" u="sng" dirty="0">
                <a:latin typeface="Arial" panose="020B0604020202020204" pitchFamily="34" charset="0"/>
                <a:cs typeface="Arial" panose="020B0604020202020204" pitchFamily="34" charset="0"/>
              </a:rPr>
              <a:t>Période d’auto-évaluation</a:t>
            </a:r>
          </a:p>
          <a:p>
            <a:pPr lvl="1">
              <a:spcAft>
                <a:spcPts val="600"/>
              </a:spcAft>
            </a:pPr>
            <a:r>
              <a:rPr lang="fr-FR" dirty="0">
                <a:latin typeface="Arial" panose="020B0604020202020204" pitchFamily="34" charset="0"/>
                <a:cs typeface="Arial" panose="020B0604020202020204" pitchFamily="34" charset="0"/>
              </a:rPr>
              <a:t>Du 1er </a:t>
            </a:r>
            <a:r>
              <a:rPr lang="fr-FR" dirty="0" err="1">
                <a:latin typeface="Arial" panose="020B0604020202020204" pitchFamily="34" charset="0"/>
                <a:cs typeface="Arial" panose="020B0604020202020204" pitchFamily="34" charset="0"/>
              </a:rPr>
              <a:t>oct</a:t>
            </a:r>
            <a:r>
              <a:rPr lang="fr-FR" dirty="0">
                <a:latin typeface="Arial" panose="020B0604020202020204" pitchFamily="34" charset="0"/>
                <a:cs typeface="Arial" panose="020B0604020202020204" pitchFamily="34" charset="0"/>
              </a:rPr>
              <a:t> au 1er </a:t>
            </a:r>
            <a:r>
              <a:rPr lang="fr-FR" dirty="0" err="1">
                <a:latin typeface="Arial" panose="020B0604020202020204" pitchFamily="34" charset="0"/>
                <a:cs typeface="Arial" panose="020B0604020202020204" pitchFamily="34" charset="0"/>
              </a:rPr>
              <a:t>déc</a:t>
            </a:r>
            <a:endParaRPr lang="fr-FR" dirty="0">
              <a:latin typeface="Arial" panose="020B0604020202020204" pitchFamily="34" charset="0"/>
              <a:cs typeface="Arial" panose="020B0604020202020204" pitchFamily="34" charset="0"/>
            </a:endParaRPr>
          </a:p>
          <a:p>
            <a:pPr marL="0" indent="0">
              <a:buNone/>
            </a:pPr>
            <a:r>
              <a:rPr lang="fr-FR" u="sng" dirty="0">
                <a:latin typeface="Arial" panose="020B0604020202020204" pitchFamily="34" charset="0"/>
                <a:cs typeface="Arial" panose="020B0604020202020204" pitchFamily="34" charset="0"/>
              </a:rPr>
              <a:t>Contact écoles Evaluateurs</a:t>
            </a:r>
          </a:p>
          <a:p>
            <a:pPr lvl="1">
              <a:spcAft>
                <a:spcPts val="600"/>
              </a:spcAft>
            </a:pPr>
            <a:r>
              <a:rPr lang="fr-FR" dirty="0">
                <a:latin typeface="Arial" panose="020B0604020202020204" pitchFamily="34" charset="0"/>
                <a:cs typeface="Arial" panose="020B0604020202020204" pitchFamily="34" charset="0"/>
              </a:rPr>
              <a:t>Du 1er au 15 </a:t>
            </a:r>
            <a:r>
              <a:rPr lang="fr-FR" dirty="0" err="1">
                <a:latin typeface="Arial" panose="020B0604020202020204" pitchFamily="34" charset="0"/>
                <a:cs typeface="Arial" panose="020B0604020202020204" pitchFamily="34" charset="0"/>
              </a:rPr>
              <a:t>déc</a:t>
            </a:r>
            <a:endParaRPr lang="fr-FR" dirty="0">
              <a:latin typeface="Arial" panose="020B0604020202020204" pitchFamily="34" charset="0"/>
              <a:cs typeface="Arial" panose="020B0604020202020204" pitchFamily="34" charset="0"/>
            </a:endParaRPr>
          </a:p>
          <a:p>
            <a:pPr marL="0" indent="0">
              <a:buNone/>
            </a:pPr>
            <a:r>
              <a:rPr lang="fr-FR" u="sng" dirty="0">
                <a:latin typeface="Arial" panose="020B0604020202020204" pitchFamily="34" charset="0"/>
                <a:cs typeface="Arial" panose="020B0604020202020204" pitchFamily="34" charset="0"/>
              </a:rPr>
              <a:t>Evaluation externe</a:t>
            </a:r>
          </a:p>
          <a:p>
            <a:pPr lvl="1">
              <a:spcAft>
                <a:spcPts val="600"/>
              </a:spcAft>
            </a:pPr>
            <a:r>
              <a:rPr lang="fr-FR" dirty="0">
                <a:latin typeface="Arial" panose="020B0604020202020204" pitchFamily="34" charset="0"/>
                <a:cs typeface="Arial" panose="020B0604020202020204" pitchFamily="34" charset="0"/>
              </a:rPr>
              <a:t>Du 3 </a:t>
            </a:r>
            <a:r>
              <a:rPr lang="fr-FR" dirty="0" err="1">
                <a:latin typeface="Arial" panose="020B0604020202020204" pitchFamily="34" charset="0"/>
                <a:cs typeface="Arial" panose="020B0604020202020204" pitchFamily="34" charset="0"/>
              </a:rPr>
              <a:t>janv</a:t>
            </a:r>
            <a:r>
              <a:rPr lang="fr-FR" dirty="0">
                <a:latin typeface="Arial" panose="020B0604020202020204" pitchFamily="34" charset="0"/>
                <a:cs typeface="Arial" panose="020B0604020202020204" pitchFamily="34" charset="0"/>
              </a:rPr>
              <a:t> au 15 mars</a:t>
            </a:r>
          </a:p>
          <a:p>
            <a:pPr marL="0" indent="0">
              <a:buNone/>
            </a:pPr>
            <a:r>
              <a:rPr lang="fr-FR" u="sng" dirty="0">
                <a:latin typeface="Arial" panose="020B0604020202020204" pitchFamily="34" charset="0"/>
                <a:cs typeface="Arial" panose="020B0604020202020204" pitchFamily="34" charset="0"/>
              </a:rPr>
              <a:t>Envoi rapport d’évaluation</a:t>
            </a:r>
          </a:p>
          <a:p>
            <a:pPr lvl="1">
              <a:spcAft>
                <a:spcPts val="600"/>
              </a:spcAft>
            </a:pPr>
            <a:r>
              <a:rPr lang="fr-FR" dirty="0">
                <a:latin typeface="Arial" panose="020B0604020202020204" pitchFamily="34" charset="0"/>
                <a:cs typeface="Arial" panose="020B0604020202020204" pitchFamily="34" charset="0"/>
              </a:rPr>
              <a:t>Au plus tard le 15 avril</a:t>
            </a:r>
          </a:p>
        </p:txBody>
      </p:sp>
      <p:sp>
        <p:nvSpPr>
          <p:cNvPr id="10" name="Espace réservé du texte 4">
            <a:extLst>
              <a:ext uri="{FF2B5EF4-FFF2-40B4-BE49-F238E27FC236}">
                <a16:creationId xmlns:a16="http://schemas.microsoft.com/office/drawing/2014/main" id="{A1D5C42D-2256-470B-AA77-6CA664DC976F}"/>
              </a:ext>
            </a:extLst>
          </p:cNvPr>
          <p:cNvSpPr txBox="1">
            <a:spLocks/>
          </p:cNvSpPr>
          <p:nvPr/>
        </p:nvSpPr>
        <p:spPr>
          <a:xfrm>
            <a:off x="4629150" y="915566"/>
            <a:ext cx="4191322" cy="576064"/>
          </a:xfrm>
          <a:prstGeom prst="rect">
            <a:avLst/>
          </a:prstGeom>
        </p:spPr>
        <p:txBody>
          <a:bodyPr anchor="ctr">
            <a:noAutofit/>
          </a:bodyPr>
          <a:lstStyle>
            <a:defPPr>
              <a:defRPr lang="ko-KR"/>
            </a:defPPr>
            <a:lvl1pPr indent="0">
              <a:spcBef>
                <a:spcPct val="20000"/>
              </a:spcBef>
              <a:buFont typeface="Arial" pitchFamily="34" charset="0"/>
              <a:buNone/>
              <a:defRPr sz="1600" b="1">
                <a:solidFill>
                  <a:schemeClr val="tx1">
                    <a:lumMod val="75000"/>
                    <a:lumOff val="25000"/>
                  </a:schemeClr>
                </a:solidFill>
                <a:latin typeface="Arial" panose="020B0604020202020204" pitchFamily="34" charset="0"/>
                <a:cs typeface="Arial" panose="020B0604020202020204"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fr-FR" dirty="0" err="1"/>
              <a:t>Albussac</a:t>
            </a:r>
            <a:r>
              <a:rPr lang="fr-FR" dirty="0"/>
              <a:t>, Monceaux, </a:t>
            </a:r>
            <a:r>
              <a:rPr lang="fr-FR" dirty="0" err="1"/>
              <a:t>Mercoeur</a:t>
            </a:r>
            <a:r>
              <a:rPr lang="fr-FR" dirty="0"/>
              <a:t>, </a:t>
            </a:r>
            <a:r>
              <a:rPr lang="fr-FR" dirty="0" err="1"/>
              <a:t>Goulles</a:t>
            </a:r>
            <a:r>
              <a:rPr lang="fr-FR" dirty="0"/>
              <a:t>, </a:t>
            </a:r>
            <a:r>
              <a:rPr lang="fr-FR" dirty="0" err="1"/>
              <a:t>Rilhac</a:t>
            </a:r>
            <a:r>
              <a:rPr lang="fr-FR" dirty="0"/>
              <a:t>, RPI St-</a:t>
            </a:r>
            <a:r>
              <a:rPr lang="fr-FR" dirty="0" err="1"/>
              <a:t>Chamant</a:t>
            </a:r>
            <a:r>
              <a:rPr lang="fr-FR" dirty="0"/>
              <a:t>-</a:t>
            </a:r>
            <a:r>
              <a:rPr lang="fr-FR" dirty="0" err="1"/>
              <a:t>Forgès</a:t>
            </a:r>
            <a:endParaRPr lang="fr-FR" dirty="0"/>
          </a:p>
        </p:txBody>
      </p:sp>
      <p:sp>
        <p:nvSpPr>
          <p:cNvPr id="12" name="Espace réservé du contenu 5">
            <a:extLst>
              <a:ext uri="{FF2B5EF4-FFF2-40B4-BE49-F238E27FC236}">
                <a16:creationId xmlns:a16="http://schemas.microsoft.com/office/drawing/2014/main" id="{E59C6D49-343E-43A3-B562-D194564DA779}"/>
              </a:ext>
            </a:extLst>
          </p:cNvPr>
          <p:cNvSpPr>
            <a:spLocks noGrp="1"/>
          </p:cNvSpPr>
          <p:nvPr>
            <p:ph sz="quarter" idx="4294967295"/>
          </p:nvPr>
        </p:nvSpPr>
        <p:spPr>
          <a:xfrm>
            <a:off x="5148065" y="1725388"/>
            <a:ext cx="3816424" cy="3418112"/>
          </a:xfrm>
          <a:prstGeom prst="rect">
            <a:avLst/>
          </a:prstGeom>
        </p:spPr>
        <p:txBody>
          <a:bodyPr>
            <a:normAutofit fontScale="62500" lnSpcReduction="20000"/>
          </a:bodyPr>
          <a:lstStyle/>
          <a:p>
            <a:pPr marL="0" indent="0">
              <a:buNone/>
            </a:pPr>
            <a:r>
              <a:rPr lang="fr-FR" u="sng" dirty="0">
                <a:latin typeface="Arial" panose="020B0604020202020204" pitchFamily="34" charset="0"/>
                <a:cs typeface="Arial" panose="020B0604020202020204" pitchFamily="34" charset="0"/>
              </a:rPr>
              <a:t>Formation des directeurs</a:t>
            </a:r>
          </a:p>
          <a:p>
            <a:pPr lvl="1">
              <a:spcAft>
                <a:spcPts val="600"/>
              </a:spcAft>
            </a:pPr>
            <a:r>
              <a:rPr lang="fr-FR" dirty="0">
                <a:latin typeface="Arial" panose="020B0604020202020204" pitchFamily="34" charset="0"/>
                <a:cs typeface="Arial" panose="020B0604020202020204" pitchFamily="34" charset="0"/>
              </a:rPr>
              <a:t>Du 8 au 23 </a:t>
            </a:r>
            <a:r>
              <a:rPr lang="fr-FR" dirty="0" err="1">
                <a:latin typeface="Arial" panose="020B0604020202020204" pitchFamily="34" charset="0"/>
                <a:cs typeface="Arial" panose="020B0604020202020204" pitchFamily="34" charset="0"/>
              </a:rPr>
              <a:t>nov</a:t>
            </a:r>
            <a:endParaRPr lang="fr-FR" dirty="0">
              <a:latin typeface="Arial" panose="020B0604020202020204" pitchFamily="34" charset="0"/>
              <a:cs typeface="Arial" panose="020B0604020202020204" pitchFamily="34" charset="0"/>
            </a:endParaRPr>
          </a:p>
          <a:p>
            <a:pPr marL="0" indent="0">
              <a:buNone/>
            </a:pPr>
            <a:r>
              <a:rPr lang="fr-FR" u="sng" dirty="0">
                <a:latin typeface="Arial" panose="020B0604020202020204" pitchFamily="34" charset="0"/>
                <a:cs typeface="Arial" panose="020B0604020202020204" pitchFamily="34" charset="0"/>
              </a:rPr>
              <a:t>Période d’auto-évaluation</a:t>
            </a:r>
          </a:p>
          <a:p>
            <a:pPr lvl="1">
              <a:spcAft>
                <a:spcPts val="600"/>
              </a:spcAft>
            </a:pPr>
            <a:r>
              <a:rPr lang="fr-FR" dirty="0">
                <a:latin typeface="Arial" panose="020B0604020202020204" pitchFamily="34" charset="0"/>
                <a:cs typeface="Arial" panose="020B0604020202020204" pitchFamily="34" charset="0"/>
              </a:rPr>
              <a:t>Du 3 </a:t>
            </a:r>
            <a:r>
              <a:rPr lang="fr-FR" dirty="0" err="1">
                <a:latin typeface="Arial" panose="020B0604020202020204" pitchFamily="34" charset="0"/>
                <a:cs typeface="Arial" panose="020B0604020202020204" pitchFamily="34" charset="0"/>
              </a:rPr>
              <a:t>janv</a:t>
            </a:r>
            <a:r>
              <a:rPr lang="fr-FR" dirty="0">
                <a:latin typeface="Arial" panose="020B0604020202020204" pitchFamily="34" charset="0"/>
                <a:cs typeface="Arial" panose="020B0604020202020204" pitchFamily="34" charset="0"/>
              </a:rPr>
              <a:t> </a:t>
            </a:r>
            <a:r>
              <a:rPr lang="fr-FR" sz="2900" dirty="0">
                <a:latin typeface="Arial" panose="020B0604020202020204" pitchFamily="34" charset="0"/>
                <a:cs typeface="Arial" panose="020B0604020202020204" pitchFamily="34" charset="0"/>
              </a:rPr>
              <a:t>au</a:t>
            </a:r>
            <a:r>
              <a:rPr lang="fr-FR" dirty="0">
                <a:latin typeface="Arial" panose="020B0604020202020204" pitchFamily="34" charset="0"/>
                <a:cs typeface="Arial" panose="020B0604020202020204" pitchFamily="34" charset="0"/>
              </a:rPr>
              <a:t> 28 </a:t>
            </a:r>
            <a:r>
              <a:rPr lang="fr-FR" dirty="0" err="1">
                <a:latin typeface="Arial" panose="020B0604020202020204" pitchFamily="34" charset="0"/>
                <a:cs typeface="Arial" panose="020B0604020202020204" pitchFamily="34" charset="0"/>
              </a:rPr>
              <a:t>fév</a:t>
            </a:r>
            <a:endParaRPr lang="fr-FR" dirty="0">
              <a:latin typeface="Arial" panose="020B0604020202020204" pitchFamily="34" charset="0"/>
              <a:cs typeface="Arial" panose="020B0604020202020204" pitchFamily="34" charset="0"/>
            </a:endParaRPr>
          </a:p>
          <a:p>
            <a:pPr marL="0" indent="0">
              <a:buNone/>
            </a:pPr>
            <a:r>
              <a:rPr lang="fr-FR" u="sng" dirty="0">
                <a:latin typeface="Arial" panose="020B0604020202020204" pitchFamily="34" charset="0"/>
                <a:cs typeface="Arial" panose="020B0604020202020204" pitchFamily="34" charset="0"/>
              </a:rPr>
              <a:t>Contact écoles Evaluateurs</a:t>
            </a:r>
          </a:p>
          <a:p>
            <a:pPr lvl="1">
              <a:spcAft>
                <a:spcPts val="600"/>
              </a:spcAft>
            </a:pPr>
            <a:r>
              <a:rPr lang="fr-FR" dirty="0">
                <a:latin typeface="Arial" panose="020B0604020202020204" pitchFamily="34" charset="0"/>
                <a:cs typeface="Arial" panose="020B0604020202020204" pitchFamily="34" charset="0"/>
              </a:rPr>
              <a:t>Du 1</a:t>
            </a:r>
            <a:r>
              <a:rPr lang="fr-FR" baseline="30000" dirty="0">
                <a:latin typeface="Arial" panose="020B0604020202020204" pitchFamily="34" charset="0"/>
                <a:cs typeface="Arial" panose="020B0604020202020204" pitchFamily="34" charset="0"/>
              </a:rPr>
              <a:t>er</a:t>
            </a:r>
            <a:r>
              <a:rPr lang="fr-FR" dirty="0">
                <a:latin typeface="Arial" panose="020B0604020202020204" pitchFamily="34" charset="0"/>
                <a:cs typeface="Arial" panose="020B0604020202020204" pitchFamily="34" charset="0"/>
              </a:rPr>
              <a:t> au 15 mars</a:t>
            </a:r>
          </a:p>
          <a:p>
            <a:pPr marL="0" indent="0">
              <a:buNone/>
            </a:pPr>
            <a:r>
              <a:rPr lang="fr-FR" u="sng" dirty="0">
                <a:latin typeface="Arial" panose="020B0604020202020204" pitchFamily="34" charset="0"/>
                <a:cs typeface="Arial" panose="020B0604020202020204" pitchFamily="34" charset="0"/>
              </a:rPr>
              <a:t>Evaluation externe</a:t>
            </a:r>
          </a:p>
          <a:p>
            <a:pPr lvl="1">
              <a:spcAft>
                <a:spcPts val="600"/>
              </a:spcAft>
            </a:pPr>
            <a:r>
              <a:rPr lang="fr-FR" dirty="0">
                <a:latin typeface="Arial" panose="020B0604020202020204" pitchFamily="34" charset="0"/>
                <a:cs typeface="Arial" panose="020B0604020202020204" pitchFamily="34" charset="0"/>
              </a:rPr>
              <a:t>Du 15 mars au 31 mai</a:t>
            </a:r>
          </a:p>
          <a:p>
            <a:pPr marL="0" indent="0">
              <a:buNone/>
            </a:pPr>
            <a:r>
              <a:rPr lang="fr-FR" u="sng" dirty="0">
                <a:latin typeface="Arial" panose="020B0604020202020204" pitchFamily="34" charset="0"/>
                <a:cs typeface="Arial" panose="020B0604020202020204" pitchFamily="34" charset="0"/>
              </a:rPr>
              <a:t>Envoi rapport d’évaluation</a:t>
            </a:r>
          </a:p>
          <a:p>
            <a:pPr lvl="1"/>
            <a:r>
              <a:rPr lang="fr-FR" dirty="0">
                <a:latin typeface="Arial" panose="020B0604020202020204" pitchFamily="34" charset="0"/>
                <a:cs typeface="Arial" panose="020B0604020202020204" pitchFamily="34" charset="0"/>
              </a:rPr>
              <a:t>Au plus tard le 30 juin</a:t>
            </a:r>
          </a:p>
        </p:txBody>
      </p:sp>
    </p:spTree>
    <p:extLst>
      <p:ext uri="{BB962C8B-B14F-4D97-AF65-F5344CB8AC3E}">
        <p14:creationId xmlns:p14="http://schemas.microsoft.com/office/powerpoint/2010/main" val="60855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a:xfrm>
            <a:off x="-12014" y="-8924"/>
            <a:ext cx="9144000" cy="884466"/>
          </a:xfrm>
        </p:spPr>
        <p:txBody>
          <a:bodyPr/>
          <a:lstStyle/>
          <a:p>
            <a:r>
              <a:rPr lang="fr-FR" sz="2400" dirty="0"/>
              <a:t>Journées de concertation 2022-2023</a:t>
            </a:r>
          </a:p>
        </p:txBody>
      </p:sp>
      <p:sp>
        <p:nvSpPr>
          <p:cNvPr id="4" name="Sous-titre 2">
            <a:extLst>
              <a:ext uri="{FF2B5EF4-FFF2-40B4-BE49-F238E27FC236}">
                <a16:creationId xmlns:a16="http://schemas.microsoft.com/office/drawing/2014/main" id="{A9924DD5-6096-45D9-B067-CB18E711820D}"/>
              </a:ext>
            </a:extLst>
          </p:cNvPr>
          <p:cNvSpPr txBox="1">
            <a:spLocks/>
          </p:cNvSpPr>
          <p:nvPr/>
        </p:nvSpPr>
        <p:spPr>
          <a:xfrm>
            <a:off x="755576" y="987574"/>
            <a:ext cx="7632848" cy="3816424"/>
          </a:xfrm>
          <a:prstGeom prst="rect">
            <a:avLst/>
          </a:prstGeom>
        </p:spPr>
        <p:txBody>
          <a:bodyPr anchor="ctr">
            <a:norm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Seconde journée de pré-rentrée + Journée de solidarité </a:t>
            </a:r>
            <a:r>
              <a:rPr lang="fr-FR" dirty="0">
                <a:latin typeface="Arial" panose="020B0604020202020204" pitchFamily="34" charset="0"/>
                <a:cs typeface="Arial" panose="020B0604020202020204" pitchFamily="34" charset="0"/>
                <a:sym typeface="Wingdings" panose="05000000000000000000" pitchFamily="2" charset="2"/>
              </a:rPr>
              <a:t> 12h</a:t>
            </a:r>
          </a:p>
          <a:p>
            <a:endParaRPr lang="fr-FR" dirty="0">
              <a:latin typeface="Arial" panose="020B0604020202020204" pitchFamily="34" charset="0"/>
              <a:cs typeface="Arial" panose="020B0604020202020204" pitchFamily="34" charset="0"/>
              <a:sym typeface="Wingdings" panose="05000000000000000000" pitchFamily="2" charset="2"/>
            </a:endParaRPr>
          </a:p>
          <a:p>
            <a:r>
              <a:rPr lang="fr-FR" b="1" dirty="0">
                <a:latin typeface="Arial" panose="020B0604020202020204" pitchFamily="34" charset="0"/>
                <a:cs typeface="Arial" panose="020B0604020202020204" pitchFamily="34" charset="0"/>
                <a:sym typeface="Wingdings" panose="05000000000000000000" pitchFamily="2" charset="2"/>
              </a:rPr>
              <a:t>Ecoles concernées par l’évaluation d’école (Ecoles du TER)</a:t>
            </a:r>
            <a:endParaRPr lang="fr-FR"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itchFamily="34" charset="0"/>
              <a:buChar char="•"/>
            </a:pPr>
            <a:r>
              <a:rPr lang="fr-FR" sz="1600" dirty="0">
                <a:latin typeface="Arial" panose="020B0604020202020204" pitchFamily="34" charset="0"/>
                <a:cs typeface="Arial" panose="020B0604020202020204" pitchFamily="34" charset="0"/>
                <a:sym typeface="Wingdings" panose="05000000000000000000" pitchFamily="2" charset="2"/>
              </a:rPr>
              <a:t>12h (phase d’auto-évaluation et restitution) + 8h/48h de concertation (ORS)</a:t>
            </a:r>
          </a:p>
          <a:p>
            <a:endParaRPr lang="fr-FR" dirty="0">
              <a:latin typeface="Arial" panose="020B0604020202020204" pitchFamily="34" charset="0"/>
              <a:cs typeface="Arial" panose="020B0604020202020204" pitchFamily="34" charset="0"/>
              <a:sym typeface="Wingdings" panose="05000000000000000000" pitchFamily="2" charset="2"/>
            </a:endParaRPr>
          </a:p>
          <a:p>
            <a:r>
              <a:rPr lang="fr-FR" b="1" dirty="0">
                <a:latin typeface="Arial" panose="020B0604020202020204" pitchFamily="34" charset="0"/>
                <a:cs typeface="Arial" panose="020B0604020202020204" pitchFamily="34" charset="0"/>
                <a:sym typeface="Wingdings" panose="05000000000000000000" pitchFamily="2" charset="2"/>
              </a:rPr>
              <a:t>Autres écoles : 12h</a:t>
            </a:r>
          </a:p>
          <a:p>
            <a:pPr marL="628650" lvl="1">
              <a:buFont typeface="Arial" pitchFamily="34" charset="0"/>
              <a:buChar char="•"/>
            </a:pPr>
            <a:r>
              <a:rPr lang="fr-FR" sz="1700" dirty="0">
                <a:latin typeface="Arial" panose="020B0604020202020204" pitchFamily="34" charset="0"/>
                <a:cs typeface="Arial" panose="020B0604020202020204" pitchFamily="34" charset="0"/>
                <a:sym typeface="Wingdings" panose="05000000000000000000" pitchFamily="2" charset="2"/>
              </a:rPr>
              <a:t>Valeurs de la République,</a:t>
            </a:r>
          </a:p>
          <a:p>
            <a:pPr marL="628650" lvl="1">
              <a:buFont typeface="Arial" pitchFamily="34" charset="0"/>
              <a:buChar char="•"/>
            </a:pPr>
            <a:r>
              <a:rPr lang="fr-FR" sz="1700" b="1" dirty="0">
                <a:solidFill>
                  <a:srgbClr val="FF0000"/>
                </a:solidFill>
                <a:latin typeface="Arial" panose="020B0604020202020204" pitchFamily="34" charset="0"/>
                <a:cs typeface="Arial" panose="020B0604020202020204" pitchFamily="34" charset="0"/>
                <a:sym typeface="Wingdings" panose="05000000000000000000" pitchFamily="2" charset="2"/>
              </a:rPr>
              <a:t>Harcèlement (dispositif Phare) / LPI</a:t>
            </a:r>
          </a:p>
          <a:p>
            <a:pPr marL="628650" lvl="1">
              <a:buFont typeface="Arial" pitchFamily="34" charset="0"/>
              <a:buChar char="•"/>
            </a:pPr>
            <a:r>
              <a:rPr lang="fr-FR" sz="1700" dirty="0">
                <a:latin typeface="Arial" panose="020B0604020202020204" pitchFamily="34" charset="0"/>
                <a:cs typeface="Arial" panose="020B0604020202020204" pitchFamily="34" charset="0"/>
                <a:sym typeface="Wingdings" panose="05000000000000000000" pitchFamily="2" charset="2"/>
              </a:rPr>
              <a:t>EDD</a:t>
            </a:r>
          </a:p>
          <a:p>
            <a:pPr marL="628650" lvl="1">
              <a:buFont typeface="Arial" pitchFamily="34" charset="0"/>
              <a:buChar char="•"/>
            </a:pPr>
            <a:r>
              <a:rPr lang="fr-FR" sz="1700" dirty="0">
                <a:latin typeface="Arial" panose="020B0604020202020204" pitchFamily="34" charset="0"/>
                <a:cs typeface="Arial" panose="020B0604020202020204" pitchFamily="34" charset="0"/>
                <a:sym typeface="Wingdings" panose="05000000000000000000" pitchFamily="2" charset="2"/>
              </a:rPr>
              <a:t>Promotion de la lecture</a:t>
            </a:r>
          </a:p>
          <a:p>
            <a:pPr marL="628650" lvl="1">
              <a:buFont typeface="Arial" pitchFamily="34" charset="0"/>
              <a:buChar char="•"/>
            </a:pPr>
            <a:r>
              <a:rPr lang="fr-FR" sz="1700" dirty="0">
                <a:latin typeface="Arial" panose="020B0604020202020204" pitchFamily="34" charset="0"/>
                <a:cs typeface="Arial" panose="020B0604020202020204" pitchFamily="34" charset="0"/>
                <a:sym typeface="Wingdings" panose="05000000000000000000" pitchFamily="2" charset="2"/>
              </a:rPr>
              <a:t>Déploiement des langues vivantes</a:t>
            </a:r>
            <a:endParaRPr lang="fr-F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051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a:xfrm>
            <a:off x="-12014" y="-8924"/>
            <a:ext cx="9144000" cy="884466"/>
          </a:xfrm>
        </p:spPr>
        <p:txBody>
          <a:bodyPr/>
          <a:lstStyle/>
          <a:p>
            <a:r>
              <a:rPr lang="fr-FR" sz="2400" dirty="0"/>
              <a:t>PDF : animations pédagogiques</a:t>
            </a:r>
          </a:p>
        </p:txBody>
      </p:sp>
      <p:sp>
        <p:nvSpPr>
          <p:cNvPr id="4" name="Espace réservé du contenu 5"/>
          <p:cNvSpPr>
            <a:spLocks noGrp="1"/>
          </p:cNvSpPr>
          <p:nvPr>
            <p:ph idx="10"/>
          </p:nvPr>
        </p:nvSpPr>
        <p:spPr>
          <a:xfrm>
            <a:off x="0" y="555526"/>
            <a:ext cx="9144000" cy="4587974"/>
          </a:xfrm>
        </p:spPr>
        <p:txBody>
          <a:bodyPr/>
          <a:lstStyle/>
          <a:p>
            <a:endParaRPr lang="fr-FR" dirty="0">
              <a:latin typeface="Arial" panose="020B0604020202020204" pitchFamily="34" charset="0"/>
              <a:cs typeface="Arial" panose="020B0604020202020204" pitchFamily="34" charset="0"/>
            </a:endParaRPr>
          </a:p>
          <a:p>
            <a:r>
              <a:rPr lang="fr-FR" sz="1800" b="1" dirty="0">
                <a:latin typeface="Arial" panose="020B0604020202020204" pitchFamily="34" charset="0"/>
                <a:cs typeface="Arial" panose="020B0604020202020204" pitchFamily="34" charset="0"/>
              </a:rPr>
              <a:t>Maternelle</a:t>
            </a:r>
            <a:r>
              <a:rPr lang="fr-FR" sz="1800" dirty="0">
                <a:latin typeface="Arial" panose="020B0604020202020204" pitchFamily="34" charset="0"/>
                <a:cs typeface="Arial" panose="020B0604020202020204" pitchFamily="34" charset="0"/>
              </a:rPr>
              <a:t> : 2 groupes Plan Français / Plan Mathématiques (18h)</a:t>
            </a:r>
          </a:p>
          <a:p>
            <a:endParaRPr lang="fr-FR" sz="1800" b="1" dirty="0">
              <a:latin typeface="Arial" panose="020B0604020202020204" pitchFamily="34" charset="0"/>
              <a:cs typeface="Arial" panose="020B0604020202020204" pitchFamily="34" charset="0"/>
            </a:endParaRPr>
          </a:p>
          <a:p>
            <a:r>
              <a:rPr lang="fr-FR" sz="1800" b="1" dirty="0">
                <a:latin typeface="Arial" panose="020B0604020202020204" pitchFamily="34" charset="0"/>
                <a:cs typeface="Arial" panose="020B0604020202020204" pitchFamily="34" charset="0"/>
              </a:rPr>
              <a:t>Cycle 2</a:t>
            </a:r>
            <a:r>
              <a:rPr lang="fr-FR" sz="1800" dirty="0">
                <a:latin typeface="Arial" panose="020B0604020202020204" pitchFamily="34" charset="0"/>
                <a:cs typeface="Arial" panose="020B0604020202020204" pitchFamily="34" charset="0"/>
              </a:rPr>
              <a:t>                                    </a:t>
            </a:r>
            <a:r>
              <a:rPr lang="fr-FR" sz="1800" b="1" dirty="0">
                <a:latin typeface="Arial" panose="020B0604020202020204" pitchFamily="34" charset="0"/>
                <a:cs typeface="Arial" panose="020B0604020202020204" pitchFamily="34" charset="0"/>
              </a:rPr>
              <a:t>Cycle 3</a:t>
            </a:r>
          </a:p>
          <a:p>
            <a:r>
              <a:rPr lang="fr-FR" sz="1800" dirty="0">
                <a:latin typeface="Arial" panose="020B0604020202020204" pitchFamily="34" charset="0"/>
                <a:cs typeface="Arial" panose="020B0604020202020204" pitchFamily="34" charset="0"/>
              </a:rPr>
              <a:t>EPS/Aisance aquatique 3h           Institutionnelles: 2X3h (7 décembre et 31 mai)</a:t>
            </a:r>
          </a:p>
          <a:p>
            <a:r>
              <a:rPr lang="fr-FR" sz="1800" dirty="0">
                <a:latin typeface="Arial" panose="020B0604020202020204" pitchFamily="34" charset="0"/>
                <a:cs typeface="Arial" panose="020B0604020202020204" pitchFamily="34" charset="0"/>
              </a:rPr>
              <a:t>Institutionnelle: 3h (24 mai)           Français 6h</a:t>
            </a:r>
          </a:p>
          <a:p>
            <a:r>
              <a:rPr lang="fr-FR" sz="1800" dirty="0">
                <a:latin typeface="Arial" panose="020B0604020202020204" pitchFamily="34" charset="0"/>
                <a:cs typeface="Arial" panose="020B0604020202020204" pitchFamily="34" charset="0"/>
              </a:rPr>
              <a:t>Français: 6h                                  Mathématiques: 6h</a:t>
            </a:r>
          </a:p>
          <a:p>
            <a:r>
              <a:rPr lang="fr-FR" sz="1800" dirty="0">
                <a:latin typeface="Arial" panose="020B0604020202020204" pitchFamily="34" charset="0"/>
                <a:cs typeface="Arial" panose="020B0604020202020204" pitchFamily="34" charset="0"/>
              </a:rPr>
              <a:t>Mathématiques: 6h</a:t>
            </a:r>
          </a:p>
          <a:p>
            <a:pPr algn="ctr"/>
            <a:r>
              <a:rPr lang="fr-FR" sz="1800" dirty="0">
                <a:latin typeface="Arial" panose="020B0604020202020204" pitchFamily="34" charset="0"/>
                <a:cs typeface="Arial" panose="020B0604020202020204" pitchFamily="34" charset="0"/>
              </a:rPr>
              <a:t> </a:t>
            </a:r>
            <a:r>
              <a:rPr lang="fr-FR" sz="1800" dirty="0">
                <a:solidFill>
                  <a:srgbClr val="FF0000"/>
                </a:solidFill>
                <a:latin typeface="Arial" panose="020B0604020202020204" pitchFamily="34" charset="0"/>
                <a:cs typeface="Arial" panose="020B0604020202020204" pitchFamily="34" charset="0"/>
              </a:rPr>
              <a:t>Pas d’inscription individuelle</a:t>
            </a:r>
          </a:p>
          <a:p>
            <a:r>
              <a:rPr lang="fr-FR" sz="1800" b="1" dirty="0">
                <a:latin typeface="Arial" panose="020B0604020202020204" pitchFamily="34" charset="0"/>
                <a:cs typeface="Arial" panose="020B0604020202020204" pitchFamily="34" charset="0"/>
              </a:rPr>
              <a:t>Formations spécifiques directeurs d’école</a:t>
            </a:r>
            <a:r>
              <a:rPr lang="fr-FR" sz="1800" dirty="0">
                <a:latin typeface="Arial" panose="020B0604020202020204" pitchFamily="34" charset="0"/>
                <a:cs typeface="Arial" panose="020B0604020202020204" pitchFamily="34" charset="0"/>
              </a:rPr>
              <a:t>: 3 groupes de directeurs</a:t>
            </a:r>
          </a:p>
          <a:p>
            <a:r>
              <a:rPr lang="fr-FR" sz="1600" dirty="0">
                <a:latin typeface="Arial" panose="020B0604020202020204" pitchFamily="34" charset="0"/>
                <a:cs typeface="Arial" panose="020B0604020202020204" pitchFamily="34" charset="0"/>
              </a:rPr>
              <a:t>2 j temps scolaire </a:t>
            </a: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 1j en P1/P2 </a:t>
            </a:r>
            <a:r>
              <a:rPr lang="fr-FR" sz="1600" dirty="0">
                <a:latin typeface="Arial" panose="020B0604020202020204" pitchFamily="34" charset="0"/>
                <a:cs typeface="Arial" panose="020B0604020202020204" pitchFamily="34" charset="0"/>
                <a:sym typeface="Wingdings" panose="05000000000000000000" pitchFamily="2" charset="2"/>
              </a:rPr>
              <a:t> </a:t>
            </a:r>
            <a:r>
              <a:rPr lang="fr-FR" sz="1600" dirty="0">
                <a:latin typeface="Arial" panose="020B0604020202020204" pitchFamily="34" charset="0"/>
                <a:cs typeface="Arial" panose="020B0604020202020204" pitchFamily="34" charset="0"/>
              </a:rPr>
              <a:t>15sept (Gr TER)/</a:t>
            </a:r>
            <a:r>
              <a:rPr lang="fr-FR" sz="1600" dirty="0" err="1">
                <a:latin typeface="Arial" panose="020B0604020202020204" pitchFamily="34" charset="0"/>
                <a:cs typeface="Arial" panose="020B0604020202020204" pitchFamily="34" charset="0"/>
              </a:rPr>
              <a:t>nov</a:t>
            </a:r>
            <a:r>
              <a:rPr lang="fr-FR" sz="1600" dirty="0">
                <a:latin typeface="Arial" panose="020B0604020202020204" pitchFamily="34" charset="0"/>
                <a:cs typeface="Arial" panose="020B0604020202020204" pitchFamily="34" charset="0"/>
              </a:rPr>
              <a:t> (G1-G2)</a:t>
            </a: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 1j Mars</a:t>
            </a:r>
          </a:p>
          <a:p>
            <a:r>
              <a:rPr lang="fr-FR" sz="1600" b="1" dirty="0">
                <a:latin typeface="Arial" panose="020B0604020202020204" pitchFamily="34" charset="0"/>
                <a:cs typeface="Arial" panose="020B0604020202020204" pitchFamily="34" charset="0"/>
              </a:rPr>
              <a:t>Formation des directeurs ATP et chargés d’école: 2 et 23 sept</a:t>
            </a:r>
          </a:p>
          <a:p>
            <a:endParaRPr lang="fr-FR" dirty="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pPr>
              <a:buFont typeface="Wingdings" pitchFamily="2" charset="2"/>
              <a:buChar char="Ø"/>
            </a:pPr>
            <a:endParaRPr lang="fr-FR" sz="1400" dirty="0">
              <a:latin typeface="Arial" panose="020B0604020202020204" pitchFamily="34" charset="0"/>
              <a:cs typeface="Arial" panose="020B0604020202020204" pitchFamily="34" charset="0"/>
            </a:endParaRPr>
          </a:p>
        </p:txBody>
      </p:sp>
      <p:sp>
        <p:nvSpPr>
          <p:cNvPr id="6" name="Flèche gauche 5"/>
          <p:cNvSpPr/>
          <p:nvPr/>
        </p:nvSpPr>
        <p:spPr>
          <a:xfrm>
            <a:off x="-1000164" y="4786310"/>
            <a:ext cx="64291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78223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idx="10"/>
          </p:nvPr>
        </p:nvSpPr>
        <p:spPr>
          <a:xfrm>
            <a:off x="539552" y="483518"/>
            <a:ext cx="7920880" cy="4462405"/>
          </a:xfrm>
        </p:spPr>
        <p:txBody>
          <a:bodyPr/>
          <a:lstStyle/>
          <a:p>
            <a:pPr algn="ctr"/>
            <a:endParaRPr lang="fr-FR" sz="2000" b="1" dirty="0">
              <a:latin typeface="Arial" panose="020B0604020202020204" pitchFamily="34" charset="0"/>
              <a:cs typeface="Arial" panose="020B0604020202020204" pitchFamily="34" charset="0"/>
            </a:endParaRPr>
          </a:p>
          <a:p>
            <a:pPr marL="285750" lvl="1" indent="0" algn="ctr">
              <a:buNone/>
            </a:pPr>
            <a:r>
              <a:rPr lang="fr-FR" sz="2000" b="1" dirty="0">
                <a:latin typeface="Arial" panose="020B0604020202020204" pitchFamily="34" charset="0"/>
                <a:cs typeface="Arial" panose="020B0604020202020204" pitchFamily="34" charset="0"/>
              </a:rPr>
              <a:t>Election des parents d’élèves</a:t>
            </a:r>
            <a:endParaRPr lang="fr-FR" sz="1600" dirty="0">
              <a:latin typeface="Arial" panose="020B0604020202020204" pitchFamily="34" charset="0"/>
              <a:cs typeface="Arial" panose="020B0604020202020204" pitchFamily="34" charset="0"/>
            </a:endParaRPr>
          </a:p>
          <a:p>
            <a:pPr marL="285750">
              <a:buFont typeface="Wingdings" panose="05000000000000000000" pitchFamily="2" charset="2"/>
              <a:buChar char="Ø"/>
            </a:pPr>
            <a:r>
              <a:rPr lang="fr-FR" sz="1600" dirty="0">
                <a:latin typeface="Arial" panose="020B0604020202020204" pitchFamily="34" charset="0"/>
                <a:cs typeface="Arial" panose="020B0604020202020204" pitchFamily="34" charset="0"/>
              </a:rPr>
              <a:t> Vendredi 7 octobre 2022</a:t>
            </a:r>
          </a:p>
          <a:p>
            <a:pPr marL="285750" algn="ctr"/>
            <a:r>
              <a:rPr lang="fr-FR" sz="2000" b="1" dirty="0">
                <a:latin typeface="Arial" panose="020B0604020202020204" pitchFamily="34" charset="0"/>
                <a:cs typeface="Arial" panose="020B0604020202020204" pitchFamily="34" charset="0"/>
              </a:rPr>
              <a:t>Elèves</a:t>
            </a: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ukrainiens</a:t>
            </a:r>
            <a:r>
              <a:rPr lang="fr-FR" sz="2000" dirty="0">
                <a:latin typeface="Arial" panose="020B0604020202020204" pitchFamily="34" charset="0"/>
                <a:cs typeface="Arial" panose="020B0604020202020204" pitchFamily="34" charset="0"/>
              </a:rPr>
              <a:t> </a:t>
            </a:r>
          </a:p>
          <a:p>
            <a:pPr marL="457200" lvl="1" indent="0">
              <a:buNone/>
            </a:pPr>
            <a:r>
              <a:rPr lang="fr-FR" sz="2000" dirty="0">
                <a:latin typeface="Arial" panose="020B0604020202020204" pitchFamily="34" charset="0"/>
                <a:cs typeface="Arial" panose="020B0604020202020204" pitchFamily="34" charset="0"/>
                <a:sym typeface="Wingdings" panose="05000000000000000000" pitchFamily="2" charset="2"/>
              </a:rPr>
              <a:t>F</a:t>
            </a:r>
            <a:r>
              <a:rPr lang="fr-FR" sz="1500" dirty="0">
                <a:latin typeface="Arial" panose="020B0604020202020204" pitchFamily="34" charset="0"/>
                <a:cs typeface="Arial" panose="020B0604020202020204" pitchFamily="34" charset="0"/>
                <a:sym typeface="Wingdings" panose="05000000000000000000" pitchFamily="2" charset="2"/>
              </a:rPr>
              <a:t>aire remonter les informations (noms/départs)</a:t>
            </a:r>
            <a:endParaRPr lang="fr-FR" sz="1500" dirty="0">
              <a:latin typeface="Arial" panose="020B0604020202020204" pitchFamily="34" charset="0"/>
              <a:cs typeface="Arial" panose="020B0604020202020204" pitchFamily="34" charset="0"/>
            </a:endParaRPr>
          </a:p>
          <a:p>
            <a:pPr algn="ctr"/>
            <a:r>
              <a:rPr lang="fr-FR" sz="2000" b="1" dirty="0">
                <a:latin typeface="Arial" panose="020B0604020202020204" pitchFamily="34" charset="0"/>
                <a:cs typeface="Arial" panose="020B0604020202020204" pitchFamily="34" charset="0"/>
              </a:rPr>
              <a:t>PPCR :</a:t>
            </a:r>
          </a:p>
          <a:p>
            <a:pPr lvl="1">
              <a:buFont typeface="Wingdings" pitchFamily="2" charset="2"/>
              <a:buChar char="Ø"/>
            </a:pPr>
            <a:r>
              <a:rPr lang="fr-FR" sz="1400" dirty="0">
                <a:latin typeface="Arial" panose="020B0604020202020204" pitchFamily="34" charset="0"/>
                <a:cs typeface="Arial" panose="020B0604020202020204" pitchFamily="34" charset="0"/>
              </a:rPr>
              <a:t>Annonce de la visite 30j avant la période;</a:t>
            </a:r>
          </a:p>
          <a:p>
            <a:pPr lvl="1">
              <a:buFont typeface="Wingdings" pitchFamily="2" charset="2"/>
              <a:buChar char="Ø"/>
            </a:pPr>
            <a:r>
              <a:rPr lang="fr-FR" sz="1400" dirty="0">
                <a:latin typeface="Arial" panose="020B0604020202020204" pitchFamily="34" charset="0"/>
                <a:cs typeface="Arial" panose="020B0604020202020204" pitchFamily="34" charset="0"/>
              </a:rPr>
              <a:t>Visite avec recueil du document préalable PPCR;</a:t>
            </a:r>
          </a:p>
          <a:p>
            <a:pPr lvl="1">
              <a:spcAft>
                <a:spcPts val="600"/>
              </a:spcAft>
              <a:buFont typeface="Wingdings" pitchFamily="2" charset="2"/>
              <a:buChar char="Ø"/>
            </a:pPr>
            <a:r>
              <a:rPr lang="fr-FR" sz="1400" dirty="0">
                <a:latin typeface="Arial" panose="020B0604020202020204" pitchFamily="34" charset="0"/>
                <a:cs typeface="Arial" panose="020B0604020202020204" pitchFamily="34" charset="0"/>
              </a:rPr>
              <a:t>Envoi du rapport via l’application (2048 caractères).</a:t>
            </a:r>
          </a:p>
          <a:p>
            <a:pPr marL="457200" lvl="1" indent="0" algn="ctr">
              <a:buNone/>
            </a:pPr>
            <a:r>
              <a:rPr lang="fr-FR" sz="2000" b="1" dirty="0">
                <a:latin typeface="Arial" panose="020B0604020202020204" pitchFamily="34" charset="0"/>
                <a:cs typeface="Arial" panose="020B0604020202020204" pitchFamily="34" charset="0"/>
              </a:rPr>
              <a:t>LSU</a:t>
            </a:r>
            <a:r>
              <a:rPr lang="fr-FR" sz="2000" dirty="0">
                <a:latin typeface="Arial" panose="020B0604020202020204" pitchFamily="34" charset="0"/>
                <a:cs typeface="Arial" panose="020B0604020202020204" pitchFamily="34" charset="0"/>
              </a:rPr>
              <a:t> : </a:t>
            </a:r>
            <a:r>
              <a:rPr lang="fr-FR" sz="2000" b="1" dirty="0">
                <a:latin typeface="Arial" panose="020B0604020202020204" pitchFamily="34" charset="0"/>
                <a:cs typeface="Arial" panose="020B0604020202020204" pitchFamily="34" charset="0"/>
              </a:rPr>
              <a:t>3 dates </a:t>
            </a:r>
          </a:p>
          <a:p>
            <a:pPr marL="457200" lvl="1" indent="0" algn="ctr">
              <a:spcAft>
                <a:spcPts val="600"/>
              </a:spcAft>
              <a:buNone/>
            </a:pPr>
            <a:r>
              <a:rPr lang="fr-FR" sz="1600" dirty="0">
                <a:latin typeface="Arial" panose="020B0604020202020204" pitchFamily="34" charset="0"/>
                <a:cs typeface="Arial" panose="020B0604020202020204" pitchFamily="34" charset="0"/>
              </a:rPr>
              <a:t>Propositions : 9 </a:t>
            </a:r>
            <a:r>
              <a:rPr lang="fr-FR" sz="1600" dirty="0" err="1">
                <a:latin typeface="Arial" panose="020B0604020202020204" pitchFamily="34" charset="0"/>
                <a:cs typeface="Arial" panose="020B0604020202020204" pitchFamily="34" charset="0"/>
              </a:rPr>
              <a:t>déc</a:t>
            </a:r>
            <a:r>
              <a:rPr lang="fr-FR" sz="1600" dirty="0">
                <a:latin typeface="Arial" panose="020B0604020202020204" pitchFamily="34" charset="0"/>
                <a:cs typeface="Arial" panose="020B0604020202020204" pitchFamily="34" charset="0"/>
              </a:rPr>
              <a:t>, 24 mars, 23 juin</a:t>
            </a:r>
          </a:p>
          <a:p>
            <a:pPr marL="457200" lvl="1" indent="0" algn="ctr">
              <a:buNone/>
            </a:pPr>
            <a:r>
              <a:rPr lang="fr-FR" sz="2000" b="1" dirty="0">
                <a:latin typeface="Arial" panose="020B0604020202020204" pitchFamily="34" charset="0"/>
                <a:cs typeface="Arial" panose="020B0604020202020204" pitchFamily="34" charset="0"/>
              </a:rPr>
              <a:t>Réunion T1, T2 </a:t>
            </a:r>
            <a:r>
              <a:rPr lang="fr-FR" sz="2000" dirty="0">
                <a:latin typeface="Arial" panose="020B0604020202020204" pitchFamily="34" charset="0"/>
                <a:cs typeface="Arial" panose="020B0604020202020204" pitchFamily="34" charset="0"/>
              </a:rPr>
              <a:t>: </a:t>
            </a:r>
          </a:p>
          <a:p>
            <a:pPr marL="457200" lvl="1" indent="0" algn="ctr">
              <a:buNone/>
            </a:pPr>
            <a:r>
              <a:rPr lang="fr-FR" sz="1600" dirty="0">
                <a:latin typeface="Arial" panose="020B0604020202020204" pitchFamily="34" charset="0"/>
                <a:cs typeface="Arial" panose="020B0604020202020204" pitchFamily="34" charset="0"/>
              </a:rPr>
              <a:t>15 septembre 17h15 Centre du Chambon</a:t>
            </a:r>
          </a:p>
          <a:p>
            <a:pPr>
              <a:buFont typeface="Wingdings" panose="05000000000000000000" pitchFamily="2" charset="2"/>
              <a:buChar char="Ø"/>
            </a:pPr>
            <a:endParaRPr lang="fr-FR" sz="600" dirty="0">
              <a:latin typeface="Arial" panose="020B0604020202020204" pitchFamily="34" charset="0"/>
              <a:cs typeface="Arial" panose="020B0604020202020204" pitchFamily="34" charset="0"/>
            </a:endParaRPr>
          </a:p>
          <a:p>
            <a:pPr lvl="1">
              <a:buFont typeface="Wingdings" pitchFamily="2" charset="2"/>
              <a:buChar char="Ø"/>
            </a:pPr>
            <a:endParaRPr lang="fr-FR" sz="2000" dirty="0">
              <a:latin typeface="Arial" panose="020B0604020202020204" pitchFamily="34" charset="0"/>
              <a:cs typeface="Arial" panose="020B0604020202020204" pitchFamily="34" charset="0"/>
            </a:endParaRPr>
          </a:p>
          <a:p>
            <a:pPr lvl="1">
              <a:buFont typeface="Wingdings" pitchFamily="2" charset="2"/>
              <a:buChar char="Ø"/>
            </a:pPr>
            <a:endParaRPr lang="fr-FR" sz="1400" dirty="0">
              <a:latin typeface="Arial" panose="020B0604020202020204" pitchFamily="34" charset="0"/>
              <a:cs typeface="Arial" panose="020B0604020202020204" pitchFamily="34" charset="0"/>
            </a:endParaRPr>
          </a:p>
          <a:p>
            <a:pPr>
              <a:buFont typeface="Wingdings" pitchFamily="2" charset="2"/>
              <a:buChar char="Ø"/>
            </a:pPr>
            <a:endParaRPr lang="fr-FR" sz="100" dirty="0">
              <a:latin typeface="Arial" panose="020B0604020202020204" pitchFamily="34" charset="0"/>
              <a:cs typeface="Arial" panose="020B0604020202020204" pitchFamily="34" charset="0"/>
            </a:endParaRPr>
          </a:p>
          <a:p>
            <a:pPr lvl="1">
              <a:buFont typeface="Wingdings" pitchFamily="2" charset="2"/>
              <a:buChar char="Ø"/>
            </a:pPr>
            <a:endParaRPr lang="fr-FR" sz="1400" dirty="0">
              <a:latin typeface="Arial" panose="020B0604020202020204" pitchFamily="34" charset="0"/>
              <a:cs typeface="Arial" panose="020B0604020202020204" pitchFamily="34" charset="0"/>
            </a:endParaRPr>
          </a:p>
          <a:p>
            <a:pPr>
              <a:buFont typeface="Wingdings" pitchFamily="2" charset="2"/>
              <a:buChar char="Ø"/>
            </a:pPr>
            <a:r>
              <a:rPr lang="fr-FR" sz="100" dirty="0">
                <a:latin typeface="Arial" panose="020B0604020202020204" pitchFamily="34" charset="0"/>
                <a:cs typeface="Arial" panose="020B0604020202020204" pitchFamily="34" charset="0"/>
              </a:rPr>
              <a:t>LSU</a:t>
            </a:r>
          </a:p>
        </p:txBody>
      </p:sp>
      <p:sp>
        <p:nvSpPr>
          <p:cNvPr id="6" name="Flèche gauche 5"/>
          <p:cNvSpPr/>
          <p:nvPr/>
        </p:nvSpPr>
        <p:spPr>
          <a:xfrm>
            <a:off x="-1000164" y="4786310"/>
            <a:ext cx="64291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8465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DC096-A9C1-41F5-9B7E-F9ABD8B4545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0552B95-B69D-467F-93E6-122C0CD40506}"/>
              </a:ext>
            </a:extLst>
          </p:cNvPr>
          <p:cNvSpPr>
            <a:spLocks noGrp="1"/>
          </p:cNvSpPr>
          <p:nvPr>
            <p:ph idx="1"/>
          </p:nvPr>
        </p:nvSpPr>
        <p:spPr/>
        <p:txBody>
          <a:bodyPr/>
          <a:lstStyle/>
          <a:p>
            <a:r>
              <a:rPr lang="fr-FR" dirty="0"/>
              <a:t>Remerciements du Président de la République et du ministre de </a:t>
            </a:r>
          </a:p>
          <a:p>
            <a:r>
              <a:rPr lang="fr-FR" dirty="0"/>
              <a:t>l’éducation nationale de la jeunesse.</a:t>
            </a:r>
          </a:p>
        </p:txBody>
      </p:sp>
      <p:sp>
        <p:nvSpPr>
          <p:cNvPr id="4" name="Espace réservé du contenu 3">
            <a:extLst>
              <a:ext uri="{FF2B5EF4-FFF2-40B4-BE49-F238E27FC236}">
                <a16:creationId xmlns:a16="http://schemas.microsoft.com/office/drawing/2014/main" id="{FD3037D7-B33B-4DD0-B0D4-5CF58D4EC628}"/>
              </a:ext>
            </a:extLst>
          </p:cNvPr>
          <p:cNvSpPr>
            <a:spLocks noGrp="1"/>
          </p:cNvSpPr>
          <p:nvPr>
            <p:ph idx="10"/>
          </p:nvPr>
        </p:nvSpPr>
        <p:spPr>
          <a:xfrm>
            <a:off x="405880" y="2139702"/>
            <a:ext cx="8496944" cy="2664296"/>
          </a:xfrm>
        </p:spPr>
        <p:txBody>
          <a:bodyPr/>
          <a:lstStyle/>
          <a:p>
            <a:r>
              <a:rPr lang="fr-FR" sz="1800" dirty="0"/>
              <a:t>Discours prononcé à la Sorbonne le 25 août. </a:t>
            </a:r>
          </a:p>
        </p:txBody>
      </p:sp>
    </p:spTree>
    <p:extLst>
      <p:ext uri="{BB962C8B-B14F-4D97-AF65-F5344CB8AC3E}">
        <p14:creationId xmlns:p14="http://schemas.microsoft.com/office/powerpoint/2010/main" val="39706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a:xfrm>
            <a:off x="-12014" y="-8924"/>
            <a:ext cx="9144000" cy="884466"/>
          </a:xfrm>
        </p:spPr>
        <p:txBody>
          <a:bodyPr/>
          <a:lstStyle/>
          <a:p>
            <a:r>
              <a:rPr lang="fr-FR" sz="2400" dirty="0"/>
              <a:t>Espace directeurs sur le site pédagogique</a:t>
            </a:r>
          </a:p>
        </p:txBody>
      </p:sp>
      <p:sp>
        <p:nvSpPr>
          <p:cNvPr id="6" name="Espace réservé du contenu 5"/>
          <p:cNvSpPr>
            <a:spLocks noGrp="1"/>
          </p:cNvSpPr>
          <p:nvPr>
            <p:ph idx="10"/>
          </p:nvPr>
        </p:nvSpPr>
        <p:spPr>
          <a:xfrm>
            <a:off x="0" y="785800"/>
            <a:ext cx="9252520" cy="3786214"/>
          </a:xfrm>
        </p:spPr>
        <p:txBody>
          <a:bodyPr/>
          <a:lstStyle/>
          <a:p>
            <a:endParaRPr lang="fr-FR" dirty="0"/>
          </a:p>
          <a:p>
            <a:endParaRPr lang="fr-FR" dirty="0"/>
          </a:p>
          <a:p>
            <a:r>
              <a:rPr lang="fr-FR" sz="2000" b="1" dirty="0"/>
              <a:t>Exercices de sécurité</a:t>
            </a:r>
          </a:p>
          <a:p>
            <a:endParaRPr lang="fr-FR" sz="2000" b="1" dirty="0"/>
          </a:p>
          <a:p>
            <a:r>
              <a:rPr lang="fr-FR" sz="1600" dirty="0">
                <a:solidFill>
                  <a:srgbClr val="FF0000"/>
                </a:solidFill>
                <a:effectLst>
                  <a:outerShdw blurRad="38100" dist="38100" dir="2700000" algn="tl">
                    <a:srgbClr val="000000">
                      <a:alpha val="43137"/>
                    </a:srgbClr>
                  </a:outerShdw>
                </a:effectLst>
              </a:rPr>
              <a:t>3 signaux différents:  </a:t>
            </a:r>
            <a:r>
              <a:rPr lang="fr-FR" sz="1600" dirty="0"/>
              <a:t>alerte incendie, alerte risque naturel majeur, alerte attentat</a:t>
            </a:r>
          </a:p>
          <a:p>
            <a:r>
              <a:rPr lang="fr-FR" sz="1600" dirty="0">
                <a:solidFill>
                  <a:srgbClr val="FF0000"/>
                </a:solidFill>
                <a:effectLst>
                  <a:outerShdw blurRad="38100" dist="38100" dir="2700000" algn="tl">
                    <a:srgbClr val="000000">
                      <a:alpha val="43137"/>
                    </a:srgbClr>
                  </a:outerShdw>
                </a:effectLst>
              </a:rPr>
              <a:t>5 exercices:</a:t>
            </a:r>
          </a:p>
          <a:p>
            <a:pPr lvl="1"/>
            <a:r>
              <a:rPr lang="fr-FR" sz="1600" dirty="0"/>
              <a:t>2 alertes incendie dont un avant la Toussaint</a:t>
            </a:r>
          </a:p>
          <a:p>
            <a:pPr lvl="1"/>
            <a:r>
              <a:rPr lang="fr-FR" sz="1600" dirty="0"/>
              <a:t>2 alertes risque naturel ou technologique (confinement)</a:t>
            </a:r>
          </a:p>
          <a:p>
            <a:pPr lvl="1"/>
            <a:r>
              <a:rPr lang="fr-FR" sz="1600" dirty="0"/>
              <a:t>1 alerte attentat - intrusion (évacuation ou confinement selon les circonstances avant les vacances de Noël</a:t>
            </a:r>
          </a:p>
          <a:p>
            <a:pPr marL="457200" lvl="1" indent="0">
              <a:buNone/>
            </a:pPr>
            <a:r>
              <a:rPr lang="fr-FR" sz="1800" b="1" dirty="0">
                <a:solidFill>
                  <a:prstClr val="black"/>
                </a:solidFill>
                <a:latin typeface="Calibri"/>
              </a:rPr>
              <a:t>L’alerte-SMS (mise à jour des téléphones portables) </a:t>
            </a:r>
            <a:r>
              <a:rPr lang="fr-FR" sz="1800" b="1" dirty="0">
                <a:solidFill>
                  <a:prstClr val="black"/>
                </a:solidFill>
                <a:latin typeface="Calibri"/>
                <a:sym typeface="Wingdings" panose="05000000000000000000" pitchFamily="2" charset="2"/>
              </a:rPr>
              <a:t> retour par mail Circo</a:t>
            </a:r>
            <a:endParaRPr lang="fr-FR" sz="1600" dirty="0"/>
          </a:p>
          <a:p>
            <a:pPr>
              <a:buFont typeface="Wingdings" pitchFamily="2" charset="2"/>
              <a:buChar char="Ø"/>
            </a:pPr>
            <a:endParaRPr lang="fr-FR" sz="1400" dirty="0"/>
          </a:p>
        </p:txBody>
      </p:sp>
      <p:sp>
        <p:nvSpPr>
          <p:cNvPr id="7" name="Flèche gauche 6"/>
          <p:cNvSpPr/>
          <p:nvPr/>
        </p:nvSpPr>
        <p:spPr>
          <a:xfrm>
            <a:off x="-1000164" y="4786310"/>
            <a:ext cx="64291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19002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gauche 6"/>
          <p:cNvSpPr/>
          <p:nvPr/>
        </p:nvSpPr>
        <p:spPr>
          <a:xfrm>
            <a:off x="-1000164" y="4786310"/>
            <a:ext cx="64291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contenu 5"/>
          <p:cNvSpPr>
            <a:spLocks noGrp="1"/>
          </p:cNvSpPr>
          <p:nvPr>
            <p:ph idx="10"/>
          </p:nvPr>
        </p:nvSpPr>
        <p:spPr>
          <a:xfrm>
            <a:off x="0" y="785800"/>
            <a:ext cx="9252520" cy="3786214"/>
          </a:xfrm>
        </p:spPr>
        <p:txBody>
          <a:bodyPr/>
          <a:lstStyle/>
          <a:p>
            <a:endParaRPr lang="fr-FR" dirty="0"/>
          </a:p>
          <a:p>
            <a:endParaRPr lang="fr-FR" dirty="0"/>
          </a:p>
          <a:p>
            <a:pPr>
              <a:buFont typeface="Wingdings" pitchFamily="2" charset="2"/>
              <a:buChar char="Ø"/>
            </a:pPr>
            <a:endParaRPr lang="fr-FR" sz="1400" dirty="0"/>
          </a:p>
        </p:txBody>
      </p:sp>
      <p:sp>
        <p:nvSpPr>
          <p:cNvPr id="2" name="Rectangle 1">
            <a:extLst>
              <a:ext uri="{FF2B5EF4-FFF2-40B4-BE49-F238E27FC236}">
                <a16:creationId xmlns:a16="http://schemas.microsoft.com/office/drawing/2014/main" id="{F822A7A0-757E-45B0-B297-4645E83227FE}"/>
              </a:ext>
            </a:extLst>
          </p:cNvPr>
          <p:cNvSpPr/>
          <p:nvPr/>
        </p:nvSpPr>
        <p:spPr>
          <a:xfrm>
            <a:off x="467544" y="-339816"/>
            <a:ext cx="8424936" cy="5053691"/>
          </a:xfrm>
          <a:prstGeom prst="rect">
            <a:avLst/>
          </a:prstGeom>
        </p:spPr>
        <p:txBody>
          <a:bodyPr wrap="square">
            <a:spAutoFit/>
          </a:bodyPr>
          <a:lstStyle/>
          <a:p>
            <a:pPr marL="590550" lvl="0" indent="-533400">
              <a:lnSpc>
                <a:spcPct val="80000"/>
              </a:lnSpc>
              <a:spcBef>
                <a:spcPct val="20000"/>
              </a:spcBef>
            </a:pPr>
            <a:endParaRPr lang="fr-FR" b="1" dirty="0">
              <a:solidFill>
                <a:prstClr val="black"/>
              </a:solidFill>
              <a:latin typeface="Arial" panose="020B0604020202020204" pitchFamily="34" charset="0"/>
              <a:cs typeface="Arial" panose="020B0604020202020204" pitchFamily="34" charset="0"/>
            </a:endParaRPr>
          </a:p>
          <a:p>
            <a:pPr marL="590550" lvl="0" indent="-533400">
              <a:lnSpc>
                <a:spcPct val="80000"/>
              </a:lnSpc>
              <a:spcBef>
                <a:spcPct val="20000"/>
              </a:spcBef>
            </a:pPr>
            <a:endParaRPr lang="fr-FR" b="1" dirty="0">
              <a:solidFill>
                <a:prstClr val="black"/>
              </a:solidFill>
              <a:latin typeface="Arial" panose="020B0604020202020204" pitchFamily="34" charset="0"/>
              <a:cs typeface="Arial" panose="020B0604020202020204" pitchFamily="34" charset="0"/>
            </a:endParaRPr>
          </a:p>
          <a:p>
            <a:pPr marL="590550" lvl="0" indent="-533400">
              <a:lnSpc>
                <a:spcPct val="80000"/>
              </a:lnSpc>
              <a:spcBef>
                <a:spcPct val="20000"/>
              </a:spcBef>
            </a:pPr>
            <a:endParaRPr lang="fr-FR" b="1" dirty="0">
              <a:solidFill>
                <a:prstClr val="black"/>
              </a:solidFill>
              <a:latin typeface="Arial" panose="020B0604020202020204" pitchFamily="34" charset="0"/>
              <a:cs typeface="Arial" panose="020B0604020202020204" pitchFamily="34" charset="0"/>
            </a:endParaRPr>
          </a:p>
          <a:p>
            <a:pPr marL="590550" lvl="0" indent="-533400">
              <a:lnSpc>
                <a:spcPct val="80000"/>
              </a:lnSpc>
              <a:spcBef>
                <a:spcPct val="20000"/>
              </a:spcBef>
            </a:pPr>
            <a:endParaRPr lang="fr-FR" b="1" dirty="0">
              <a:solidFill>
                <a:prstClr val="black"/>
              </a:solidFill>
              <a:latin typeface="Arial" panose="020B0604020202020204" pitchFamily="34" charset="0"/>
              <a:cs typeface="Arial" panose="020B0604020202020204" pitchFamily="34" charset="0"/>
            </a:endParaRPr>
          </a:p>
          <a:p>
            <a:pPr marL="590550" lvl="0" indent="-533400">
              <a:lnSpc>
                <a:spcPct val="80000"/>
              </a:lnSpc>
              <a:spcBef>
                <a:spcPct val="20000"/>
              </a:spcBef>
            </a:pPr>
            <a:endParaRPr lang="fr-FR" b="1" dirty="0">
              <a:solidFill>
                <a:prstClr val="black"/>
              </a:solidFill>
              <a:latin typeface="Arial" panose="020B0604020202020204" pitchFamily="34" charset="0"/>
              <a:cs typeface="Arial" panose="020B0604020202020204" pitchFamily="34" charset="0"/>
            </a:endParaRPr>
          </a:p>
          <a:p>
            <a:pPr marL="590550" lvl="0" indent="-533400">
              <a:lnSpc>
                <a:spcPct val="80000"/>
              </a:lnSpc>
              <a:spcBef>
                <a:spcPct val="20000"/>
              </a:spcBef>
            </a:pPr>
            <a:r>
              <a:rPr lang="fr-FR" b="1" dirty="0">
                <a:solidFill>
                  <a:prstClr val="black"/>
                </a:solidFill>
                <a:latin typeface="Arial" panose="020B0604020202020204" pitchFamily="34" charset="0"/>
                <a:cs typeface="Arial" panose="020B0604020202020204" pitchFamily="34" charset="0"/>
              </a:rPr>
              <a:t>Demande d’autorisation d’absence (de droit, facultative): </a:t>
            </a:r>
          </a:p>
          <a:p>
            <a:pPr marL="590550" lvl="0" indent="-533400" algn="just">
              <a:lnSpc>
                <a:spcPct val="80000"/>
              </a:lnSpc>
              <a:spcBef>
                <a:spcPct val="20000"/>
              </a:spcBef>
            </a:pPr>
            <a:r>
              <a:rPr lang="fr-FR" sz="1600" dirty="0">
                <a:solidFill>
                  <a:prstClr val="black"/>
                </a:solidFill>
                <a:latin typeface="Arial" panose="020B0604020202020204" pitchFamily="34" charset="0"/>
                <a:cs typeface="Arial" panose="020B0604020202020204" pitchFamily="34" charset="0"/>
              </a:rPr>
              <a:t>Renseigner l’imprimé de demande , l’envoyer à l’</a:t>
            </a:r>
            <a:r>
              <a:rPr lang="fr-FR" sz="1600" dirty="0">
                <a:solidFill>
                  <a:srgbClr val="FF0000"/>
                </a:solidFill>
                <a:latin typeface="Arial" panose="020B0604020202020204" pitchFamily="34" charset="0"/>
                <a:cs typeface="Arial" panose="020B0604020202020204" pitchFamily="34" charset="0"/>
              </a:rPr>
              <a:t>IEN</a:t>
            </a:r>
            <a:r>
              <a:rPr lang="fr-FR" sz="1600" dirty="0">
                <a:solidFill>
                  <a:prstClr val="black"/>
                </a:solidFill>
                <a:latin typeface="Arial" panose="020B0604020202020204" pitchFamily="34" charset="0"/>
                <a:cs typeface="Arial" panose="020B0604020202020204" pitchFamily="34" charset="0"/>
              </a:rPr>
              <a:t> et adresser à </a:t>
            </a:r>
          </a:p>
          <a:p>
            <a:pPr marL="590550" lvl="0" indent="-533400" algn="just">
              <a:lnSpc>
                <a:spcPct val="80000"/>
              </a:lnSpc>
              <a:spcBef>
                <a:spcPct val="20000"/>
              </a:spcBef>
            </a:pPr>
            <a:r>
              <a:rPr lang="fr-FR" sz="1600" dirty="0">
                <a:solidFill>
                  <a:prstClr val="black"/>
                </a:solidFill>
                <a:latin typeface="Arial" panose="020B0604020202020204" pitchFamily="34" charset="0"/>
                <a:cs typeface="Arial" panose="020B0604020202020204" pitchFamily="34" charset="0"/>
              </a:rPr>
              <a:t>la cellule le justificatif (ce n’est pas la cellule qui accorde l’autorisation </a:t>
            </a:r>
          </a:p>
          <a:p>
            <a:pPr marL="590550" lvl="0" indent="-533400" algn="just">
              <a:lnSpc>
                <a:spcPct val="80000"/>
              </a:lnSpc>
              <a:spcBef>
                <a:spcPct val="20000"/>
              </a:spcBef>
            </a:pPr>
            <a:r>
              <a:rPr lang="fr-FR" sz="1600" dirty="0">
                <a:solidFill>
                  <a:prstClr val="black"/>
                </a:solidFill>
                <a:latin typeface="Arial" panose="020B0604020202020204" pitchFamily="34" charset="0"/>
                <a:cs typeface="Arial" panose="020B0604020202020204" pitchFamily="34" charset="0"/>
              </a:rPr>
              <a:t>d’absence!)</a:t>
            </a:r>
          </a:p>
          <a:p>
            <a:pPr marL="590550" lvl="0" indent="-533400">
              <a:lnSpc>
                <a:spcPct val="80000"/>
              </a:lnSpc>
              <a:spcBef>
                <a:spcPct val="20000"/>
              </a:spcBef>
            </a:pPr>
            <a:endParaRPr lang="fr-FR" b="1" dirty="0">
              <a:solidFill>
                <a:prstClr val="black"/>
              </a:solidFill>
              <a:latin typeface="Arial" panose="020B0604020202020204" pitchFamily="34" charset="0"/>
              <a:cs typeface="Arial" panose="020B0604020202020204" pitchFamily="34" charset="0"/>
            </a:endParaRPr>
          </a:p>
          <a:p>
            <a:pPr marL="590550" lvl="0" indent="-533400">
              <a:lnSpc>
                <a:spcPct val="80000"/>
              </a:lnSpc>
              <a:spcBef>
                <a:spcPct val="20000"/>
              </a:spcBef>
            </a:pPr>
            <a:r>
              <a:rPr lang="fr-FR" b="1" dirty="0">
                <a:solidFill>
                  <a:prstClr val="black"/>
                </a:solidFill>
                <a:latin typeface="Arial" panose="020B0604020202020204" pitchFamily="34" charset="0"/>
                <a:cs typeface="Arial" panose="020B0604020202020204" pitchFamily="34" charset="0"/>
              </a:rPr>
              <a:t>Congé maladie</a:t>
            </a:r>
          </a:p>
          <a:p>
            <a:pPr marL="590550" lvl="0" indent="-533400">
              <a:lnSpc>
                <a:spcPct val="80000"/>
              </a:lnSpc>
              <a:spcBef>
                <a:spcPct val="20000"/>
              </a:spcBef>
            </a:pPr>
            <a:r>
              <a:rPr lang="fr-FR" sz="1600" dirty="0">
                <a:solidFill>
                  <a:prstClr val="black"/>
                </a:solidFill>
                <a:latin typeface="Arial" panose="020B0604020202020204" pitchFamily="34" charset="0"/>
                <a:cs typeface="Arial" panose="020B0604020202020204" pitchFamily="34" charset="0"/>
              </a:rPr>
              <a:t>Informer directement la cellule</a:t>
            </a:r>
          </a:p>
          <a:p>
            <a:pPr marL="590550" lvl="0" indent="-533400">
              <a:lnSpc>
                <a:spcPct val="80000"/>
              </a:lnSpc>
              <a:spcBef>
                <a:spcPct val="20000"/>
              </a:spcBef>
            </a:pPr>
            <a:r>
              <a:rPr lang="fr-FR" sz="1600" dirty="0">
                <a:solidFill>
                  <a:prstClr val="black"/>
                </a:solidFill>
                <a:latin typeface="Arial" panose="020B0604020202020204" pitchFamily="34" charset="0"/>
                <a:cs typeface="Arial" panose="020B0604020202020204" pitchFamily="34" charset="0"/>
              </a:rPr>
              <a:t>Préciser l’emploi du temps du PE absent (décharge, temps plein, mercredi travaillé,…)</a:t>
            </a:r>
          </a:p>
          <a:p>
            <a:pPr marL="590550" lvl="0" indent="-533400">
              <a:lnSpc>
                <a:spcPct val="80000"/>
              </a:lnSpc>
              <a:spcBef>
                <a:spcPct val="20000"/>
              </a:spcBef>
            </a:pPr>
            <a:r>
              <a:rPr lang="fr-FR" sz="1600" dirty="0">
                <a:solidFill>
                  <a:prstClr val="black"/>
                </a:solidFill>
                <a:latin typeface="Arial" panose="020B0604020202020204" pitchFamily="34" charset="0"/>
                <a:cs typeface="Arial" panose="020B0604020202020204" pitchFamily="34" charset="0"/>
              </a:rPr>
              <a:t>Envoyer directement à la cellule l’imprimé, accompagné du certificat médical</a:t>
            </a:r>
          </a:p>
          <a:p>
            <a:pPr marL="590550" lvl="0" indent="-533400">
              <a:lnSpc>
                <a:spcPct val="80000"/>
              </a:lnSpc>
              <a:spcBef>
                <a:spcPct val="20000"/>
              </a:spcBef>
            </a:pPr>
            <a:r>
              <a:rPr lang="fr-FR" sz="1600" dirty="0">
                <a:solidFill>
                  <a:prstClr val="black"/>
                </a:solidFill>
                <a:latin typeface="Arial" panose="020B0604020202020204" pitchFamily="34" charset="0"/>
                <a:cs typeface="Arial" panose="020B0604020202020204" pitchFamily="34" charset="0"/>
              </a:rPr>
              <a:t>Rappel: les enseignants non chargés de classe doivent informer de leur </a:t>
            </a:r>
          </a:p>
          <a:p>
            <a:pPr marL="590550" lvl="0" indent="-533400">
              <a:lnSpc>
                <a:spcPct val="80000"/>
              </a:lnSpc>
              <a:spcBef>
                <a:spcPct val="20000"/>
              </a:spcBef>
            </a:pPr>
            <a:r>
              <a:rPr lang="fr-FR" sz="1600" dirty="0">
                <a:solidFill>
                  <a:prstClr val="black"/>
                </a:solidFill>
                <a:latin typeface="Arial" panose="020B0604020202020204" pitchFamily="34" charset="0"/>
                <a:cs typeface="Arial" panose="020B0604020202020204" pitchFamily="34" charset="0"/>
              </a:rPr>
              <a:t>Absence</a:t>
            </a:r>
          </a:p>
          <a:p>
            <a:pPr marL="590550" lvl="0" indent="-533400">
              <a:lnSpc>
                <a:spcPct val="80000"/>
              </a:lnSpc>
              <a:spcBef>
                <a:spcPct val="20000"/>
              </a:spcBef>
            </a:pPr>
            <a:endParaRPr lang="fr-FR" sz="1600" dirty="0">
              <a:solidFill>
                <a:prstClr val="black"/>
              </a:solidFill>
              <a:latin typeface="Arial" panose="020B0604020202020204" pitchFamily="34" charset="0"/>
              <a:cs typeface="Arial" panose="020B0604020202020204" pitchFamily="34" charset="0"/>
            </a:endParaRPr>
          </a:p>
          <a:p>
            <a:pPr marL="590550" lvl="0" indent="-533400">
              <a:lnSpc>
                <a:spcPct val="80000"/>
              </a:lnSpc>
              <a:spcBef>
                <a:spcPct val="20000"/>
              </a:spcBef>
            </a:pPr>
            <a:r>
              <a:rPr lang="fr-FR" b="1" dirty="0">
                <a:solidFill>
                  <a:prstClr val="black"/>
                </a:solidFill>
                <a:latin typeface="Arial" panose="020B0604020202020204" pitchFamily="34" charset="0"/>
                <a:cs typeface="Arial" panose="020B0604020202020204" pitchFamily="34" charset="0"/>
              </a:rPr>
              <a:t>Un numéro :                           </a:t>
            </a:r>
            <a:r>
              <a:rPr lang="fr-FR" sz="1600" b="1" dirty="0">
                <a:solidFill>
                  <a:prstClr val="black"/>
                </a:solidFill>
                <a:latin typeface="Arial" panose="020B0604020202020204" pitchFamily="34" charset="0"/>
                <a:cs typeface="Arial" panose="020B0604020202020204" pitchFamily="34" charset="0"/>
              </a:rPr>
              <a:t>05 87 01 20 81</a:t>
            </a:r>
          </a:p>
          <a:p>
            <a:pPr marL="590550" lvl="0" indent="-533400">
              <a:lnSpc>
                <a:spcPct val="80000"/>
              </a:lnSpc>
              <a:spcBef>
                <a:spcPct val="20000"/>
              </a:spcBef>
            </a:pPr>
            <a:r>
              <a:rPr lang="fr-FR" b="1" dirty="0">
                <a:solidFill>
                  <a:prstClr val="black"/>
                </a:solidFill>
                <a:latin typeface="Arial" panose="020B0604020202020204" pitchFamily="34" charset="0"/>
                <a:cs typeface="Arial" panose="020B0604020202020204" pitchFamily="34" charset="0"/>
              </a:rPr>
              <a:t>Une adresse mail </a:t>
            </a:r>
            <a:r>
              <a:rPr lang="fr-FR" sz="2000" b="1" dirty="0">
                <a:solidFill>
                  <a:prstClr val="black"/>
                </a:solidFill>
                <a:latin typeface="Arial" panose="020B0604020202020204" pitchFamily="34" charset="0"/>
                <a:cs typeface="Arial" panose="020B0604020202020204" pitchFamily="34" charset="0"/>
              </a:rPr>
              <a:t>:    </a:t>
            </a:r>
            <a:r>
              <a:rPr lang="fr-FR" sz="1600" b="1" dirty="0">
                <a:solidFill>
                  <a:prstClr val="black"/>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remplacements.ia19@ac-limoges.fr</a:t>
            </a:r>
            <a:endParaRPr lang="fr-FR" sz="1600" b="1" dirty="0">
              <a:solidFill>
                <a:prstClr val="black"/>
              </a:solidFill>
              <a:latin typeface="Arial" panose="020B0604020202020204" pitchFamily="34" charset="0"/>
              <a:cs typeface="Arial" panose="020B0604020202020204" pitchFamily="34" charset="0"/>
            </a:endParaRPr>
          </a:p>
        </p:txBody>
      </p:sp>
      <p:sp>
        <p:nvSpPr>
          <p:cNvPr id="9" name="Titre 1"/>
          <p:cNvSpPr>
            <a:spLocks noGrp="1"/>
          </p:cNvSpPr>
          <p:nvPr>
            <p:ph type="title"/>
          </p:nvPr>
        </p:nvSpPr>
        <p:spPr>
          <a:xfrm>
            <a:off x="-12014" y="-8924"/>
            <a:ext cx="9144000" cy="884466"/>
          </a:xfrm>
        </p:spPr>
        <p:txBody>
          <a:bodyPr/>
          <a:lstStyle/>
          <a:p>
            <a:r>
              <a:rPr lang="fr-FR" sz="2400" dirty="0"/>
              <a:t>Le remplacement</a:t>
            </a:r>
          </a:p>
        </p:txBody>
      </p:sp>
    </p:spTree>
    <p:extLst>
      <p:ext uri="{BB962C8B-B14F-4D97-AF65-F5344CB8AC3E}">
        <p14:creationId xmlns:p14="http://schemas.microsoft.com/office/powerpoint/2010/main" val="1887407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472" y="1071552"/>
            <a:ext cx="7690696" cy="2585323"/>
          </a:xfrm>
          <a:prstGeom prst="rect">
            <a:avLst/>
          </a:prstGeom>
          <a:noFill/>
        </p:spPr>
        <p:txBody>
          <a:bodyPr wrap="square" lIns="91440" tIns="45720" rIns="91440" bIns="45720">
            <a:spAutoFit/>
          </a:bodyPr>
          <a:lstStyle/>
          <a:p>
            <a:pPr algn="ctr"/>
            <a:r>
              <a:rPr lang="fr-F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EXCELLENTE RENTREE</a:t>
            </a:r>
          </a:p>
          <a:p>
            <a:pPr algn="ctr"/>
            <a:endParaRPr lang="fr-F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fr-F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en musique!</a:t>
            </a:r>
            <a:endParaRPr lang="fr-F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D3037D7-B33B-4DD0-B0D4-5CF58D4EC628}"/>
              </a:ext>
            </a:extLst>
          </p:cNvPr>
          <p:cNvSpPr>
            <a:spLocks noGrp="1"/>
          </p:cNvSpPr>
          <p:nvPr>
            <p:ph idx="10"/>
          </p:nvPr>
        </p:nvSpPr>
        <p:spPr>
          <a:xfrm>
            <a:off x="405880" y="1039044"/>
            <a:ext cx="8486600" cy="3594830"/>
          </a:xfrm>
        </p:spPr>
        <p:txBody>
          <a:bodyPr wrap="square">
            <a:noAutofit/>
          </a:bodyPr>
          <a:lstStyle/>
          <a:p>
            <a:r>
              <a:rPr lang="fr-FR" sz="1600" b="1" dirty="0"/>
              <a:t>Excellence </a:t>
            </a:r>
            <a:r>
              <a:rPr lang="fr-FR" sz="1600" dirty="0"/>
              <a:t>:</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Acquisition des savoirs fondamentaux</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Plan maternelle à venir</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Poursuite des plans Français et Mathématiques</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Dédoublement des classes en Education Prioritaire</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Plafonnement à 24 en GS,CP et CE1</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Passation et exploitation des évaluations nationales en CP, CE1 et 6</a:t>
            </a:r>
            <a:r>
              <a:rPr lang="fr-FR" baseline="30000" dirty="0">
                <a:latin typeface="Arial" panose="020B0604020202020204" pitchFamily="34" charset="0"/>
                <a:cs typeface="Arial" panose="020B0604020202020204" pitchFamily="34" charset="0"/>
              </a:rPr>
              <a:t>ème</a:t>
            </a:r>
          </a:p>
          <a:p>
            <a:endParaRPr lang="fr-FR" sz="2400" baseline="30000" dirty="0">
              <a:latin typeface="Arial" panose="020B0604020202020204" pitchFamily="34" charset="0"/>
              <a:cs typeface="Arial" panose="020B0604020202020204" pitchFamily="34" charset="0"/>
            </a:endParaRPr>
          </a:p>
          <a:p>
            <a:r>
              <a:rPr lang="fr-FR" sz="2000" u="sng" baseline="30000" dirty="0">
                <a:latin typeface="Arial" panose="020B0604020202020204" pitchFamily="34" charset="0"/>
                <a:cs typeface="Arial" panose="020B0604020202020204" pitchFamily="34" charset="0"/>
              </a:rPr>
              <a:t>2022/2023 : année centrée sur le collège :</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2h de sport au collège, </a:t>
            </a:r>
            <a:r>
              <a:rPr lang="fr-FR" dirty="0" err="1">
                <a:latin typeface="Arial" panose="020B0604020202020204" pitchFamily="34" charset="0"/>
                <a:cs typeface="Arial" panose="020B0604020202020204" pitchFamily="34" charset="0"/>
              </a:rPr>
              <a:t>Pass</a:t>
            </a:r>
            <a:r>
              <a:rPr lang="fr-FR" dirty="0">
                <a:latin typeface="Arial" panose="020B0604020202020204" pitchFamily="34" charset="0"/>
                <a:cs typeface="Arial" panose="020B0604020202020204" pitchFamily="34" charset="0"/>
              </a:rPr>
              <a:t> culture dès la 6ème, mise en place d’une demi-journée sur la </a:t>
            </a:r>
            <a:r>
              <a:rPr lang="fr-FR" dirty="0" err="1">
                <a:latin typeface="Arial" panose="020B0604020202020204" pitchFamily="34" charset="0"/>
                <a:cs typeface="Arial" panose="020B0604020202020204" pitchFamily="34" charset="0"/>
              </a:rPr>
              <a:t>décou</a:t>
            </a:r>
            <a:r>
              <a:rPr lang="fr-FR" dirty="0">
                <a:latin typeface="Arial" panose="020B0604020202020204" pitchFamily="34" charset="0"/>
                <a:cs typeface="Arial" panose="020B0604020202020204" pitchFamily="34" charset="0"/>
              </a:rPr>
              <a:t>- verte des métiers, Devoirs Faits dès la rentrée, expérimentations d’organisations et de pratiques   innovantes en 6ème, Objectif LVE: 80% d’élèves au niveau A2 en fin de 3ème</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Lycée professionnel: faciliter l’insertion professionnelle (augmentation des stages), favoriser la     poursuite de scolarité, lutter contre le décrochage </a:t>
            </a:r>
            <a:r>
              <a:rPr lang="fr-FR" dirty="0">
                <a:latin typeface="Arial" panose="020B0604020202020204" pitchFamily="34" charset="0"/>
                <a:cs typeface="Arial" panose="020B0604020202020204" pitchFamily="34" charset="0"/>
                <a:sym typeface="Wingdings" panose="05000000000000000000" pitchFamily="2" charset="2"/>
              </a:rPr>
              <a:t> passer d’une voie par défaut à une voie </a:t>
            </a:r>
            <a:r>
              <a:rPr lang="fr-FR" dirty="0" err="1">
                <a:latin typeface="Arial" panose="020B0604020202020204" pitchFamily="34" charset="0"/>
                <a:cs typeface="Arial" panose="020B0604020202020204" pitchFamily="34" charset="0"/>
                <a:sym typeface="Wingdings" panose="05000000000000000000" pitchFamily="2" charset="2"/>
              </a:rPr>
              <a:t>choi-sie</a:t>
            </a:r>
            <a:endParaRPr lang="fr-FR" dirty="0">
              <a:latin typeface="Arial" panose="020B0604020202020204" pitchFamily="34" charset="0"/>
              <a:cs typeface="Arial" panose="020B0604020202020204" pitchFamily="34" charset="0"/>
            </a:endParaRPr>
          </a:p>
        </p:txBody>
      </p:sp>
      <p:sp>
        <p:nvSpPr>
          <p:cNvPr id="7" name="Titre 1"/>
          <p:cNvSpPr txBox="1">
            <a:spLocks/>
          </p:cNvSpPr>
          <p:nvPr/>
        </p:nvSpPr>
        <p:spPr>
          <a:xfrm>
            <a:off x="0" y="0"/>
            <a:ext cx="9144000"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fr-FR" sz="1750" dirty="0"/>
              <a:t>3 Priorités : Excellence, Egalité des chances, bien être à l’école</a:t>
            </a:r>
          </a:p>
        </p:txBody>
      </p:sp>
    </p:spTree>
    <p:extLst>
      <p:ext uri="{BB962C8B-B14F-4D97-AF65-F5344CB8AC3E}">
        <p14:creationId xmlns:p14="http://schemas.microsoft.com/office/powerpoint/2010/main" val="114344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D3037D7-B33B-4DD0-B0D4-5CF58D4EC628}"/>
              </a:ext>
            </a:extLst>
          </p:cNvPr>
          <p:cNvSpPr>
            <a:spLocks noGrp="1"/>
          </p:cNvSpPr>
          <p:nvPr>
            <p:ph idx="10"/>
          </p:nvPr>
        </p:nvSpPr>
        <p:spPr>
          <a:xfrm>
            <a:off x="405880" y="1039044"/>
            <a:ext cx="8496944" cy="3764954"/>
          </a:xfrm>
        </p:spPr>
        <p:txBody>
          <a:bodyPr/>
          <a:lstStyle/>
          <a:p>
            <a:r>
              <a:rPr lang="fr-FR" sz="1600" b="1" dirty="0">
                <a:latin typeface="Arial" panose="020B0604020202020204" pitchFamily="34" charset="0"/>
                <a:cs typeface="Arial" panose="020B0604020202020204" pitchFamily="34" charset="0"/>
              </a:rPr>
              <a:t>Egalité des chances </a:t>
            </a:r>
            <a:r>
              <a:rPr lang="fr-FR"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Rompre avec les déterminismes sociaux et sexués: attention portée à la ruralité (mise en place du TER) et à la fluidité des parcours (mise en place d’une cité éducative à Brive)</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Augmenter le pourcentage de réussite des filles dans le domaine mathématiques (évaluations en seconde) et faciliter leur orientation dans les filières scientifiques</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Lutter contre les discriminations (LGBT)</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Poursuite des dispositifs « Stages de réussite » et « Vacances apprenantes »</a:t>
            </a:r>
            <a:endParaRPr lang="fr-FR" baseline="30000" dirty="0">
              <a:latin typeface="Arial" panose="020B0604020202020204" pitchFamily="34" charset="0"/>
              <a:cs typeface="Arial" panose="020B0604020202020204" pitchFamily="34" charset="0"/>
            </a:endParaRPr>
          </a:p>
          <a:p>
            <a:endParaRPr lang="fr-FR" sz="2400" baseline="30000" dirty="0">
              <a:latin typeface="Arial" panose="020B0604020202020204" pitchFamily="34" charset="0"/>
              <a:cs typeface="Arial" panose="020B0604020202020204" pitchFamily="34" charset="0"/>
            </a:endParaRPr>
          </a:p>
          <a:p>
            <a:r>
              <a:rPr lang="fr-FR" sz="2400" b="1" baseline="30000" dirty="0">
                <a:latin typeface="Arial" panose="020B0604020202020204" pitchFamily="34" charset="0"/>
                <a:cs typeface="Arial" panose="020B0604020202020204" pitchFamily="34" charset="0"/>
              </a:rPr>
              <a:t>Bien être et épanouissement des élèves</a:t>
            </a:r>
          </a:p>
          <a:p>
            <a:pPr marL="342900" indent="-342900">
              <a:buFont typeface="Arial" panose="020B0604020202020204" pitchFamily="34" charset="0"/>
              <a:buChar char="•"/>
            </a:pPr>
            <a:r>
              <a:rPr lang="fr-FR" dirty="0">
                <a:latin typeface="Arial" panose="020B0604020202020204" pitchFamily="34" charset="0"/>
                <a:cs typeface="Arial" panose="020B0604020202020204" pitchFamily="34" charset="0"/>
              </a:rPr>
              <a:t>Généralisation des 30’ d’activités physiques quotidiennes (obligation)</a:t>
            </a:r>
          </a:p>
          <a:p>
            <a:pPr marL="342900" indent="-342900">
              <a:buFont typeface="Arial" panose="020B0604020202020204" pitchFamily="34" charset="0"/>
              <a:buChar char="•"/>
            </a:pPr>
            <a:r>
              <a:rPr lang="fr-FR" dirty="0">
                <a:latin typeface="Arial" panose="020B0604020202020204" pitchFamily="34" charset="0"/>
                <a:cs typeface="Arial" panose="020B0604020202020204" pitchFamily="34" charset="0"/>
              </a:rPr>
              <a:t>Généralisation du plan Phare (plan de prévention contre le harcèlement)</a:t>
            </a:r>
          </a:p>
          <a:p>
            <a:pPr marL="342900" indent="-342900">
              <a:buFont typeface="Arial" panose="020B0604020202020204" pitchFamily="34" charset="0"/>
              <a:buChar char="•"/>
            </a:pPr>
            <a:r>
              <a:rPr lang="fr-FR" dirty="0">
                <a:latin typeface="Arial" panose="020B0604020202020204" pitchFamily="34" charset="0"/>
                <a:cs typeface="Arial" panose="020B0604020202020204" pitchFamily="34" charset="0"/>
              </a:rPr>
              <a:t>Accueil individualisé des AESH et entretien Parents-Elèves-AESH-Enseignants pour les </a:t>
            </a:r>
          </a:p>
          <a:p>
            <a:r>
              <a:rPr lang="fr-FR" dirty="0">
                <a:latin typeface="Arial" panose="020B0604020202020204" pitchFamily="34" charset="0"/>
                <a:cs typeface="Arial" panose="020B0604020202020204" pitchFamily="34" charset="0"/>
              </a:rPr>
              <a:t>       nouveaux élèves arrivants en situation de handicap et changement AESH</a:t>
            </a:r>
          </a:p>
        </p:txBody>
      </p:sp>
      <p:sp>
        <p:nvSpPr>
          <p:cNvPr id="7" name="Titre 1"/>
          <p:cNvSpPr txBox="1">
            <a:spLocks/>
          </p:cNvSpPr>
          <p:nvPr/>
        </p:nvSpPr>
        <p:spPr>
          <a:xfrm>
            <a:off x="0" y="0"/>
            <a:ext cx="9144000"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fr-FR" sz="1750" dirty="0"/>
              <a:t>3 Priorités : Excellence, Egalité des chances, bien être à l’école</a:t>
            </a:r>
          </a:p>
        </p:txBody>
      </p:sp>
    </p:spTree>
    <p:extLst>
      <p:ext uri="{BB962C8B-B14F-4D97-AF65-F5344CB8AC3E}">
        <p14:creationId xmlns:p14="http://schemas.microsoft.com/office/powerpoint/2010/main" val="58497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a:extLst>
              <a:ext uri="{FF2B5EF4-FFF2-40B4-BE49-F238E27FC236}">
                <a16:creationId xmlns:a16="http://schemas.microsoft.com/office/drawing/2014/main" id="{F908DDF3-D037-4F08-B3E4-A71498BEC15B}"/>
              </a:ext>
            </a:extLst>
          </p:cNvPr>
          <p:cNvSpPr>
            <a:spLocks noGrp="1" noChangeArrowheads="1"/>
          </p:cNvSpPr>
          <p:nvPr>
            <p:ph idx="10"/>
          </p:nvPr>
        </p:nvSpPr>
        <p:spPr bwMode="auto">
          <a:xfrm>
            <a:off x="395536" y="833681"/>
            <a:ext cx="849694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rPr>
              <a:t>Le cadre sanitaire pour l’année scolaire 2022-2023 comporte plusieurs niveaux de mesures proportionnées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a:ln>
                  <a:noFill/>
                </a:ln>
                <a:solidFill>
                  <a:schemeClr val="tx1"/>
                </a:solidFill>
                <a:effectLst/>
                <a:latin typeface="Arial" panose="020B0604020202020204" pitchFamily="34" charset="0"/>
              </a:rPr>
              <a:t>Niveau socle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a:ln>
                  <a:noFill/>
                </a:ln>
                <a:solidFill>
                  <a:srgbClr val="70AD47"/>
                </a:solidFill>
                <a:effectLst/>
                <a:latin typeface="Arial" panose="020B0604020202020204" pitchFamily="34" charset="0"/>
              </a:rPr>
              <a:t>niveau 1 / niveau vert</a:t>
            </a:r>
            <a:r>
              <a:rPr kumimoji="0" lang="fr-FR" altLang="fr-FR" sz="1200" b="0" i="0" u="none" strike="noStrike" cap="none" normalizeH="0" baseline="0" dirty="0">
                <a:ln>
                  <a:noFill/>
                </a:ln>
                <a:solidFill>
                  <a:schemeClr val="tx1"/>
                </a:solidFill>
                <a:effectLst/>
                <a:latin typeface="Arial" panose="020B0604020202020204" pitchFamily="34" charset="0"/>
              </a:rPr>
              <a:t>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a:ln>
                  <a:noFill/>
                </a:ln>
                <a:solidFill>
                  <a:srgbClr val="ED7D31"/>
                </a:solidFill>
                <a:effectLst/>
                <a:latin typeface="Arial" panose="020B0604020202020204" pitchFamily="34" charset="0"/>
              </a:rPr>
              <a:t>niveau 2 / niveau orange</a:t>
            </a:r>
            <a:r>
              <a:rPr kumimoji="0" lang="fr-FR" altLang="fr-FR" sz="1200" b="0" i="0" u="none" strike="noStrike" cap="none" normalizeH="0" baseline="0" dirty="0">
                <a:ln>
                  <a:noFill/>
                </a:ln>
                <a:solidFill>
                  <a:schemeClr val="tx1"/>
                </a:solidFill>
                <a:effectLst/>
                <a:latin typeface="Arial" panose="020B0604020202020204" pitchFamily="34" charset="0"/>
              </a:rPr>
              <a:t> ;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1" i="0" u="none" strike="noStrike" cap="none" normalizeH="0" baseline="0" dirty="0">
                <a:ln>
                  <a:noFill/>
                </a:ln>
                <a:solidFill>
                  <a:srgbClr val="FF0000"/>
                </a:solidFill>
                <a:effectLst/>
                <a:latin typeface="Arial" panose="020B0604020202020204" pitchFamily="34" charset="0"/>
              </a:rPr>
              <a:t>niveau 3 / niveau rouge</a:t>
            </a:r>
            <a:r>
              <a:rPr kumimoji="0" lang="fr-FR" altLang="fr-FR" sz="1200" b="0" i="0" u="none" strike="noStrike" cap="none" normalizeH="0" baseline="0" dirty="0">
                <a:ln>
                  <a:noFill/>
                </a:ln>
                <a:solidFill>
                  <a:schemeClr val="tx1"/>
                </a:solidFill>
                <a:effectLst/>
                <a:latin typeface="Arial" panose="020B0604020202020204" pitchFamily="34" charset="0"/>
              </a:rPr>
              <a:t>.</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rPr>
              <a:t>Au regard de la situation sanitaire actuelle, et sur la recommandation des autorités sanitaires, le niveau </a:t>
            </a:r>
            <a:r>
              <a:rPr kumimoji="0" lang="fr-FR" altLang="fr-FR" sz="1200" b="1" i="0" u="sng" strike="noStrike" cap="none" normalizeH="0" baseline="0" dirty="0">
                <a:ln>
                  <a:noFill/>
                </a:ln>
                <a:solidFill>
                  <a:schemeClr val="tx1"/>
                </a:solidFill>
                <a:effectLst/>
                <a:latin typeface="Arial" panose="020B0604020202020204" pitchFamily="34" charset="0"/>
              </a:rPr>
              <a:t>socle</a:t>
            </a:r>
            <a:r>
              <a:rPr kumimoji="0" lang="fr-FR" altLang="fr-FR" sz="1200" b="0" i="0" u="none" strike="noStrike" cap="none" normalizeH="0" baseline="0" dirty="0">
                <a:ln>
                  <a:noFill/>
                </a:ln>
                <a:solidFill>
                  <a:schemeClr val="tx1"/>
                </a:solidFill>
                <a:effectLst/>
                <a:latin typeface="Arial" panose="020B0604020202020204" pitchFamily="34" charset="0"/>
              </a:rPr>
              <a:t> est retenu à compter de la rentrée scolaire pour l’ensemble du territoire national.</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1F497D"/>
                </a:solidFill>
                <a:effectLst/>
                <a:latin typeface="Arial" panose="020B0604020202020204" pitchFamily="34" charset="0"/>
              </a:rPr>
              <a:t>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rPr>
              <a:t>Ainsi, les cours se dérouleront en présence pour l’ensemble des niveaux.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rPr>
              <a:t>Les activités physiques et sportives pourront se dérouler sans restrictions. La limitation du brassage, des regroupements ou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rPr>
              <a:t>des réunions ne sera pas requise.</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1F497D"/>
                </a:solidFill>
                <a:effectLst/>
                <a:latin typeface="Arial" panose="020B0604020202020204" pitchFamily="34" charset="0"/>
              </a:rPr>
              <a:t>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rPr>
              <a:t>Le respect des gestes barrières demeurera également recommandé, en particulier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latin typeface="Arial" panose="020B0604020202020204" pitchFamily="34" charset="0"/>
              </a:rPr>
              <a:t>le lavage régulier des mains ou la mise à disposition de produits hydroalcooliques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latin typeface="Arial" panose="020B0604020202020204" pitchFamily="34" charset="0"/>
              </a:rPr>
              <a:t>l’aération fréquente des locaux (10 minutes toutes les heures)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chemeClr val="tx1"/>
                </a:solidFill>
                <a:effectLst/>
                <a:latin typeface="Arial" panose="020B0604020202020204" pitchFamily="34" charset="0"/>
              </a:rPr>
              <a:t>le nettoyage</a:t>
            </a:r>
            <a:r>
              <a:rPr kumimoji="0" lang="fr-FR" altLang="fr-FR" sz="1200" b="0" i="0" u="none" strike="noStrike" cap="none" normalizeH="0" baseline="0" dirty="0">
                <a:ln>
                  <a:noFill/>
                </a:ln>
                <a:solidFill>
                  <a:srgbClr val="1F497D"/>
                </a:solidFill>
                <a:effectLst/>
                <a:latin typeface="Arial" panose="020B0604020202020204" pitchFamily="34" charset="0"/>
              </a:rPr>
              <a:t> </a:t>
            </a:r>
            <a:r>
              <a:rPr kumimoji="0" lang="fr-FR" altLang="fr-FR" sz="1200" b="0" i="0" u="none" strike="noStrike" cap="none" normalizeH="0" baseline="0" dirty="0">
                <a:ln>
                  <a:noFill/>
                </a:ln>
                <a:solidFill>
                  <a:schemeClr val="tx1"/>
                </a:solidFill>
                <a:effectLst/>
                <a:latin typeface="Arial" panose="020B0604020202020204" pitchFamily="34" charset="0"/>
              </a:rPr>
              <a:t>des sols et des grandes surfaces une fois par jour et une désinfection régulière des surfaces fréquemment touchées</a:t>
            </a:r>
            <a:r>
              <a:rPr kumimoji="0" lang="fr-FR" altLang="fr-FR" sz="1200" b="0" i="0" u="none" strike="noStrike" cap="none" normalizeH="0" baseline="0" dirty="0">
                <a:ln>
                  <a:noFill/>
                </a:ln>
                <a:solidFill>
                  <a:srgbClr val="1F497D"/>
                </a:solidFill>
                <a:effectLst/>
                <a:latin typeface="Arial" panose="020B0604020202020204" pitchFamily="34" charset="0"/>
              </a:rPr>
              <a:t>.</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rPr>
              <a:t>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rPr>
              <a:t>Le cadre sanitaire ainsi que des documents d’information et de communication (FAQ, infographies, etc.) sont disponibles sur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rPr>
              <a:t>le site du ministère : </a:t>
            </a:r>
            <a:r>
              <a:rPr kumimoji="0" lang="fr-FR" altLang="fr-FR" sz="1200" b="1" i="0" u="none" strike="noStrike" cap="none" normalizeH="0" baseline="0" dirty="0">
                <a:ln>
                  <a:noFill/>
                </a:ln>
                <a:solidFill>
                  <a:schemeClr val="tx1"/>
                </a:solidFill>
                <a:effectLst/>
                <a:latin typeface="Arial" panose="020B0604020202020204" pitchFamily="34" charset="0"/>
                <a:hlinkClick r:id="rId3"/>
              </a:rPr>
              <a:t>https://www.education.gouv.fr/annee-scolaire-2022-2023-protocole-sanitaire-342184</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Titre 1"/>
          <p:cNvSpPr txBox="1">
            <a:spLocks/>
          </p:cNvSpPr>
          <p:nvPr/>
        </p:nvSpPr>
        <p:spPr>
          <a:xfrm>
            <a:off x="0" y="0"/>
            <a:ext cx="9144000"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fr-FR" sz="2400" dirty="0"/>
              <a:t>Protocole sanitaire</a:t>
            </a:r>
          </a:p>
        </p:txBody>
      </p:sp>
    </p:spTree>
    <p:extLst>
      <p:ext uri="{BB962C8B-B14F-4D97-AF65-F5344CB8AC3E}">
        <p14:creationId xmlns:p14="http://schemas.microsoft.com/office/powerpoint/2010/main" val="82340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0" y="0"/>
            <a:ext cx="9144000"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fr-FR" sz="2400" dirty="0"/>
              <a:t>Protocole sanitaire</a:t>
            </a:r>
          </a:p>
        </p:txBody>
      </p:sp>
      <p:sp>
        <p:nvSpPr>
          <p:cNvPr id="7" name="Espace réservé du contenu 1">
            <a:extLst>
              <a:ext uri="{FF2B5EF4-FFF2-40B4-BE49-F238E27FC236}">
                <a16:creationId xmlns:a16="http://schemas.microsoft.com/office/drawing/2014/main" id="{F908DDF3-D037-4F08-B3E4-A71498BEC15B}"/>
              </a:ext>
            </a:extLst>
          </p:cNvPr>
          <p:cNvSpPr>
            <a:spLocks noGrp="1" noChangeArrowheads="1"/>
          </p:cNvSpPr>
          <p:nvPr>
            <p:ph idx="10"/>
          </p:nvPr>
        </p:nvSpPr>
        <p:spPr bwMode="auto">
          <a:xfrm>
            <a:off x="395536" y="1214047"/>
            <a:ext cx="8496944"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a:ln>
                  <a:noFill/>
                </a:ln>
                <a:solidFill>
                  <a:schemeClr val="tx1"/>
                </a:solidFill>
                <a:effectLst/>
              </a:rPr>
              <a:t>Obligation de prévenir les familles d’un cas positif au sein de l’école (courrier type envoyé par la DSDEN)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FR" sz="1600" dirty="0"/>
              <a:t>Cas positif: isolement 7 jours.</a:t>
            </a:r>
            <a:endParaRPr kumimoji="0" lang="fr-FR" altLang="fr-FR" sz="16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FR" sz="1600" dirty="0"/>
              <a:t>Possibilité d’obtenir des autotests en pharmacie (enseignants, parents) </a:t>
            </a:r>
            <a:r>
              <a:rPr lang="fr-FR" altLang="fr-FR" sz="1600" dirty="0">
                <a:sym typeface="Wingdings" panose="05000000000000000000" pitchFamily="2" charset="2"/>
              </a:rPr>
              <a:t> 10/mois sur présentation justificatif.</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6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0000"/>
                </a:solidFill>
                <a:effectLst/>
              </a:rPr>
              <a:t>Mise à jour du plan de continuité pédagogique</a:t>
            </a:r>
            <a:r>
              <a:rPr kumimoji="0" lang="fr-FR" altLang="fr-FR" sz="1600" b="0" i="0" u="none" strike="noStrike" cap="none" normalizeH="0" baseline="0" dirty="0">
                <a:ln>
                  <a:noFill/>
                </a:ln>
                <a:solidFill>
                  <a:schemeClr val="tx1"/>
                </a:solidFill>
                <a:effectLst/>
              </a:rPr>
              <a:t> présentant les modalités d’organisation retenues. Doit pouvoir être activé sans délai.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t>Gratuit et accessible en permanence, une nouvelle solution de classe virtuelle installée par le ministère, « </a:t>
            </a:r>
            <a:r>
              <a:rPr lang="fr-FR" altLang="fr-FR" sz="1600" b="1" dirty="0">
                <a:solidFill>
                  <a:srgbClr val="FF0000"/>
                </a:solidFill>
              </a:rPr>
              <a:t>Classe virtuelle</a:t>
            </a:r>
            <a:r>
              <a:rPr lang="fr-FR" altLang="fr-FR" sz="1600" dirty="0"/>
              <a:t> » remplace « Ma classe à la maison » (</a:t>
            </a:r>
            <a:r>
              <a:rPr lang="fr-FR" altLang="fr-FR" sz="1600" dirty="0" err="1"/>
              <a:t>Cned</a:t>
            </a:r>
            <a:r>
              <a:rPr lang="fr-FR" altLang="fr-FR" sz="1600" dirty="0"/>
              <a:t>).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600" dirty="0"/>
              <a:t>Service disponible sur  </a:t>
            </a:r>
            <a:r>
              <a:rPr lang="fr-FR" altLang="fr-FR" sz="1600" b="1" dirty="0">
                <a:solidFill>
                  <a:srgbClr val="FF0000"/>
                </a:solidFill>
              </a:rPr>
              <a:t>apps.education.fr </a:t>
            </a:r>
            <a:r>
              <a:rPr lang="fr-FR" altLang="fr-FR" sz="1600" b="1" dirty="0"/>
              <a:t>(Cf. page Eduscol dédiée)</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600" dirty="0"/>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t> </a:t>
            </a:r>
            <a:endParaRPr kumimoji="0" lang="fr-FR" altLang="fr-FR"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7654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Evaluations nationales CP et CE1</a:t>
            </a:r>
          </a:p>
        </p:txBody>
      </p:sp>
      <p:sp>
        <p:nvSpPr>
          <p:cNvPr id="3" name="Espace réservé du contenu 2"/>
          <p:cNvSpPr>
            <a:spLocks noGrp="1"/>
          </p:cNvSpPr>
          <p:nvPr>
            <p:ph idx="1"/>
          </p:nvPr>
        </p:nvSpPr>
        <p:spPr>
          <a:xfrm rot="10800000" flipV="1">
            <a:off x="430594" y="787922"/>
            <a:ext cx="8496944" cy="432048"/>
          </a:xfrm>
        </p:spPr>
        <p:txBody>
          <a:bodyPr/>
          <a:lstStyle/>
          <a:p>
            <a:r>
              <a:rPr lang="fr-FR" sz="1400" b="1" dirty="0">
                <a:latin typeface="Arial" panose="020B0604020202020204" pitchFamily="34" charset="0"/>
                <a:cs typeface="Arial" panose="020B0604020202020204" pitchFamily="34" charset="0"/>
              </a:rPr>
              <a:t>Protocole identique à celui des années précédentes</a:t>
            </a:r>
          </a:p>
        </p:txBody>
      </p:sp>
      <p:sp>
        <p:nvSpPr>
          <p:cNvPr id="4" name="Espace réservé du contenu 3"/>
          <p:cNvSpPr>
            <a:spLocks noGrp="1"/>
          </p:cNvSpPr>
          <p:nvPr>
            <p:ph idx="10"/>
          </p:nvPr>
        </p:nvSpPr>
        <p:spPr>
          <a:xfrm>
            <a:off x="405880" y="1347614"/>
            <a:ext cx="8496944" cy="3456385"/>
          </a:xfrm>
        </p:spPr>
        <p:txBody>
          <a:bodyPr/>
          <a:lstStyle/>
          <a:p>
            <a:r>
              <a:rPr lang="fr-FR" dirty="0">
                <a:latin typeface="Arial" panose="020B0604020202020204" pitchFamily="34" charset="0"/>
                <a:cs typeface="Arial" panose="020B0604020202020204" pitchFamily="34" charset="0"/>
              </a:rPr>
              <a:t>Passation du 12 au 23 septembre avec possibilité de saisie des réponses dès la première semaine et jusqu’au 30 septembre.</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CP mi-parcours: du 16 au 27 janvier.</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Nécessité de mise à jour de Onde. Suivi des remontées par l’ERUN.</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CP: 5 séquences (3 en Français et 2 en Mathématiques – 8 à 12 minutes)</a:t>
            </a:r>
          </a:p>
          <a:p>
            <a:r>
              <a:rPr lang="fr-FR" dirty="0">
                <a:latin typeface="Arial" panose="020B0604020202020204" pitchFamily="34" charset="0"/>
                <a:cs typeface="Arial" panose="020B0604020202020204" pitchFamily="34" charset="0"/>
              </a:rPr>
              <a:t>CE1: 5 séquences (3 en Français dont une individuelle, 2 en Mathématiques)</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Une fiche de restitution pour les parents. </a:t>
            </a:r>
          </a:p>
        </p:txBody>
      </p:sp>
    </p:spTree>
    <p:extLst>
      <p:ext uri="{BB962C8B-B14F-4D97-AF65-F5344CB8AC3E}">
        <p14:creationId xmlns:p14="http://schemas.microsoft.com/office/powerpoint/2010/main" val="158749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0"/>
          </p:nvPr>
        </p:nvSpPr>
        <p:spPr>
          <a:xfrm>
            <a:off x="377280" y="679004"/>
            <a:ext cx="8515200" cy="4341018"/>
          </a:xfrm>
        </p:spPr>
        <p:txBody>
          <a:bodyPr/>
          <a:lstStyle/>
          <a:p>
            <a:r>
              <a:rPr lang="fr-FR" b="1" dirty="0">
                <a:latin typeface="Arial" panose="020B0604020202020204" pitchFamily="34" charset="0"/>
                <a:cs typeface="Arial" panose="020B0604020202020204" pitchFamily="34" charset="0"/>
              </a:rPr>
              <a:t>             Besoins identifiés des élèves (points de vigilance/IPS circo) </a:t>
            </a:r>
          </a:p>
          <a:p>
            <a:endParaRPr lang="fr-FR" b="1" u="sng" dirty="0">
              <a:latin typeface="Arial" panose="020B0604020202020204" pitchFamily="34" charset="0"/>
              <a:cs typeface="Arial" panose="020B0604020202020204" pitchFamily="34" charset="0"/>
            </a:endParaRPr>
          </a:p>
          <a:p>
            <a:r>
              <a:rPr lang="fr-FR" b="1" u="sng" dirty="0">
                <a:latin typeface="Arial" panose="020B0604020202020204" pitchFamily="34" charset="0"/>
                <a:cs typeface="Arial" panose="020B0604020202020204" pitchFamily="34" charset="0"/>
              </a:rPr>
              <a:t>2020</a:t>
            </a:r>
            <a:r>
              <a:rPr lang="fr-FR" b="1" dirty="0">
                <a:latin typeface="Arial" panose="020B0604020202020204" pitchFamily="34" charset="0"/>
                <a:cs typeface="Arial" panose="020B0604020202020204" pitchFamily="34" charset="0"/>
              </a:rPr>
              <a:t>, </a:t>
            </a:r>
            <a:r>
              <a:rPr lang="fr-FR" b="1" u="sng" dirty="0">
                <a:latin typeface="Arial" panose="020B0604020202020204" pitchFamily="34" charset="0"/>
                <a:cs typeface="Arial" panose="020B0604020202020204" pitchFamily="34" charset="0"/>
              </a:rPr>
              <a:t>Français</a:t>
            </a:r>
            <a:r>
              <a:rPr lang="fr-FR" b="1" dirty="0">
                <a:latin typeface="Arial" panose="020B0604020202020204" pitchFamily="34" charset="0"/>
                <a:cs typeface="Arial" panose="020B0604020202020204" pitchFamily="34" charset="0"/>
              </a:rPr>
              <a:t> :</a:t>
            </a:r>
          </a:p>
          <a:p>
            <a:pPr lvl="1"/>
            <a:r>
              <a:rPr lang="fr-FR" sz="1200" b="1" dirty="0">
                <a:latin typeface="Arial" panose="020B0604020202020204" pitchFamily="34" charset="0"/>
                <a:cs typeface="Arial" panose="020B0604020202020204" pitchFamily="34" charset="0"/>
              </a:rPr>
              <a:t>CP : </a:t>
            </a:r>
          </a:p>
          <a:p>
            <a:pPr lvl="2"/>
            <a:r>
              <a:rPr lang="fr-FR" sz="1200" b="1" dirty="0">
                <a:highlight>
                  <a:srgbClr val="00FFFF"/>
                </a:highlight>
                <a:latin typeface="Arial" panose="020B0604020202020204" pitchFamily="34" charset="0"/>
                <a:cs typeface="Arial" panose="020B0604020202020204" pitchFamily="34" charset="0"/>
              </a:rPr>
              <a:t>Reconnaître des lettres et le son associé, </a:t>
            </a:r>
          </a:p>
          <a:p>
            <a:pPr lvl="2"/>
            <a:r>
              <a:rPr lang="fr-FR" sz="1200" b="1" dirty="0">
                <a:highlight>
                  <a:srgbClr val="00FFFF"/>
                </a:highlight>
                <a:latin typeface="Arial" panose="020B0604020202020204" pitchFamily="34" charset="0"/>
                <a:cs typeface="Arial" panose="020B0604020202020204" pitchFamily="34" charset="0"/>
              </a:rPr>
              <a:t>Comprendre des mots lus, </a:t>
            </a:r>
          </a:p>
          <a:p>
            <a:pPr lvl="2"/>
            <a:r>
              <a:rPr lang="fr-FR" sz="1200" b="1" dirty="0">
                <a:highlight>
                  <a:srgbClr val="00FFFF"/>
                </a:highlight>
                <a:latin typeface="Arial" panose="020B0604020202020204" pitchFamily="34" charset="0"/>
                <a:cs typeface="Arial" panose="020B0604020202020204" pitchFamily="34" charset="0"/>
              </a:rPr>
              <a:t>Manipuler des syllabes</a:t>
            </a:r>
          </a:p>
          <a:p>
            <a:pPr lvl="1"/>
            <a:r>
              <a:rPr lang="fr-FR" sz="1200" b="1" dirty="0">
                <a:latin typeface="Arial" panose="020B0604020202020204" pitchFamily="34" charset="0"/>
                <a:cs typeface="Arial" panose="020B0604020202020204" pitchFamily="34" charset="0"/>
              </a:rPr>
              <a:t>CE1 : </a:t>
            </a:r>
          </a:p>
          <a:p>
            <a:pPr lvl="2"/>
            <a:r>
              <a:rPr lang="fr-FR" sz="1200" b="1" dirty="0">
                <a:latin typeface="Arial" panose="020B0604020202020204" pitchFamily="34" charset="0"/>
                <a:cs typeface="Arial" panose="020B0604020202020204" pitchFamily="34" charset="0"/>
              </a:rPr>
              <a:t>Lire à voix haute des mots ou un texte.</a:t>
            </a:r>
          </a:p>
          <a:p>
            <a:endParaRPr lang="fr-FR" sz="1200" b="1" dirty="0">
              <a:latin typeface="Arial" panose="020B0604020202020204" pitchFamily="34" charset="0"/>
              <a:cs typeface="Arial" panose="020B0604020202020204" pitchFamily="34" charset="0"/>
            </a:endParaRPr>
          </a:p>
          <a:p>
            <a:r>
              <a:rPr lang="fr-FR" b="1" u="sng" dirty="0">
                <a:latin typeface="Arial" panose="020B0604020202020204" pitchFamily="34" charset="0"/>
                <a:cs typeface="Arial" panose="020B0604020202020204" pitchFamily="34" charset="0"/>
              </a:rPr>
              <a:t>2021</a:t>
            </a:r>
            <a:r>
              <a:rPr lang="fr-FR" b="1" dirty="0">
                <a:latin typeface="Arial" panose="020B0604020202020204" pitchFamily="34" charset="0"/>
                <a:cs typeface="Arial" panose="020B0604020202020204" pitchFamily="34" charset="0"/>
              </a:rPr>
              <a:t>, </a:t>
            </a:r>
            <a:r>
              <a:rPr lang="fr-FR" b="1" u="sng" dirty="0">
                <a:latin typeface="Arial" panose="020B0604020202020204" pitchFamily="34" charset="0"/>
                <a:cs typeface="Arial" panose="020B0604020202020204" pitchFamily="34" charset="0"/>
              </a:rPr>
              <a:t>Français</a:t>
            </a:r>
            <a:r>
              <a:rPr lang="fr-FR" b="1" dirty="0">
                <a:latin typeface="Arial" panose="020B0604020202020204" pitchFamily="34" charset="0"/>
                <a:cs typeface="Arial" panose="020B0604020202020204" pitchFamily="34" charset="0"/>
              </a:rPr>
              <a:t> :</a:t>
            </a:r>
          </a:p>
          <a:p>
            <a:pPr lvl="1"/>
            <a:r>
              <a:rPr lang="fr-FR" sz="1200" b="1" dirty="0">
                <a:latin typeface="Arial" panose="020B0604020202020204" pitchFamily="34" charset="0"/>
                <a:cs typeface="Arial" panose="020B0604020202020204" pitchFamily="34" charset="0"/>
              </a:rPr>
              <a:t>CP : </a:t>
            </a:r>
          </a:p>
          <a:p>
            <a:pPr lvl="2"/>
            <a:r>
              <a:rPr lang="fr-FR" sz="1200" b="1" dirty="0">
                <a:latin typeface="Arial" panose="020B0604020202020204" pitchFamily="34" charset="0"/>
                <a:cs typeface="Arial" panose="020B0604020202020204" pitchFamily="34" charset="0"/>
              </a:rPr>
              <a:t>Reconnaître le nom des lettres et le son qu’elles produisent, </a:t>
            </a:r>
          </a:p>
          <a:p>
            <a:pPr lvl="2"/>
            <a:r>
              <a:rPr lang="fr-FR" sz="1200" b="1" dirty="0">
                <a:latin typeface="Arial" panose="020B0604020202020204" pitchFamily="34" charset="0"/>
                <a:cs typeface="Arial" panose="020B0604020202020204" pitchFamily="34" charset="0"/>
              </a:rPr>
              <a:t>Comprendre des phrases lues</a:t>
            </a:r>
          </a:p>
          <a:p>
            <a:pPr lvl="2"/>
            <a:r>
              <a:rPr lang="fr-FR" sz="1200" b="1" dirty="0">
                <a:latin typeface="Arial" panose="020B0604020202020204" pitchFamily="34" charset="0"/>
                <a:cs typeface="Arial" panose="020B0604020202020204" pitchFamily="34" charset="0"/>
              </a:rPr>
              <a:t>Manipuler des phonèmes</a:t>
            </a:r>
          </a:p>
          <a:p>
            <a:pPr lvl="1"/>
            <a:r>
              <a:rPr lang="fr-FR" sz="1200" b="1" dirty="0">
                <a:latin typeface="Arial" panose="020B0604020202020204" pitchFamily="34" charset="0"/>
                <a:cs typeface="Arial" panose="020B0604020202020204" pitchFamily="34" charset="0"/>
              </a:rPr>
              <a:t>CE1 : </a:t>
            </a:r>
          </a:p>
          <a:p>
            <a:pPr lvl="2"/>
            <a:r>
              <a:rPr lang="fr-FR" sz="1200" b="1" dirty="0">
                <a:highlight>
                  <a:srgbClr val="00FFFF"/>
                </a:highlight>
                <a:latin typeface="Arial" panose="020B0604020202020204" pitchFamily="34" charset="0"/>
                <a:cs typeface="Arial" panose="020B0604020202020204" pitchFamily="34" charset="0"/>
              </a:rPr>
              <a:t>Aucune compétence en dessous du seuil déterminé IPS</a:t>
            </a: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5" name="Titre 1"/>
          <p:cNvSpPr>
            <a:spLocks noGrp="1"/>
          </p:cNvSpPr>
          <p:nvPr>
            <p:ph type="title"/>
          </p:nvPr>
        </p:nvSpPr>
        <p:spPr>
          <a:xfrm>
            <a:off x="-12014" y="-8924"/>
            <a:ext cx="9144000" cy="884466"/>
          </a:xfrm>
        </p:spPr>
        <p:txBody>
          <a:bodyPr/>
          <a:lstStyle/>
          <a:p>
            <a:r>
              <a:rPr lang="fr-FR" sz="2400" dirty="0"/>
              <a:t>Eléments de synthèse Eva CP, Eva CE1</a:t>
            </a:r>
          </a:p>
        </p:txBody>
      </p:sp>
    </p:spTree>
    <p:extLst>
      <p:ext uri="{BB962C8B-B14F-4D97-AF65-F5344CB8AC3E}">
        <p14:creationId xmlns:p14="http://schemas.microsoft.com/office/powerpoint/2010/main" val="298780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0"/>
          </p:nvPr>
        </p:nvSpPr>
        <p:spPr>
          <a:xfrm>
            <a:off x="377280" y="679004"/>
            <a:ext cx="8515200" cy="4197002"/>
          </a:xfrm>
        </p:spPr>
        <p:txBody>
          <a:bodyPr/>
          <a:lstStyle/>
          <a:p>
            <a:r>
              <a:rPr lang="fr-FR" b="1" dirty="0">
                <a:latin typeface="Arial" panose="020B0604020202020204" pitchFamily="34" charset="0"/>
                <a:cs typeface="Arial" panose="020B0604020202020204" pitchFamily="34" charset="0"/>
              </a:rPr>
              <a:t>             Besoins identifiés des élèves (points de vigilance/IPS circo) </a:t>
            </a:r>
          </a:p>
          <a:p>
            <a:endParaRPr lang="fr-FR" b="1" u="sng" dirty="0">
              <a:latin typeface="Arial" panose="020B0604020202020204" pitchFamily="34" charset="0"/>
              <a:cs typeface="Arial" panose="020B0604020202020204" pitchFamily="34" charset="0"/>
            </a:endParaRPr>
          </a:p>
          <a:p>
            <a:r>
              <a:rPr lang="fr-FR" b="1" u="sng" dirty="0">
                <a:latin typeface="Arial" panose="020B0604020202020204" pitchFamily="34" charset="0"/>
                <a:cs typeface="Arial" panose="020B0604020202020204" pitchFamily="34" charset="0"/>
              </a:rPr>
              <a:t>2020</a:t>
            </a:r>
            <a:r>
              <a:rPr lang="fr-FR" b="1" dirty="0">
                <a:latin typeface="Arial" panose="020B0604020202020204" pitchFamily="34" charset="0"/>
                <a:cs typeface="Arial" panose="020B0604020202020204" pitchFamily="34" charset="0"/>
              </a:rPr>
              <a:t>, </a:t>
            </a:r>
            <a:r>
              <a:rPr lang="fr-FR" b="1" u="sng" dirty="0">
                <a:latin typeface="Arial" panose="020B0604020202020204" pitchFamily="34" charset="0"/>
                <a:cs typeface="Arial" panose="020B0604020202020204" pitchFamily="34" charset="0"/>
              </a:rPr>
              <a:t>Mathématiques</a:t>
            </a:r>
            <a:r>
              <a:rPr lang="fr-FR" b="1" dirty="0">
                <a:latin typeface="Arial" panose="020B0604020202020204" pitchFamily="34" charset="0"/>
                <a:cs typeface="Arial" panose="020B0604020202020204" pitchFamily="34" charset="0"/>
              </a:rPr>
              <a:t>:</a:t>
            </a:r>
          </a:p>
          <a:p>
            <a:pPr lvl="1"/>
            <a:r>
              <a:rPr lang="fr-FR" sz="1200" b="1" dirty="0">
                <a:latin typeface="Arial" panose="020B0604020202020204" pitchFamily="34" charset="0"/>
                <a:cs typeface="Arial" panose="020B0604020202020204" pitchFamily="34" charset="0"/>
              </a:rPr>
              <a:t>CP : </a:t>
            </a:r>
          </a:p>
          <a:p>
            <a:pPr lvl="2"/>
            <a:r>
              <a:rPr lang="fr-FR" sz="1200" b="1" dirty="0">
                <a:highlight>
                  <a:srgbClr val="00FFFF"/>
                </a:highlight>
                <a:latin typeface="Arial" panose="020B0604020202020204" pitchFamily="34" charset="0"/>
                <a:cs typeface="Arial" panose="020B0604020202020204" pitchFamily="34" charset="0"/>
              </a:rPr>
              <a:t>Associer un nombre à une position, </a:t>
            </a:r>
          </a:p>
          <a:p>
            <a:pPr lvl="2"/>
            <a:r>
              <a:rPr lang="fr-FR" sz="1200" b="1" dirty="0">
                <a:highlight>
                  <a:srgbClr val="00FFFF"/>
                </a:highlight>
                <a:latin typeface="Arial" panose="020B0604020202020204" pitchFamily="34" charset="0"/>
                <a:cs typeface="Arial" panose="020B0604020202020204" pitchFamily="34" charset="0"/>
              </a:rPr>
              <a:t>Résoudre des problèmes, </a:t>
            </a:r>
          </a:p>
          <a:p>
            <a:pPr lvl="2"/>
            <a:r>
              <a:rPr lang="fr-FR" sz="1200" b="1" dirty="0">
                <a:highlight>
                  <a:srgbClr val="00FFFF"/>
                </a:highlight>
                <a:latin typeface="Arial" panose="020B0604020202020204" pitchFamily="34" charset="0"/>
                <a:cs typeface="Arial" panose="020B0604020202020204" pitchFamily="34" charset="0"/>
              </a:rPr>
              <a:t>Calculer (additionner, soustraire);</a:t>
            </a:r>
          </a:p>
          <a:p>
            <a:pPr lvl="1"/>
            <a:r>
              <a:rPr lang="fr-FR" sz="1200" b="1" dirty="0">
                <a:latin typeface="Arial" panose="020B0604020202020204" pitchFamily="34" charset="0"/>
                <a:cs typeface="Arial" panose="020B0604020202020204" pitchFamily="34" charset="0"/>
              </a:rPr>
              <a:t>CE1 :</a:t>
            </a:r>
          </a:p>
          <a:p>
            <a:pPr lvl="2"/>
            <a:r>
              <a:rPr lang="fr-FR" sz="1200" b="1" dirty="0">
                <a:latin typeface="Arial" panose="020B0604020202020204" pitchFamily="34" charset="0"/>
                <a:cs typeface="Arial" panose="020B0604020202020204" pitchFamily="34" charset="0"/>
              </a:rPr>
              <a:t> Additionner et soustraire des nombres, </a:t>
            </a:r>
          </a:p>
          <a:p>
            <a:pPr lvl="2"/>
            <a:r>
              <a:rPr lang="fr-FR" sz="1200" b="1" dirty="0">
                <a:latin typeface="Arial" panose="020B0604020202020204" pitchFamily="34" charset="0"/>
                <a:cs typeface="Arial" panose="020B0604020202020204" pitchFamily="34" charset="0"/>
              </a:rPr>
              <a:t>Résoudre des problèmes</a:t>
            </a:r>
          </a:p>
          <a:p>
            <a:endParaRPr lang="fr-FR" b="1" u="sng" dirty="0">
              <a:latin typeface="Arial" panose="020B0604020202020204" pitchFamily="34" charset="0"/>
              <a:cs typeface="Arial" panose="020B0604020202020204" pitchFamily="34" charset="0"/>
            </a:endParaRPr>
          </a:p>
          <a:p>
            <a:r>
              <a:rPr lang="fr-FR" b="1" u="sng" dirty="0">
                <a:latin typeface="Arial" panose="020B0604020202020204" pitchFamily="34" charset="0"/>
                <a:cs typeface="Arial" panose="020B0604020202020204" pitchFamily="34" charset="0"/>
              </a:rPr>
              <a:t>2021</a:t>
            </a:r>
            <a:r>
              <a:rPr lang="fr-FR" b="1" dirty="0">
                <a:latin typeface="Arial" panose="020B0604020202020204" pitchFamily="34" charset="0"/>
                <a:cs typeface="Arial" panose="020B0604020202020204" pitchFamily="34" charset="0"/>
              </a:rPr>
              <a:t>, </a:t>
            </a:r>
            <a:r>
              <a:rPr lang="fr-FR" b="1" u="sng" dirty="0">
                <a:latin typeface="Arial" panose="020B0604020202020204" pitchFamily="34" charset="0"/>
                <a:cs typeface="Arial" panose="020B0604020202020204" pitchFamily="34" charset="0"/>
              </a:rPr>
              <a:t>Mathématiques</a:t>
            </a:r>
            <a:r>
              <a:rPr lang="fr-FR" b="1" dirty="0">
                <a:latin typeface="Arial" panose="020B0604020202020204" pitchFamily="34" charset="0"/>
                <a:cs typeface="Arial" panose="020B0604020202020204" pitchFamily="34" charset="0"/>
              </a:rPr>
              <a:t> :</a:t>
            </a:r>
          </a:p>
          <a:p>
            <a:pPr lvl="1"/>
            <a:r>
              <a:rPr lang="fr-FR" sz="1200" b="1" dirty="0">
                <a:latin typeface="Arial" panose="020B0604020202020204" pitchFamily="34" charset="0"/>
                <a:cs typeface="Arial" panose="020B0604020202020204" pitchFamily="34" charset="0"/>
              </a:rPr>
              <a:t>CP : </a:t>
            </a:r>
          </a:p>
          <a:p>
            <a:pPr lvl="2"/>
            <a:r>
              <a:rPr lang="fr-FR" sz="1200" b="1" dirty="0">
                <a:latin typeface="Arial" panose="020B0604020202020204" pitchFamily="34" charset="0"/>
                <a:cs typeface="Arial" panose="020B0604020202020204" pitchFamily="34" charset="0"/>
              </a:rPr>
              <a:t>Associer un nombre à une position</a:t>
            </a:r>
          </a:p>
          <a:p>
            <a:pPr lvl="2"/>
            <a:r>
              <a:rPr lang="fr-FR" sz="1200" b="1" dirty="0">
                <a:latin typeface="Arial" panose="020B0604020202020204" pitchFamily="34" charset="0"/>
                <a:cs typeface="Arial" panose="020B0604020202020204" pitchFamily="34" charset="0"/>
              </a:rPr>
              <a:t>Ecrire des nombres entiers</a:t>
            </a:r>
          </a:p>
          <a:p>
            <a:pPr lvl="2"/>
            <a:r>
              <a:rPr lang="fr-FR" sz="1200" b="1" dirty="0">
                <a:latin typeface="Arial" panose="020B0604020202020204" pitchFamily="34" charset="0"/>
                <a:cs typeface="Arial" panose="020B0604020202020204" pitchFamily="34" charset="0"/>
              </a:rPr>
              <a:t>Quantifier des collections</a:t>
            </a:r>
          </a:p>
          <a:p>
            <a:pPr lvl="1"/>
            <a:r>
              <a:rPr lang="fr-FR" sz="1200" b="1" dirty="0">
                <a:latin typeface="Arial" panose="020B0604020202020204" pitchFamily="34" charset="0"/>
                <a:cs typeface="Arial" panose="020B0604020202020204" pitchFamily="34" charset="0"/>
              </a:rPr>
              <a:t>CE1:</a:t>
            </a:r>
          </a:p>
          <a:p>
            <a:pPr lvl="2"/>
            <a:r>
              <a:rPr lang="fr-FR" sz="1200" b="1" dirty="0">
                <a:highlight>
                  <a:srgbClr val="00FFFF"/>
                </a:highlight>
                <a:latin typeface="Arial" panose="020B0604020202020204" pitchFamily="34" charset="0"/>
                <a:cs typeface="Arial" panose="020B0604020202020204" pitchFamily="34" charset="0"/>
              </a:rPr>
              <a:t>Calculer mentalement</a:t>
            </a:r>
          </a:p>
          <a:p>
            <a:pPr lvl="2"/>
            <a:endParaRPr lang="fr-FR" sz="1200" b="1" dirty="0">
              <a:latin typeface="Arial" panose="020B0604020202020204" pitchFamily="34" charset="0"/>
              <a:cs typeface="Arial" panose="020B0604020202020204" pitchFamily="34" charset="0"/>
            </a:endParaRPr>
          </a:p>
          <a:p>
            <a:pPr lvl="2"/>
            <a:endParaRPr lang="fr-FR" sz="1200"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6" name="Titre 1"/>
          <p:cNvSpPr>
            <a:spLocks noGrp="1"/>
          </p:cNvSpPr>
          <p:nvPr>
            <p:ph type="title"/>
          </p:nvPr>
        </p:nvSpPr>
        <p:spPr>
          <a:xfrm>
            <a:off x="-12014" y="-8924"/>
            <a:ext cx="9144000" cy="884466"/>
          </a:xfrm>
        </p:spPr>
        <p:txBody>
          <a:bodyPr/>
          <a:lstStyle/>
          <a:p>
            <a:r>
              <a:rPr lang="fr-FR" sz="2400" dirty="0"/>
              <a:t>Eléments de synthèse Eva CP, Eva CE1</a:t>
            </a:r>
          </a:p>
        </p:txBody>
      </p:sp>
    </p:spTree>
    <p:extLst>
      <p:ext uri="{BB962C8B-B14F-4D97-AF65-F5344CB8AC3E}">
        <p14:creationId xmlns:p14="http://schemas.microsoft.com/office/powerpoint/2010/main" val="4203865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2569</TotalTime>
  <Words>2166</Words>
  <Application>Microsoft Office PowerPoint</Application>
  <PresentationFormat>Affichage à l'écran (16:9)</PresentationFormat>
  <Paragraphs>304</Paragraphs>
  <Slides>22</Slides>
  <Notes>4</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22</vt:i4>
      </vt:variant>
    </vt:vector>
  </HeadingPairs>
  <TitlesOfParts>
    <vt:vector size="31" baseType="lpstr">
      <vt:lpstr>맑은 고딕</vt:lpstr>
      <vt:lpstr>Arial</vt:lpstr>
      <vt:lpstr>Calibri</vt:lpstr>
      <vt:lpstr>Calibri Light</vt:lpstr>
      <vt:lpstr>Times New Roman</vt:lpstr>
      <vt:lpstr>Wingdings</vt:lpstr>
      <vt:lpstr>Office Theme</vt:lpstr>
      <vt:lpstr>Custom Design</vt:lpstr>
      <vt:lpstr>Thème Office</vt:lpstr>
      <vt:lpstr>Présentation PowerPoint</vt:lpstr>
      <vt:lpstr>Présentation PowerPoint</vt:lpstr>
      <vt:lpstr>Présentation PowerPoint</vt:lpstr>
      <vt:lpstr>Présentation PowerPoint</vt:lpstr>
      <vt:lpstr>Présentation PowerPoint</vt:lpstr>
      <vt:lpstr>Présentation PowerPoint</vt:lpstr>
      <vt:lpstr>Evaluations nationales CP et CE1</vt:lpstr>
      <vt:lpstr>Eléments de synthèse Eva CP, Eva CE1</vt:lpstr>
      <vt:lpstr>Eléments de synthèse Eva CP, Eva CE1</vt:lpstr>
      <vt:lpstr>Une école inclusive</vt:lpstr>
      <vt:lpstr>Une école inclusive</vt:lpstr>
      <vt:lpstr>Présentation PowerPoint</vt:lpstr>
      <vt:lpstr>Présentation PowerPoint</vt:lpstr>
      <vt:lpstr>SENSIBILISATION PREVENTION HARCELEMENT</vt:lpstr>
      <vt:lpstr>Présentation PowerPoint</vt:lpstr>
      <vt:lpstr>Evaluation d’écoles 2022-2023 : 2 groupes</vt:lpstr>
      <vt:lpstr>Journées de concertation 2022-2023</vt:lpstr>
      <vt:lpstr>PDF : animations pédagogiques</vt:lpstr>
      <vt:lpstr>Présentation PowerPoint</vt:lpstr>
      <vt:lpstr>Espace directeurs sur le site pédagogique</vt:lpstr>
      <vt:lpstr>Le remplacement</vt:lpstr>
      <vt:lpstr>Présentation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Jean-Eric Sauvezie</cp:lastModifiedBy>
  <cp:revision>260</cp:revision>
  <dcterms:created xsi:type="dcterms:W3CDTF">2014-04-01T16:27:38Z</dcterms:created>
  <dcterms:modified xsi:type="dcterms:W3CDTF">2022-08-31T11:25:27Z</dcterms:modified>
</cp:coreProperties>
</file>