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36"/>
  </p:notesMasterIdLst>
  <p:handoutMasterIdLst>
    <p:handoutMasterId r:id="rId37"/>
  </p:handoutMasterIdLst>
  <p:sldIdLst>
    <p:sldId id="258" r:id="rId2"/>
    <p:sldId id="292" r:id="rId3"/>
    <p:sldId id="259" r:id="rId4"/>
    <p:sldId id="260" r:id="rId5"/>
    <p:sldId id="261" r:id="rId6"/>
    <p:sldId id="262" r:id="rId7"/>
    <p:sldId id="263" r:id="rId8"/>
    <p:sldId id="289" r:id="rId9"/>
    <p:sldId id="264" r:id="rId10"/>
    <p:sldId id="266" r:id="rId11"/>
    <p:sldId id="290" r:id="rId12"/>
    <p:sldId id="267" r:id="rId13"/>
    <p:sldId id="268" r:id="rId14"/>
    <p:sldId id="269" r:id="rId15"/>
    <p:sldId id="285" r:id="rId16"/>
    <p:sldId id="286" r:id="rId17"/>
    <p:sldId id="287" r:id="rId18"/>
    <p:sldId id="288" r:id="rId19"/>
    <p:sldId id="270" r:id="rId20"/>
    <p:sldId id="271" r:id="rId21"/>
    <p:sldId id="272" r:id="rId22"/>
    <p:sldId id="291" r:id="rId23"/>
    <p:sldId id="273" r:id="rId24"/>
    <p:sldId id="274" r:id="rId25"/>
    <p:sldId id="275" r:id="rId26"/>
    <p:sldId id="279" r:id="rId27"/>
    <p:sldId id="280" r:id="rId28"/>
    <p:sldId id="281" r:id="rId29"/>
    <p:sldId id="276" r:id="rId30"/>
    <p:sldId id="282" r:id="rId31"/>
    <p:sldId id="283" r:id="rId32"/>
    <p:sldId id="284" r:id="rId33"/>
    <p:sldId id="277" r:id="rId34"/>
    <p:sldId id="278" r:id="rId3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73" d="100"/>
          <a:sy n="73" d="100"/>
        </p:scale>
        <p:origin x="40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FF3D2CC-C536-49FC-A11C-42E68556B410}" type="datetimeFigureOut">
              <a:rPr lang="fr-FR" smtClean="0"/>
              <a:t>19/01/2017</a:t>
            </a:fld>
            <a:endParaRPr lang="fr-FR"/>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88854D2-2C14-489F-9676-191BB6304C20}" type="slidenum">
              <a:rPr lang="fr-FR" smtClean="0"/>
              <a:t>‹N°›</a:t>
            </a:fld>
            <a:endParaRPr lang="fr-FR"/>
          </a:p>
        </p:txBody>
      </p:sp>
    </p:spTree>
    <p:extLst>
      <p:ext uri="{BB962C8B-B14F-4D97-AF65-F5344CB8AC3E}">
        <p14:creationId xmlns:p14="http://schemas.microsoft.com/office/powerpoint/2010/main" val="1734877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984A2C0-7DAA-4B93-95A1-1B9C44144544}" type="datetimeFigureOut">
              <a:rPr lang="fr-FR" smtClean="0"/>
              <a:t>19/01/2017</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1194C33-FABF-4862-976E-8D5FF803C492}" type="slidenum">
              <a:rPr lang="fr-FR" smtClean="0"/>
              <a:t>‹N°›</a:t>
            </a:fld>
            <a:endParaRPr lang="fr-FR"/>
          </a:p>
        </p:txBody>
      </p:sp>
    </p:spTree>
    <p:extLst>
      <p:ext uri="{BB962C8B-B14F-4D97-AF65-F5344CB8AC3E}">
        <p14:creationId xmlns:p14="http://schemas.microsoft.com/office/powerpoint/2010/main" val="2493609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021387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96DFF08F-DC6B-4601-B491-B0F83F6DD2DA}" type="datetimeFigureOut">
              <a:rPr lang="en-US" smtClean="0"/>
              <a:pPr/>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564013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96DFF08F-DC6B-4601-B491-B0F83F6DD2DA}" type="datetimeFigureOut">
              <a:rPr lang="en-US" smtClean="0"/>
              <a:pPr/>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43480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96DFF08F-DC6B-4601-B491-B0F83F6DD2DA}" type="datetimeFigureOut">
              <a:rPr lang="en-US" smtClean="0"/>
              <a:pPr/>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411579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96DFF08F-DC6B-4601-B491-B0F83F6DD2DA}" type="datetimeFigureOut">
              <a:rPr lang="en-US" smtClean="0"/>
              <a:pPr/>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73141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96DFF08F-DC6B-4601-B491-B0F83F6DD2DA}" type="datetimeFigureOut">
              <a:rPr lang="en-US" smtClean="0"/>
              <a:pPr/>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103875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536759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216598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062429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96DFF08F-DC6B-4601-B491-B0F83F6DD2DA}" type="datetimeFigureOut">
              <a:rPr lang="en-US" smtClean="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71556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920980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714344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951435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591693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96DFF08F-DC6B-4601-B491-B0F83F6DD2DA}" type="datetimeFigureOut">
              <a:rPr lang="en-US" smtClean="0"/>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218470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96DFF08F-DC6B-4601-B491-B0F83F6DD2DA}" type="datetimeFigureOut">
              <a:rPr lang="en-US" smtClean="0"/>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4278665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DFF08F-DC6B-4601-B491-B0F83F6DD2DA}" type="datetimeFigureOut">
              <a:rPr lang="en-US" smtClean="0"/>
              <a:pPr/>
              <a:t>1/19/2017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1495099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4000" dirty="0" smtClean="0"/>
              <a:t>STAGE</a:t>
            </a:r>
            <a:br>
              <a:rPr lang="fr-FR" sz="4000" dirty="0" smtClean="0"/>
            </a:br>
            <a:r>
              <a:rPr lang="fr-FR" sz="4000" dirty="0" smtClean="0"/>
              <a:t>RESOLUTION DE PROBLEMES</a:t>
            </a:r>
            <a:endParaRPr lang="fr-FR" sz="4000" dirty="0"/>
          </a:p>
        </p:txBody>
      </p:sp>
      <p:sp>
        <p:nvSpPr>
          <p:cNvPr id="3" name="Sous-titre 2"/>
          <p:cNvSpPr>
            <a:spLocks noGrp="1"/>
          </p:cNvSpPr>
          <p:nvPr>
            <p:ph type="subTitle" idx="1"/>
          </p:nvPr>
        </p:nvSpPr>
        <p:spPr/>
        <p:txBody>
          <a:bodyPr/>
          <a:lstStyle/>
          <a:p>
            <a:r>
              <a:rPr lang="fr-FR" dirty="0" smtClean="0"/>
              <a:t>Brive Rural, 21 novembre 2016</a:t>
            </a:r>
            <a:endParaRPr lang="fr-FR" dirty="0"/>
          </a:p>
        </p:txBody>
      </p:sp>
      <p:pic>
        <p:nvPicPr>
          <p:cNvPr id="2053" name="Picture 5" descr="19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263" y="616203"/>
            <a:ext cx="1658983" cy="19283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Im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6" y="4973468"/>
            <a:ext cx="2291436" cy="1533520"/>
          </a:xfrm>
          <a:prstGeom prst="rect">
            <a:avLst/>
          </a:prstGeom>
          <a:noFill/>
          <a:extLst>
            <a:ext uri="{909E8E84-426E-40DD-AFC4-6F175D3DCCD1}">
              <a14:hiddenFill xmlns:a14="http://schemas.microsoft.com/office/drawing/2010/main">
                <a:solidFill>
                  <a:srgbClr val="FFFFFF"/>
                </a:solidFill>
              </a14:hiddenFill>
            </a:ext>
          </a:extLst>
        </p:spPr>
      </p:pic>
      <p:pic>
        <p:nvPicPr>
          <p:cNvPr id="2051" name="Imag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3246" y="4973468"/>
            <a:ext cx="2740760" cy="15335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Imag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7269" y="4973468"/>
            <a:ext cx="2315694" cy="1533520"/>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2977" y="4996448"/>
            <a:ext cx="2217980" cy="151054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7" name="Rectangle 9"/>
          <p:cNvSpPr>
            <a:spLocks noChangeArrowheads="1"/>
          </p:cNvSpPr>
          <p:nvPr/>
        </p:nvSpPr>
        <p:spPr bwMode="auto">
          <a:xfrm>
            <a:off x="-180975"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100" b="0" i="0" u="none" strike="noStrike" kern="1200" cap="none" spc="0" normalizeH="0" baseline="0" noProof="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100" b="0" i="0" u="none" strike="noStrike" kern="1200" cap="none" spc="0" normalizeH="0" baseline="0" noProof="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altLang="fr-F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8" name="Rectangle 10"/>
          <p:cNvSpPr>
            <a:spLocks noChangeArrowheads="1"/>
          </p:cNvSpPr>
          <p:nvPr/>
        </p:nvSpPr>
        <p:spPr bwMode="auto">
          <a:xfrm>
            <a:off x="0" y="53149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889399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problèmes ouverts</a:t>
            </a:r>
            <a:endParaRPr lang="fr-FR" dirty="0"/>
          </a:p>
        </p:txBody>
      </p:sp>
      <p:sp>
        <p:nvSpPr>
          <p:cNvPr id="3" name="ZoneTexte 2"/>
          <p:cNvSpPr txBox="1"/>
          <p:nvPr/>
        </p:nvSpPr>
        <p:spPr>
          <a:xfrm>
            <a:off x="222070" y="1930400"/>
            <a:ext cx="9836330" cy="4308872"/>
          </a:xfrm>
          <a:prstGeom prst="rect">
            <a:avLst/>
          </a:prstGeom>
          <a:noFill/>
        </p:spPr>
        <p:txBody>
          <a:bodyPr wrap="square" rtlCol="0">
            <a:spAutoFit/>
          </a:bodyPr>
          <a:lstStyle/>
          <a:p>
            <a:r>
              <a:rPr lang="fr-FR" sz="4000" b="1" dirty="0" err="1" smtClean="0"/>
              <a:t>Definition</a:t>
            </a:r>
            <a:r>
              <a:rPr lang="fr-FR" sz="4000" b="1" dirty="0" smtClean="0"/>
              <a:t> de R. CHARNAY:</a:t>
            </a:r>
          </a:p>
          <a:p>
            <a:endParaRPr lang="fr-FR" dirty="0"/>
          </a:p>
          <a:p>
            <a:pPr marL="285750" indent="-285750">
              <a:buFont typeface="Arial" panose="020B0604020202020204" pitchFamily="34" charset="0"/>
              <a:buChar char="•"/>
            </a:pPr>
            <a:r>
              <a:rPr lang="fr-FR" sz="3600" dirty="0" smtClean="0"/>
              <a:t>C’est un problème court</a:t>
            </a:r>
          </a:p>
          <a:p>
            <a:pPr marL="285750" indent="-285750">
              <a:buFont typeface="Arial" panose="020B0604020202020204" pitchFamily="34" charset="0"/>
              <a:buChar char="•"/>
            </a:pPr>
            <a:r>
              <a:rPr lang="fr-FR" sz="3600" dirty="0" smtClean="0"/>
              <a:t>Facile à comprendre, à conceptualiser pour l’élève</a:t>
            </a:r>
          </a:p>
          <a:p>
            <a:pPr marL="285750" indent="-285750">
              <a:buFont typeface="Arial" panose="020B0604020202020204" pitchFamily="34" charset="0"/>
              <a:buChar char="•"/>
            </a:pPr>
            <a:r>
              <a:rPr lang="fr-FR" sz="3600" dirty="0" smtClean="0"/>
              <a:t>Mais pour lequel l’élève ne possède pas de démarche ou de procédure connue ou experte</a:t>
            </a:r>
            <a:endParaRPr lang="fr-FR" sz="3600" dirty="0"/>
          </a:p>
        </p:txBody>
      </p:sp>
    </p:spTree>
    <p:extLst>
      <p:ext uri="{BB962C8B-B14F-4D97-AF65-F5344CB8AC3E}">
        <p14:creationId xmlns:p14="http://schemas.microsoft.com/office/powerpoint/2010/main" val="2765912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327206"/>
          </a:xfrm>
        </p:spPr>
        <p:txBody>
          <a:bodyPr>
            <a:noAutofit/>
          </a:bodyPr>
          <a:lstStyle/>
          <a:p>
            <a:pPr algn="ctr"/>
            <a:r>
              <a:rPr lang="fr-FR" sz="4000" dirty="0" smtClean="0"/>
              <a:t>Place et rôle des problèmes</a:t>
            </a:r>
            <a:endParaRPr lang="fr-FR" sz="400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747919443"/>
              </p:ext>
            </p:extLst>
          </p:nvPr>
        </p:nvGraphicFramePr>
        <p:xfrm>
          <a:off x="391886" y="1175657"/>
          <a:ext cx="11639005" cy="5366635"/>
        </p:xfrm>
        <a:graphic>
          <a:graphicData uri="http://schemas.openxmlformats.org/drawingml/2006/table">
            <a:tbl>
              <a:tblPr firstRow="1" firstCol="1" bandRow="1">
                <a:tableStyleId>{5C22544A-7EE6-4342-B048-85BDC9FD1C3A}</a:tableStyleId>
              </a:tblPr>
              <a:tblGrid>
                <a:gridCol w="2468477">
                  <a:extLst>
                    <a:ext uri="{9D8B030D-6E8A-4147-A177-3AD203B41FA5}">
                      <a16:colId xmlns:a16="http://schemas.microsoft.com/office/drawing/2014/main" val="2242768058"/>
                    </a:ext>
                  </a:extLst>
                </a:gridCol>
                <a:gridCol w="3185133">
                  <a:extLst>
                    <a:ext uri="{9D8B030D-6E8A-4147-A177-3AD203B41FA5}">
                      <a16:colId xmlns:a16="http://schemas.microsoft.com/office/drawing/2014/main" val="2010794265"/>
                    </a:ext>
                  </a:extLst>
                </a:gridCol>
                <a:gridCol w="5985395">
                  <a:extLst>
                    <a:ext uri="{9D8B030D-6E8A-4147-A177-3AD203B41FA5}">
                      <a16:colId xmlns:a16="http://schemas.microsoft.com/office/drawing/2014/main" val="3579780093"/>
                    </a:ext>
                  </a:extLst>
                </a:gridCol>
              </a:tblGrid>
              <a:tr h="2090057">
                <a:tc rowSpan="3">
                  <a:txBody>
                    <a:bodyPr/>
                    <a:lstStyle/>
                    <a:p>
                      <a:pPr>
                        <a:lnSpc>
                          <a:spcPct val="107000"/>
                        </a:lnSpc>
                        <a:spcAft>
                          <a:spcPts val="0"/>
                        </a:spcAft>
                      </a:pPr>
                      <a:r>
                        <a:rPr lang="fr-FR" sz="1100" dirty="0">
                          <a:effectLst/>
                        </a:rPr>
                        <a:t> </a:t>
                      </a:r>
                    </a:p>
                    <a:p>
                      <a:pPr>
                        <a:lnSpc>
                          <a:spcPct val="107000"/>
                        </a:lnSpc>
                        <a:spcAft>
                          <a:spcPts val="0"/>
                        </a:spcAft>
                      </a:pPr>
                      <a:r>
                        <a:rPr lang="fr-FR" sz="1100" dirty="0">
                          <a:effectLst/>
                        </a:rPr>
                        <a:t> </a:t>
                      </a:r>
                    </a:p>
                    <a:p>
                      <a:pPr>
                        <a:lnSpc>
                          <a:spcPct val="107000"/>
                        </a:lnSpc>
                        <a:spcAft>
                          <a:spcPts val="0"/>
                        </a:spcAft>
                      </a:pPr>
                      <a:r>
                        <a:rPr lang="fr-FR" sz="1100" dirty="0">
                          <a:effectLst/>
                        </a:rPr>
                        <a:t> </a:t>
                      </a:r>
                    </a:p>
                    <a:p>
                      <a:pPr>
                        <a:lnSpc>
                          <a:spcPct val="107000"/>
                        </a:lnSpc>
                        <a:spcAft>
                          <a:spcPts val="0"/>
                        </a:spcAft>
                      </a:pPr>
                      <a:r>
                        <a:rPr lang="fr-FR" sz="1100" dirty="0">
                          <a:effectLst/>
                        </a:rPr>
                        <a:t> </a:t>
                      </a:r>
                    </a:p>
                    <a:p>
                      <a:pPr>
                        <a:lnSpc>
                          <a:spcPct val="107000"/>
                        </a:lnSpc>
                        <a:spcAft>
                          <a:spcPts val="0"/>
                        </a:spcAft>
                      </a:pPr>
                      <a:r>
                        <a:rPr lang="fr-FR" sz="1100" dirty="0">
                          <a:effectLst/>
                        </a:rPr>
                        <a:t> </a:t>
                      </a:r>
                    </a:p>
                    <a:p>
                      <a:pPr>
                        <a:lnSpc>
                          <a:spcPct val="107000"/>
                        </a:lnSpc>
                        <a:spcAft>
                          <a:spcPts val="0"/>
                        </a:spcAft>
                      </a:pPr>
                      <a:r>
                        <a:rPr lang="fr-FR" sz="1100" dirty="0">
                          <a:effectLst/>
                        </a:rPr>
                        <a:t> </a:t>
                      </a:r>
                    </a:p>
                    <a:p>
                      <a:pPr>
                        <a:lnSpc>
                          <a:spcPct val="107000"/>
                        </a:lnSpc>
                        <a:spcAft>
                          <a:spcPts val="0"/>
                        </a:spcAft>
                      </a:pPr>
                      <a:r>
                        <a:rPr lang="fr-FR" sz="1100" dirty="0">
                          <a:effectLst/>
                        </a:rPr>
                        <a:t> </a:t>
                      </a:r>
                    </a:p>
                    <a:p>
                      <a:pPr>
                        <a:lnSpc>
                          <a:spcPct val="107000"/>
                        </a:lnSpc>
                        <a:spcAft>
                          <a:spcPts val="0"/>
                        </a:spcAft>
                      </a:pPr>
                      <a:r>
                        <a:rPr lang="fr-FR" sz="1100" dirty="0">
                          <a:effectLst/>
                        </a:rPr>
                        <a:t> </a:t>
                      </a:r>
                    </a:p>
                    <a:p>
                      <a:pPr>
                        <a:lnSpc>
                          <a:spcPct val="107000"/>
                        </a:lnSpc>
                        <a:spcAft>
                          <a:spcPts val="0"/>
                        </a:spcAft>
                      </a:pPr>
                      <a:r>
                        <a:rPr lang="fr-FR" sz="2400" dirty="0">
                          <a:effectLst/>
                        </a:rPr>
                        <a:t>J’ai 250 œufs. Combien de boîtes de 6 sont nécessaires pour les ranger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1100" dirty="0">
                          <a:effectLst/>
                        </a:rPr>
                        <a:t> </a:t>
                      </a:r>
                    </a:p>
                    <a:p>
                      <a:pPr>
                        <a:lnSpc>
                          <a:spcPct val="107000"/>
                        </a:lnSpc>
                        <a:spcAft>
                          <a:spcPts val="0"/>
                        </a:spcAft>
                      </a:pPr>
                      <a:r>
                        <a:rPr lang="fr-FR" sz="1100" dirty="0">
                          <a:effectLst/>
                        </a:rPr>
                        <a:t> </a:t>
                      </a:r>
                    </a:p>
                    <a:p>
                      <a:pPr>
                        <a:lnSpc>
                          <a:spcPct val="107000"/>
                        </a:lnSpc>
                        <a:spcAft>
                          <a:spcPts val="0"/>
                        </a:spcAft>
                      </a:pPr>
                      <a:r>
                        <a:rPr lang="fr-FR" sz="2400" dirty="0">
                          <a:effectLst/>
                        </a:rPr>
                        <a:t>CE1 : problème ouvert : pour chercher</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2000">
                          <a:effectLst/>
                        </a:rPr>
                        <a:t>Les élèves ne connaissent pas la technique de la division. Ils sont face à un défi intellectuel. Ils vont devoir utiliser différentes procédures personnelles : manipulation, dessin, calculs partiels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6618845"/>
                  </a:ext>
                </a:extLst>
              </a:tr>
              <a:tr h="1907177">
                <a:tc vMerge="1">
                  <a:txBody>
                    <a:bodyPr/>
                    <a:lstStyle/>
                    <a:p>
                      <a:endParaRPr lang="fr-FR"/>
                    </a:p>
                  </a:txBody>
                  <a:tcPr/>
                </a:tc>
                <a:tc>
                  <a:txBody>
                    <a:bodyPr/>
                    <a:lstStyle/>
                    <a:p>
                      <a:pPr>
                        <a:lnSpc>
                          <a:spcPct val="107000"/>
                        </a:lnSpc>
                        <a:spcAft>
                          <a:spcPts val="0"/>
                        </a:spcAft>
                      </a:pPr>
                      <a:r>
                        <a:rPr lang="fr-FR" sz="1100" dirty="0">
                          <a:effectLst/>
                        </a:rPr>
                        <a:t> </a:t>
                      </a:r>
                    </a:p>
                    <a:p>
                      <a:pPr>
                        <a:lnSpc>
                          <a:spcPct val="107000"/>
                        </a:lnSpc>
                        <a:spcAft>
                          <a:spcPts val="0"/>
                        </a:spcAft>
                      </a:pPr>
                      <a:r>
                        <a:rPr lang="fr-FR" sz="1100" dirty="0">
                          <a:effectLst/>
                        </a:rPr>
                        <a:t> </a:t>
                      </a:r>
                    </a:p>
                    <a:p>
                      <a:pPr>
                        <a:lnSpc>
                          <a:spcPct val="107000"/>
                        </a:lnSpc>
                        <a:spcAft>
                          <a:spcPts val="0"/>
                        </a:spcAft>
                      </a:pPr>
                      <a:r>
                        <a:rPr lang="fr-FR" sz="2400" dirty="0">
                          <a:effectLst/>
                        </a:rPr>
                        <a:t>CE2 : situation problème pour introduire une notion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2000">
                          <a:effectLst/>
                        </a:rPr>
                        <a:t>Ils ne connaissent pas encore la technique de la division. Ce problème leur permet d’analyser les procédures utilisées et d’en percevoir les limites. Il permet également d’introduire la technique opératoire de la division : procédure experte.</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2855165"/>
                  </a:ext>
                </a:extLst>
              </a:tr>
              <a:tr h="1369401">
                <a:tc vMerge="1">
                  <a:txBody>
                    <a:bodyPr/>
                    <a:lstStyle/>
                    <a:p>
                      <a:endParaRPr lang="fr-FR"/>
                    </a:p>
                  </a:txBody>
                  <a:tcPr/>
                </a:tc>
                <a:tc>
                  <a:txBody>
                    <a:bodyPr/>
                    <a:lstStyle/>
                    <a:p>
                      <a:pPr>
                        <a:lnSpc>
                          <a:spcPct val="107000"/>
                        </a:lnSpc>
                        <a:spcAft>
                          <a:spcPts val="0"/>
                        </a:spcAft>
                      </a:pPr>
                      <a:r>
                        <a:rPr lang="fr-FR" sz="1100" dirty="0">
                          <a:effectLst/>
                        </a:rPr>
                        <a:t> </a:t>
                      </a:r>
                    </a:p>
                    <a:p>
                      <a:pPr>
                        <a:lnSpc>
                          <a:spcPct val="107000"/>
                        </a:lnSpc>
                        <a:spcAft>
                          <a:spcPts val="0"/>
                        </a:spcAft>
                      </a:pPr>
                      <a:r>
                        <a:rPr lang="fr-FR" sz="2400" dirty="0">
                          <a:effectLst/>
                        </a:rPr>
                        <a:t>CM2 : problème d’application : pour s’entraîner</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2000" dirty="0">
                          <a:effectLst/>
                        </a:rPr>
                        <a:t>La division a été étudiée. Les élèves sont censés reconnaître un problème de division et utiliser la technique opératoire pour le résoudre.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3105121"/>
                  </a:ext>
                </a:extLst>
              </a:tr>
            </a:tbl>
          </a:graphicData>
        </a:graphic>
      </p:graphicFrame>
    </p:spTree>
    <p:extLst>
      <p:ext uri="{BB962C8B-B14F-4D97-AF65-F5344CB8AC3E}">
        <p14:creationId xmlns:p14="http://schemas.microsoft.com/office/powerpoint/2010/main" val="3305048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Quelle démarche enseigner pour résoudre un problème classique ?</a:t>
            </a:r>
            <a:endParaRPr lang="fr-FR" dirty="0"/>
          </a:p>
        </p:txBody>
      </p:sp>
      <p:sp>
        <p:nvSpPr>
          <p:cNvPr id="3" name="ZoneTexte 2"/>
          <p:cNvSpPr txBox="1"/>
          <p:nvPr/>
        </p:nvSpPr>
        <p:spPr>
          <a:xfrm>
            <a:off x="351416" y="2024743"/>
            <a:ext cx="10229498" cy="4401205"/>
          </a:xfrm>
          <a:prstGeom prst="rect">
            <a:avLst/>
          </a:prstGeom>
          <a:noFill/>
        </p:spPr>
        <p:txBody>
          <a:bodyPr wrap="square" rtlCol="0">
            <a:spAutoFit/>
          </a:bodyPr>
          <a:lstStyle/>
          <a:p>
            <a:r>
              <a:rPr lang="fr-FR" sz="4000" b="1" dirty="0" smtClean="0"/>
              <a:t>4 étapes à aborder </a:t>
            </a:r>
            <a:r>
              <a:rPr lang="fr-FR" sz="4000" dirty="0" smtClean="0"/>
              <a:t>:</a:t>
            </a:r>
          </a:p>
          <a:p>
            <a:pPr marL="1657350" lvl="2" indent="-742950">
              <a:buFont typeface="+mj-lt"/>
              <a:buAutoNum type="arabicPeriod"/>
            </a:pPr>
            <a:r>
              <a:rPr lang="fr-FR" sz="4000" dirty="0" smtClean="0"/>
              <a:t>La lecture</a:t>
            </a:r>
          </a:p>
          <a:p>
            <a:pPr marL="1657350" lvl="2" indent="-742950">
              <a:buFont typeface="+mj-lt"/>
              <a:buAutoNum type="arabicPeriod"/>
            </a:pPr>
            <a:r>
              <a:rPr lang="fr-FR" sz="4000" dirty="0" smtClean="0"/>
              <a:t>L’identification de l’opération à utiliser</a:t>
            </a:r>
          </a:p>
          <a:p>
            <a:pPr marL="1657350" lvl="2" indent="-742950">
              <a:buFont typeface="+mj-lt"/>
              <a:buAutoNum type="arabicPeriod"/>
            </a:pPr>
            <a:r>
              <a:rPr lang="fr-FR" sz="4000" dirty="0" smtClean="0"/>
              <a:t>Le calcul proprement dit</a:t>
            </a:r>
          </a:p>
          <a:p>
            <a:pPr marL="1657350" lvl="2" indent="-742950">
              <a:buFont typeface="+mj-lt"/>
              <a:buAutoNum type="arabicPeriod"/>
            </a:pPr>
            <a:r>
              <a:rPr lang="fr-FR" sz="4000" dirty="0" smtClean="0"/>
              <a:t>La rédaction  d’une réponse cohérente</a:t>
            </a:r>
            <a:endParaRPr lang="fr-FR" sz="4000" dirty="0"/>
          </a:p>
        </p:txBody>
      </p:sp>
    </p:spTree>
    <p:extLst>
      <p:ext uri="{BB962C8B-B14F-4D97-AF65-F5344CB8AC3E}">
        <p14:creationId xmlns:p14="http://schemas.microsoft.com/office/powerpoint/2010/main" val="3492308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lecture de l’énoncé</a:t>
            </a:r>
            <a:endParaRPr lang="fr-FR" dirty="0"/>
          </a:p>
        </p:txBody>
      </p:sp>
      <p:sp>
        <p:nvSpPr>
          <p:cNvPr id="3" name="ZoneTexte 2"/>
          <p:cNvSpPr txBox="1"/>
          <p:nvPr/>
        </p:nvSpPr>
        <p:spPr>
          <a:xfrm>
            <a:off x="235131" y="2325189"/>
            <a:ext cx="10633166" cy="3970318"/>
          </a:xfrm>
          <a:prstGeom prst="rect">
            <a:avLst/>
          </a:prstGeom>
          <a:noFill/>
        </p:spPr>
        <p:txBody>
          <a:bodyPr wrap="square" rtlCol="0">
            <a:spAutoFit/>
          </a:bodyPr>
          <a:lstStyle/>
          <a:p>
            <a:r>
              <a:rPr lang="fr-FR" sz="3600" dirty="0" smtClean="0"/>
              <a:t>L’élève doit être capable de se projeter et d’anticiper la question qui va être posée.</a:t>
            </a:r>
          </a:p>
          <a:p>
            <a:endParaRPr lang="fr-FR" sz="3600" dirty="0"/>
          </a:p>
          <a:p>
            <a:pPr marL="571500" indent="-571500">
              <a:buFont typeface="Arial" panose="020B0604020202020204" pitchFamily="34" charset="0"/>
              <a:buChar char="•"/>
            </a:pPr>
            <a:r>
              <a:rPr lang="fr-FR" sz="3600" dirty="0" smtClean="0"/>
              <a:t>Le contexte du problème doit être familier ;</a:t>
            </a:r>
          </a:p>
          <a:p>
            <a:pPr marL="571500" indent="-571500">
              <a:buFont typeface="Arial" panose="020B0604020202020204" pitchFamily="34" charset="0"/>
              <a:buChar char="•"/>
            </a:pPr>
            <a:r>
              <a:rPr lang="fr-FR" sz="3600" dirty="0" smtClean="0"/>
              <a:t>L’élève doit pouvoir s’identifier ;</a:t>
            </a:r>
          </a:p>
          <a:p>
            <a:pPr marL="571500" indent="-571500">
              <a:buFont typeface="Arial" panose="020B0604020202020204" pitchFamily="34" charset="0"/>
              <a:buChar char="•"/>
            </a:pPr>
            <a:r>
              <a:rPr lang="fr-FR" sz="3600" dirty="0" smtClean="0"/>
              <a:t>La question ne doit pas le surprendre et il peut la reformuler ou la réciter sans peine.</a:t>
            </a:r>
            <a:endParaRPr lang="fr-FR" sz="3600" dirty="0"/>
          </a:p>
        </p:txBody>
      </p:sp>
    </p:spTree>
    <p:extLst>
      <p:ext uri="{BB962C8B-B14F-4D97-AF65-F5344CB8AC3E}">
        <p14:creationId xmlns:p14="http://schemas.microsoft.com/office/powerpoint/2010/main" val="2405978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4975668" y="4654560"/>
            <a:ext cx="2062707" cy="2062707"/>
          </a:xfrm>
          <a:prstGeom prst="rect">
            <a:avLst/>
          </a:prstGeom>
        </p:spPr>
      </p:pic>
      <p:sp>
        <p:nvSpPr>
          <p:cNvPr id="8" name="Pensées 7"/>
          <p:cNvSpPr/>
          <p:nvPr/>
        </p:nvSpPr>
        <p:spPr>
          <a:xfrm>
            <a:off x="365344" y="1003888"/>
            <a:ext cx="4994366" cy="3474720"/>
          </a:xfrm>
          <a:prstGeom prst="cloudCallout">
            <a:avLst>
              <a:gd name="adj1" fmla="val 44294"/>
              <a:gd name="adj2" fmla="val 651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677334" y="255512"/>
            <a:ext cx="8596668" cy="1320800"/>
          </a:xfrm>
        </p:spPr>
        <p:txBody>
          <a:bodyPr/>
          <a:lstStyle/>
          <a:p>
            <a:r>
              <a:rPr lang="fr-FR" dirty="0" smtClean="0"/>
              <a:t>L’identification de l’opération</a:t>
            </a:r>
            <a:endParaRPr lang="fr-FR" dirty="0"/>
          </a:p>
        </p:txBody>
      </p:sp>
      <p:sp>
        <p:nvSpPr>
          <p:cNvPr id="3" name="ZoneTexte 2"/>
          <p:cNvSpPr txBox="1"/>
          <p:nvPr/>
        </p:nvSpPr>
        <p:spPr>
          <a:xfrm>
            <a:off x="990455" y="1310087"/>
            <a:ext cx="4454434" cy="2862322"/>
          </a:xfrm>
          <a:prstGeom prst="rect">
            <a:avLst/>
          </a:prstGeom>
          <a:noFill/>
        </p:spPr>
        <p:txBody>
          <a:bodyPr wrap="square" rtlCol="0">
            <a:spAutoFit/>
          </a:bodyPr>
          <a:lstStyle/>
          <a:p>
            <a:endParaRPr lang="fr-FR" dirty="0"/>
          </a:p>
          <a:p>
            <a:r>
              <a:rPr lang="fr-FR" sz="3600" dirty="0" smtClean="0"/>
              <a:t>ADDITION ?</a:t>
            </a:r>
          </a:p>
          <a:p>
            <a:r>
              <a:rPr lang="fr-FR" sz="3600" dirty="0" smtClean="0"/>
              <a:t>SOUSTRACTION ?</a:t>
            </a:r>
          </a:p>
          <a:p>
            <a:r>
              <a:rPr lang="fr-FR" sz="3600" dirty="0" smtClean="0"/>
              <a:t>MULTIPLICATION ?</a:t>
            </a:r>
          </a:p>
          <a:p>
            <a:r>
              <a:rPr lang="fr-FR" sz="3600" dirty="0" smtClean="0"/>
              <a:t>DIVISION ?</a:t>
            </a:r>
          </a:p>
          <a:p>
            <a:endParaRPr lang="fr-FR" dirty="0"/>
          </a:p>
        </p:txBody>
      </p:sp>
      <p:sp>
        <p:nvSpPr>
          <p:cNvPr id="9" name="Pensées 8"/>
          <p:cNvSpPr/>
          <p:nvPr/>
        </p:nvSpPr>
        <p:spPr>
          <a:xfrm>
            <a:off x="6897189" y="433648"/>
            <a:ext cx="5294811" cy="4347358"/>
          </a:xfrm>
          <a:prstGeom prst="cloudCallout">
            <a:avLst>
              <a:gd name="adj1" fmla="val -48958"/>
              <a:gd name="adj2" fmla="val 612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xplosion 1 10"/>
          <p:cNvSpPr/>
          <p:nvPr/>
        </p:nvSpPr>
        <p:spPr>
          <a:xfrm>
            <a:off x="7507596" y="2165478"/>
            <a:ext cx="4071969" cy="279148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7366410" y="1310087"/>
            <a:ext cx="4298334" cy="2308324"/>
          </a:xfrm>
          <a:prstGeom prst="rect">
            <a:avLst/>
          </a:prstGeom>
          <a:noFill/>
        </p:spPr>
        <p:txBody>
          <a:bodyPr wrap="square" rtlCol="0">
            <a:spAutoFit/>
          </a:bodyPr>
          <a:lstStyle/>
          <a:p>
            <a:r>
              <a:rPr lang="fr-FR" sz="3600" dirty="0" smtClean="0"/>
              <a:t>Et la classification de VERGNAUD alors</a:t>
            </a:r>
          </a:p>
          <a:p>
            <a:endParaRPr lang="fr-FR" sz="3600" dirty="0"/>
          </a:p>
          <a:p>
            <a:r>
              <a:rPr lang="fr-FR" sz="3600" dirty="0" smtClean="0"/>
              <a:t>			</a:t>
            </a:r>
            <a:endParaRPr lang="fr-FR" sz="3600" dirty="0"/>
          </a:p>
        </p:txBody>
      </p:sp>
      <p:sp>
        <p:nvSpPr>
          <p:cNvPr id="12" name="ZoneTexte 11"/>
          <p:cNvSpPr txBox="1"/>
          <p:nvPr/>
        </p:nvSpPr>
        <p:spPr>
          <a:xfrm>
            <a:off x="8474003" y="2999379"/>
            <a:ext cx="2155554" cy="1200329"/>
          </a:xfrm>
          <a:prstGeom prst="rect">
            <a:avLst/>
          </a:prstGeom>
          <a:noFill/>
        </p:spPr>
        <p:txBody>
          <a:bodyPr wrap="square" rtlCol="0">
            <a:spAutoFit/>
          </a:bodyPr>
          <a:lstStyle/>
          <a:p>
            <a:pPr algn="ctr"/>
            <a:r>
              <a:rPr lang="fr-FR" sz="3600" dirty="0" smtClean="0">
                <a:solidFill>
                  <a:srgbClr val="FF0000"/>
                </a:solidFill>
              </a:rPr>
              <a:t>SURTOUT PAS</a:t>
            </a:r>
            <a:endParaRPr lang="fr-FR" sz="3600" dirty="0">
              <a:solidFill>
                <a:srgbClr val="FF0000"/>
              </a:solidFill>
            </a:endParaRPr>
          </a:p>
        </p:txBody>
      </p:sp>
    </p:spTree>
    <p:extLst>
      <p:ext uri="{BB962C8B-B14F-4D97-AF65-F5344CB8AC3E}">
        <p14:creationId xmlns:p14="http://schemas.microsoft.com/office/powerpoint/2010/main" val="26404857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9634" y="165463"/>
            <a:ext cx="8596668" cy="1320800"/>
          </a:xfrm>
        </p:spPr>
        <p:txBody>
          <a:bodyPr/>
          <a:lstStyle/>
          <a:p>
            <a:r>
              <a:rPr lang="fr-FR" dirty="0" smtClean="0"/>
              <a:t>Identification de l’opération au début du cycle 2</a:t>
            </a:r>
            <a:endParaRPr lang="fr-FR" dirty="0"/>
          </a:p>
        </p:txBody>
      </p:sp>
      <p:sp>
        <p:nvSpPr>
          <p:cNvPr id="3" name="ZoneTexte 2"/>
          <p:cNvSpPr txBox="1"/>
          <p:nvPr/>
        </p:nvSpPr>
        <p:spPr>
          <a:xfrm>
            <a:off x="0" y="1371600"/>
            <a:ext cx="12192000" cy="4493538"/>
          </a:xfrm>
          <a:prstGeom prst="rect">
            <a:avLst/>
          </a:prstGeom>
          <a:noFill/>
        </p:spPr>
        <p:txBody>
          <a:bodyPr wrap="square" rtlCol="0">
            <a:spAutoFit/>
          </a:bodyPr>
          <a:lstStyle/>
          <a:p>
            <a:r>
              <a:rPr lang="fr-FR" sz="2600" dirty="0" smtClean="0"/>
              <a:t>Au début du cycle 2, on fait résoudre aux élèves des problèmes relevant des 4 opérations, mais des problèmes qui induisent l’opération  à utiliser</a:t>
            </a:r>
          </a:p>
          <a:p>
            <a:r>
              <a:rPr lang="fr-FR" sz="2600" b="1" dirty="0" smtClean="0"/>
              <a:t>Pour l’addition : </a:t>
            </a:r>
          </a:p>
          <a:p>
            <a:pPr marL="285750" indent="-285750">
              <a:buFont typeface="Arial" panose="020B0604020202020204" pitchFamily="34" charset="0"/>
              <a:buChar char="•"/>
            </a:pPr>
            <a:r>
              <a:rPr lang="fr-FR" sz="2600" dirty="0" smtClean="0"/>
              <a:t>Des problèmes où l’on recherche l’état final avec une transformation positive </a:t>
            </a:r>
          </a:p>
          <a:p>
            <a:pPr marL="285750" indent="-285750">
              <a:buFont typeface="Arial" panose="020B0604020202020204" pitchFamily="34" charset="0"/>
              <a:buChar char="•"/>
            </a:pPr>
            <a:r>
              <a:rPr lang="fr-FR" sz="2600" dirty="0" smtClean="0"/>
              <a:t>Des problèmes de composition où l’on cherche un tout </a:t>
            </a:r>
          </a:p>
          <a:p>
            <a:pPr algn="ctr"/>
            <a:r>
              <a:rPr lang="fr-FR" sz="2600" b="1" dirty="0" smtClean="0"/>
              <a:t>« On dira aux élèves des problèmes où l’on ajoute… »</a:t>
            </a:r>
            <a:endParaRPr lang="fr-FR" sz="2600" b="1" dirty="0"/>
          </a:p>
          <a:p>
            <a:r>
              <a:rPr lang="fr-FR" sz="2600" b="1" dirty="0" smtClean="0"/>
              <a:t>Pour la soustraction :</a:t>
            </a:r>
          </a:p>
          <a:p>
            <a:pPr marL="457200" indent="-457200">
              <a:buFont typeface="Arial" panose="020B0604020202020204" pitchFamily="34" charset="0"/>
              <a:buChar char="•"/>
            </a:pPr>
            <a:r>
              <a:rPr lang="fr-FR" sz="2600" dirty="0" smtClean="0"/>
              <a:t>Des problèmes où l’on cherche l’état final avec une transformation négative.</a:t>
            </a:r>
          </a:p>
          <a:p>
            <a:pPr algn="ctr"/>
            <a:r>
              <a:rPr lang="fr-FR" sz="2600" b="1" i="1" dirty="0" smtClean="0"/>
              <a:t>« On dira aux élèves des problèmes où l’on enlève… »</a:t>
            </a:r>
          </a:p>
          <a:p>
            <a:pPr marL="457200" indent="-457200">
              <a:buFont typeface="Arial" panose="020B0604020202020204" pitchFamily="34" charset="0"/>
              <a:buChar char="•"/>
            </a:pPr>
            <a:r>
              <a:rPr lang="fr-FR" sz="2600" dirty="0" smtClean="0"/>
              <a:t>Des problèmes de composition où l’on cherche une partie d’une collection.</a:t>
            </a:r>
          </a:p>
          <a:p>
            <a:pPr algn="ctr"/>
            <a:r>
              <a:rPr lang="fr-FR" sz="2600" b="1" i="1" dirty="0" smtClean="0"/>
              <a:t>« On dira aux élèves des problèmes où l’on cherche une partie… »</a:t>
            </a:r>
            <a:endParaRPr lang="fr-FR" sz="2600" b="1" dirty="0"/>
          </a:p>
        </p:txBody>
      </p:sp>
    </p:spTree>
    <p:extLst>
      <p:ext uri="{BB962C8B-B14F-4D97-AF65-F5344CB8AC3E}">
        <p14:creationId xmlns:p14="http://schemas.microsoft.com/office/powerpoint/2010/main" val="372488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9634" y="165463"/>
            <a:ext cx="8596668" cy="1320800"/>
          </a:xfrm>
        </p:spPr>
        <p:txBody>
          <a:bodyPr/>
          <a:lstStyle/>
          <a:p>
            <a:r>
              <a:rPr lang="fr-FR" dirty="0" smtClean="0"/>
              <a:t>Identification de l’opération au cycle 2</a:t>
            </a:r>
            <a:br>
              <a:rPr lang="fr-FR" dirty="0" smtClean="0"/>
            </a:br>
            <a:r>
              <a:rPr lang="fr-FR" dirty="0" smtClean="0"/>
              <a:t>(suite)</a:t>
            </a:r>
            <a:endParaRPr lang="fr-FR" dirty="0"/>
          </a:p>
        </p:txBody>
      </p:sp>
      <p:sp>
        <p:nvSpPr>
          <p:cNvPr id="3" name="ZoneTexte 2"/>
          <p:cNvSpPr txBox="1"/>
          <p:nvPr/>
        </p:nvSpPr>
        <p:spPr>
          <a:xfrm>
            <a:off x="339634" y="1371600"/>
            <a:ext cx="11625943" cy="5324535"/>
          </a:xfrm>
          <a:prstGeom prst="rect">
            <a:avLst/>
          </a:prstGeom>
          <a:noFill/>
        </p:spPr>
        <p:txBody>
          <a:bodyPr wrap="square" rtlCol="0">
            <a:spAutoFit/>
          </a:bodyPr>
          <a:lstStyle/>
          <a:p>
            <a:r>
              <a:rPr lang="fr-FR" sz="2400" b="1" dirty="0" smtClean="0"/>
              <a:t>Pour la multiplication : </a:t>
            </a:r>
          </a:p>
          <a:p>
            <a:pPr marL="285750" indent="-285750">
              <a:buFont typeface="Arial" panose="020B0604020202020204" pitchFamily="34" charset="0"/>
              <a:buChar char="•"/>
            </a:pPr>
            <a:r>
              <a:rPr lang="fr-FR" sz="2400" dirty="0" smtClean="0"/>
              <a:t>Des problèmes avec une réunion de collections équipotentes. </a:t>
            </a:r>
          </a:p>
          <a:p>
            <a:pPr algn="ctr"/>
            <a:r>
              <a:rPr lang="fr-FR" sz="2400" b="1" dirty="0" smtClean="0"/>
              <a:t>« On dira aux élèves des problèmes où l’on ajoute plusieurs fois une même quantité… »</a:t>
            </a:r>
            <a:endParaRPr lang="fr-FR" sz="2400" b="1" dirty="0"/>
          </a:p>
          <a:p>
            <a:r>
              <a:rPr lang="fr-FR" sz="2400" b="1" dirty="0" smtClean="0"/>
              <a:t>Pour la division :</a:t>
            </a:r>
          </a:p>
          <a:p>
            <a:pPr marL="457200" indent="-457200">
              <a:buFont typeface="Arial" panose="020B0604020202020204" pitchFamily="34" charset="0"/>
              <a:buChar char="•"/>
            </a:pPr>
            <a:r>
              <a:rPr lang="fr-FR" sz="2400" dirty="0" smtClean="0"/>
              <a:t>Des problèmes division partition</a:t>
            </a:r>
          </a:p>
          <a:p>
            <a:pPr algn="ctr"/>
            <a:r>
              <a:rPr lang="fr-FR" sz="2400" b="1" i="1" dirty="0" smtClean="0"/>
              <a:t>« On dira aux élèves des problèmes de partage où l’on cherche la valeur d’une part… »</a:t>
            </a:r>
          </a:p>
          <a:p>
            <a:pPr marL="457200" indent="-457200">
              <a:buFont typeface="Arial" panose="020B0604020202020204" pitchFamily="34" charset="0"/>
              <a:buChar char="•"/>
            </a:pPr>
            <a:r>
              <a:rPr lang="fr-FR" sz="2400" dirty="0" smtClean="0"/>
              <a:t>Des problèmes division-</a:t>
            </a:r>
            <a:r>
              <a:rPr lang="fr-FR" sz="2400" dirty="0" err="1" smtClean="0"/>
              <a:t>quotition</a:t>
            </a:r>
            <a:r>
              <a:rPr lang="fr-FR" sz="2400" dirty="0" smtClean="0"/>
              <a:t>.</a:t>
            </a:r>
          </a:p>
          <a:p>
            <a:pPr algn="ctr"/>
            <a:r>
              <a:rPr lang="fr-FR" sz="2400" b="1" i="1" dirty="0" smtClean="0"/>
              <a:t>« On dira aux élèves des problèmes où l’on cherche le nombre de groupes que l’on peut faire… »</a:t>
            </a:r>
          </a:p>
          <a:p>
            <a:pPr algn="ctr"/>
            <a:endParaRPr lang="fr-FR" sz="2400" b="1" i="1" dirty="0"/>
          </a:p>
          <a:p>
            <a:pPr algn="ctr"/>
            <a:r>
              <a:rPr lang="fr-FR" sz="2600" b="1" i="1" dirty="0" smtClean="0"/>
              <a:t>CHAQUE TYPE DE PROBLEME SERA ILLUSTRE AVEC UN EXEMPLE DE REFERENCE QUI FAIT SENS…</a:t>
            </a:r>
            <a:endParaRPr lang="fr-FR" sz="2600" b="1" dirty="0"/>
          </a:p>
        </p:txBody>
      </p:sp>
    </p:spTree>
    <p:extLst>
      <p:ext uri="{BB962C8B-B14F-4D97-AF65-F5344CB8AC3E}">
        <p14:creationId xmlns:p14="http://schemas.microsoft.com/office/powerpoint/2010/main" val="2400561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9633" y="165463"/>
            <a:ext cx="9731829" cy="1320800"/>
          </a:xfrm>
        </p:spPr>
        <p:txBody>
          <a:bodyPr>
            <a:normAutofit fontScale="90000"/>
          </a:bodyPr>
          <a:lstStyle/>
          <a:p>
            <a:r>
              <a:rPr lang="fr-FR" dirty="0" smtClean="0"/>
              <a:t>Identification de l’opération au  début du cycle 2</a:t>
            </a:r>
            <a:br>
              <a:rPr lang="fr-FR" dirty="0" smtClean="0"/>
            </a:br>
            <a:r>
              <a:rPr lang="fr-FR" dirty="0" smtClean="0"/>
              <a:t>(suite)</a:t>
            </a:r>
            <a:endParaRPr lang="fr-FR" dirty="0"/>
          </a:p>
        </p:txBody>
      </p:sp>
      <p:sp>
        <p:nvSpPr>
          <p:cNvPr id="3" name="ZoneTexte 2"/>
          <p:cNvSpPr txBox="1"/>
          <p:nvPr/>
        </p:nvSpPr>
        <p:spPr>
          <a:xfrm>
            <a:off x="339634" y="1371600"/>
            <a:ext cx="11207932" cy="5632311"/>
          </a:xfrm>
          <a:prstGeom prst="rect">
            <a:avLst/>
          </a:prstGeom>
          <a:noFill/>
        </p:spPr>
        <p:txBody>
          <a:bodyPr wrap="square" rtlCol="0">
            <a:spAutoFit/>
          </a:bodyPr>
          <a:lstStyle/>
          <a:p>
            <a:r>
              <a:rPr lang="fr-FR" sz="2400" b="1" dirty="0" smtClean="0"/>
              <a:t>ATTENTION :</a:t>
            </a:r>
          </a:p>
          <a:p>
            <a:r>
              <a:rPr lang="fr-FR" sz="2800" dirty="0" smtClean="0"/>
              <a:t>Les problèmes pièges seront évités au  début du cycle 2 !!!</a:t>
            </a:r>
          </a:p>
          <a:p>
            <a:r>
              <a:rPr lang="fr-FR" sz="2800" dirty="0" smtClean="0"/>
              <a:t>Exemple : les problèmes où l’on cherche un état initial avec une transformation positive ou négative.</a:t>
            </a:r>
          </a:p>
          <a:p>
            <a:r>
              <a:rPr lang="fr-FR" sz="2800" i="1" dirty="0" smtClean="0"/>
              <a:t>Le pirate </a:t>
            </a:r>
            <a:r>
              <a:rPr lang="fr-FR" sz="2800" i="1" dirty="0" err="1" smtClean="0"/>
              <a:t>Kernock</a:t>
            </a:r>
            <a:r>
              <a:rPr lang="fr-FR" sz="2800" i="1" dirty="0" smtClean="0"/>
              <a:t> a gagné 10 pièces d’or lors d’une partie de bras de fer. Il a maintenant 37 pièces d’or.</a:t>
            </a:r>
          </a:p>
          <a:p>
            <a:r>
              <a:rPr lang="fr-FR" sz="2800" i="1" dirty="0" smtClean="0"/>
              <a:t>Combien avait-il de pièces avant la partie ?</a:t>
            </a:r>
          </a:p>
          <a:p>
            <a:endParaRPr lang="fr-FR" sz="2800" dirty="0" smtClean="0"/>
          </a:p>
          <a:p>
            <a:r>
              <a:rPr lang="fr-FR" sz="2800" dirty="0" smtClean="0"/>
              <a:t>Idem avec les problèmes où l’on recherche la transformation et la comparaison de collections.</a:t>
            </a:r>
          </a:p>
          <a:p>
            <a:endParaRPr lang="fr-FR" sz="2800" b="1" dirty="0"/>
          </a:p>
          <a:p>
            <a:pPr algn="ctr"/>
            <a:r>
              <a:rPr lang="fr-FR" sz="2800" b="1" dirty="0" smtClean="0"/>
              <a:t>TOUS CES PROBLEMES SERONT ABORDES A LA FIN DU CYCLE 2 ET AU CYCLE 3</a:t>
            </a:r>
            <a:endParaRPr lang="fr-FR" sz="2800" b="1" dirty="0"/>
          </a:p>
        </p:txBody>
      </p:sp>
    </p:spTree>
    <p:extLst>
      <p:ext uri="{BB962C8B-B14F-4D97-AF65-F5344CB8AC3E}">
        <p14:creationId xmlns:p14="http://schemas.microsoft.com/office/powerpoint/2010/main" val="4045152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9634" y="165463"/>
            <a:ext cx="8596668" cy="1320800"/>
          </a:xfrm>
        </p:spPr>
        <p:txBody>
          <a:bodyPr>
            <a:normAutofit/>
          </a:bodyPr>
          <a:lstStyle/>
          <a:p>
            <a:r>
              <a:rPr lang="fr-FR" dirty="0" smtClean="0"/>
              <a:t>Identification de l’opération fin cycle 2 début cycle 3.</a:t>
            </a:r>
            <a:endParaRPr lang="fr-FR" dirty="0"/>
          </a:p>
        </p:txBody>
      </p:sp>
      <p:sp>
        <p:nvSpPr>
          <p:cNvPr id="3" name="ZoneTexte 2"/>
          <p:cNvSpPr txBox="1"/>
          <p:nvPr/>
        </p:nvSpPr>
        <p:spPr>
          <a:xfrm>
            <a:off x="339634" y="1371600"/>
            <a:ext cx="11207932" cy="5386090"/>
          </a:xfrm>
          <a:prstGeom prst="rect">
            <a:avLst/>
          </a:prstGeom>
          <a:noFill/>
        </p:spPr>
        <p:txBody>
          <a:bodyPr wrap="square" rtlCol="0">
            <a:spAutoFit/>
          </a:bodyPr>
          <a:lstStyle/>
          <a:p>
            <a:r>
              <a:rPr lang="fr-FR" sz="2400" dirty="0" smtClean="0"/>
              <a:t>Lorsque tous les élèves ont bien compris que le fonctionnement des outils arithmétiques, on peut passer à la résolution de tous les types de problèmes (recherche de l’état initial, transformation …) en appliquant les règles de choix  suivantes :</a:t>
            </a:r>
          </a:p>
          <a:p>
            <a:endParaRPr lang="fr-FR" sz="2400" b="1" dirty="0" smtClean="0"/>
          </a:p>
          <a:p>
            <a:pPr marL="342900" indent="-342900">
              <a:buFont typeface="Arial" panose="020B0604020202020204" pitchFamily="34" charset="0"/>
              <a:buChar char="•"/>
            </a:pPr>
            <a:r>
              <a:rPr lang="fr-FR" sz="2800" b="1" dirty="0" smtClean="0"/>
              <a:t>Quand on doit trouver un nombre plus grand on utilise l’ADDITION</a:t>
            </a:r>
          </a:p>
          <a:p>
            <a:pPr marL="342900" indent="-342900">
              <a:buFont typeface="Arial" panose="020B0604020202020204" pitchFamily="34" charset="0"/>
              <a:buChar char="•"/>
            </a:pPr>
            <a:r>
              <a:rPr lang="fr-FR" sz="2800" b="1" dirty="0" smtClean="0"/>
              <a:t>Quand on doit trouver un nombre plus grand et qu’il y a répétition on utilise la MULTIPLICATION</a:t>
            </a:r>
          </a:p>
          <a:p>
            <a:pPr marL="342900" indent="-342900">
              <a:buFont typeface="Arial" panose="020B0604020202020204" pitchFamily="34" charset="0"/>
              <a:buChar char="•"/>
            </a:pPr>
            <a:r>
              <a:rPr lang="fr-FR" sz="2800" b="1" dirty="0" smtClean="0"/>
              <a:t>Quand on doit trouver un nombre plus petit on utilise la SOUSTRACTION</a:t>
            </a:r>
          </a:p>
          <a:p>
            <a:pPr marL="342900" indent="-342900">
              <a:buFont typeface="Arial" panose="020B0604020202020204" pitchFamily="34" charset="0"/>
              <a:buChar char="•"/>
            </a:pPr>
            <a:r>
              <a:rPr lang="fr-FR" sz="2800" b="1" dirty="0" smtClean="0"/>
              <a:t>Quand on doit trouver le nombre de groupes ou la valeur d’une part on utilise la DIVISION</a:t>
            </a:r>
            <a:endParaRPr lang="fr-FR" sz="2800" b="1" dirty="0"/>
          </a:p>
        </p:txBody>
      </p:sp>
    </p:spTree>
    <p:extLst>
      <p:ext uri="{BB962C8B-B14F-4D97-AF65-F5344CB8AC3E}">
        <p14:creationId xmlns:p14="http://schemas.microsoft.com/office/powerpoint/2010/main" val="2758428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calcul proprement dit</a:t>
            </a:r>
            <a:endParaRPr lang="fr-FR" dirty="0"/>
          </a:p>
        </p:txBody>
      </p:sp>
      <p:sp>
        <p:nvSpPr>
          <p:cNvPr id="3" name="ZoneTexte 2"/>
          <p:cNvSpPr txBox="1"/>
          <p:nvPr/>
        </p:nvSpPr>
        <p:spPr>
          <a:xfrm>
            <a:off x="1449977" y="2050869"/>
            <a:ext cx="7093132" cy="2308324"/>
          </a:xfrm>
          <a:prstGeom prst="rect">
            <a:avLst/>
          </a:prstGeom>
          <a:noFill/>
        </p:spPr>
        <p:txBody>
          <a:bodyPr wrap="square" rtlCol="0">
            <a:spAutoFit/>
          </a:bodyPr>
          <a:lstStyle/>
          <a:p>
            <a:r>
              <a:rPr lang="fr-FR" sz="3600" dirty="0" smtClean="0"/>
              <a:t>Des règles de présentation strictes qui facilitent la mise en place de l’algorithme et sa compréhension.</a:t>
            </a:r>
            <a:endParaRPr lang="fr-FR" sz="3600" dirty="0"/>
          </a:p>
        </p:txBody>
      </p:sp>
      <p:pic>
        <p:nvPicPr>
          <p:cNvPr id="4" name="Image 3"/>
          <p:cNvPicPr>
            <a:picLocks noChangeAspect="1"/>
          </p:cNvPicPr>
          <p:nvPr/>
        </p:nvPicPr>
        <p:blipFill>
          <a:blip r:embed="rId2"/>
          <a:stretch>
            <a:fillRect/>
          </a:stretch>
        </p:blipFill>
        <p:spPr>
          <a:xfrm>
            <a:off x="7249886" y="3997713"/>
            <a:ext cx="3200944" cy="2464727"/>
          </a:xfrm>
          <a:prstGeom prst="rect">
            <a:avLst/>
          </a:prstGeom>
        </p:spPr>
      </p:pic>
    </p:spTree>
    <p:extLst>
      <p:ext uri="{BB962C8B-B14F-4D97-AF65-F5344CB8AC3E}">
        <p14:creationId xmlns:p14="http://schemas.microsoft.com/office/powerpoint/2010/main" val="1079321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Pourquoi encore une formation sur la résolution de problèmes ?</a:t>
            </a:r>
            <a:endParaRPr lang="fr-FR" dirty="0"/>
          </a:p>
        </p:txBody>
      </p:sp>
      <p:pic>
        <p:nvPicPr>
          <p:cNvPr id="5122" name="Picture 2" descr="Résultat de recherche d'images pour &quot;élève devant un problèm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8775" y="1930400"/>
            <a:ext cx="3554276" cy="4342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432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rédaction d’une réponse cohérente</a:t>
            </a:r>
            <a:endParaRPr lang="fr-FR" dirty="0"/>
          </a:p>
        </p:txBody>
      </p:sp>
      <p:sp>
        <p:nvSpPr>
          <p:cNvPr id="3" name="ZoneTexte 2"/>
          <p:cNvSpPr txBox="1"/>
          <p:nvPr/>
        </p:nvSpPr>
        <p:spPr>
          <a:xfrm>
            <a:off x="457200" y="1776549"/>
            <a:ext cx="10189029" cy="3970318"/>
          </a:xfrm>
          <a:prstGeom prst="rect">
            <a:avLst/>
          </a:prstGeom>
          <a:noFill/>
        </p:spPr>
        <p:txBody>
          <a:bodyPr wrap="square" rtlCol="0">
            <a:spAutoFit/>
          </a:bodyPr>
          <a:lstStyle/>
          <a:p>
            <a:r>
              <a:rPr lang="fr-FR" sz="3600" dirty="0" smtClean="0"/>
              <a:t>Cette phase n’est pas à négliger, c’est le moment où l’élève met en mots son raisonnement, c’est le moment où l’élève met un point final à son raisonnement.</a:t>
            </a:r>
          </a:p>
          <a:p>
            <a:r>
              <a:rPr lang="fr-FR" sz="3600" b="1" dirty="0" smtClean="0"/>
              <a:t>C’est véritablement lorsqu’il a réussi cette dernière phase que l’on peut être à peu près sûr qu’il a compris.</a:t>
            </a:r>
            <a:endParaRPr lang="fr-FR" sz="3600" b="1" dirty="0"/>
          </a:p>
        </p:txBody>
      </p:sp>
    </p:spTree>
    <p:extLst>
      <p:ext uri="{BB962C8B-B14F-4D97-AF65-F5344CB8AC3E}">
        <p14:creationId xmlns:p14="http://schemas.microsoft.com/office/powerpoint/2010/main" val="818937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Quid des programmations …</a:t>
            </a:r>
            <a:endParaRPr lang="fr-FR" dirty="0"/>
          </a:p>
        </p:txBody>
      </p:sp>
      <p:sp>
        <p:nvSpPr>
          <p:cNvPr id="3" name="ZoneTexte 2"/>
          <p:cNvSpPr txBox="1"/>
          <p:nvPr/>
        </p:nvSpPr>
        <p:spPr>
          <a:xfrm>
            <a:off x="365761" y="1603829"/>
            <a:ext cx="11325496" cy="4401205"/>
          </a:xfrm>
          <a:prstGeom prst="rect">
            <a:avLst/>
          </a:prstGeom>
          <a:noFill/>
        </p:spPr>
        <p:txBody>
          <a:bodyPr wrap="square" rtlCol="0">
            <a:spAutoFit/>
          </a:bodyPr>
          <a:lstStyle/>
          <a:p>
            <a:pPr marL="571500" indent="-571500">
              <a:buFont typeface="Arial" panose="020B0604020202020204" pitchFamily="34" charset="0"/>
              <a:buChar char="•"/>
            </a:pPr>
            <a:r>
              <a:rPr lang="fr-FR" sz="4000" dirty="0" smtClean="0"/>
              <a:t>Sur le cycle : attendus de fin de cycle</a:t>
            </a:r>
          </a:p>
          <a:p>
            <a:pPr marL="571500" indent="-571500">
              <a:buFont typeface="Arial" panose="020B0604020202020204" pitchFamily="34" charset="0"/>
              <a:buChar char="•"/>
            </a:pPr>
            <a:endParaRPr lang="fr-FR" sz="4000" dirty="0" smtClean="0"/>
          </a:p>
          <a:p>
            <a:pPr marL="571500" indent="-571500">
              <a:buFont typeface="Arial" panose="020B0604020202020204" pitchFamily="34" charset="0"/>
              <a:buChar char="•"/>
            </a:pPr>
            <a:r>
              <a:rPr lang="fr-FR" sz="4000" dirty="0" smtClean="0"/>
              <a:t>A l’année : propositions de la circonscription</a:t>
            </a:r>
          </a:p>
          <a:p>
            <a:pPr marL="571500" indent="-571500">
              <a:buFont typeface="Arial" panose="020B0604020202020204" pitchFamily="34" charset="0"/>
              <a:buChar char="•"/>
            </a:pPr>
            <a:endParaRPr lang="fr-FR" sz="4000" dirty="0" smtClean="0"/>
          </a:p>
          <a:p>
            <a:pPr marL="571500" indent="-571500">
              <a:buFont typeface="Arial" panose="020B0604020202020204" pitchFamily="34" charset="0"/>
              <a:buChar char="•"/>
            </a:pPr>
            <a:r>
              <a:rPr lang="fr-FR" sz="4000" dirty="0" smtClean="0"/>
              <a:t>Sur la période : à construire …</a:t>
            </a:r>
          </a:p>
          <a:p>
            <a:pPr marL="571500" indent="-571500">
              <a:buFont typeface="Arial" panose="020B0604020202020204" pitchFamily="34" charset="0"/>
              <a:buChar char="•"/>
            </a:pPr>
            <a:endParaRPr lang="fr-FR" sz="4000" dirty="0" smtClean="0"/>
          </a:p>
          <a:p>
            <a:pPr marL="571500" indent="-571500">
              <a:buFont typeface="Arial" panose="020B0604020202020204" pitchFamily="34" charset="0"/>
              <a:buChar char="•"/>
            </a:pPr>
            <a:r>
              <a:rPr lang="fr-FR" sz="4000" dirty="0" smtClean="0"/>
              <a:t>Sur la semaine : programme de travail</a:t>
            </a:r>
            <a:endParaRPr lang="fr-FR" sz="4000" dirty="0"/>
          </a:p>
        </p:txBody>
      </p:sp>
    </p:spTree>
    <p:extLst>
      <p:ext uri="{BB962C8B-B14F-4D97-AF65-F5344CB8AC3E}">
        <p14:creationId xmlns:p14="http://schemas.microsoft.com/office/powerpoint/2010/main" val="177581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Organisation de la semaine :</a:t>
            </a:r>
            <a:br>
              <a:rPr lang="fr-FR" dirty="0" smtClean="0"/>
            </a:br>
            <a:endParaRPr lang="fr-FR" dirty="0"/>
          </a:p>
        </p:txBody>
      </p:sp>
      <p:sp>
        <p:nvSpPr>
          <p:cNvPr id="3" name="ZoneTexte 2"/>
          <p:cNvSpPr txBox="1"/>
          <p:nvPr/>
        </p:nvSpPr>
        <p:spPr>
          <a:xfrm>
            <a:off x="418011" y="1711234"/>
            <a:ext cx="10084526" cy="3970318"/>
          </a:xfrm>
          <a:prstGeom prst="rect">
            <a:avLst/>
          </a:prstGeom>
          <a:noFill/>
        </p:spPr>
        <p:txBody>
          <a:bodyPr wrap="square" rtlCol="0">
            <a:spAutoFit/>
          </a:bodyPr>
          <a:lstStyle/>
          <a:p>
            <a:r>
              <a:rPr lang="fr-FR" sz="3600" b="1" dirty="0" smtClean="0"/>
              <a:t>Chaque semaine, 1 séance longue</a:t>
            </a:r>
            <a:r>
              <a:rPr lang="fr-FR" sz="3600" dirty="0" smtClean="0"/>
              <a:t> (45 minutes à 1 heure) où l’on revient sur une compétence précise.</a:t>
            </a:r>
          </a:p>
          <a:p>
            <a:endParaRPr lang="fr-FR" sz="3600" dirty="0" smtClean="0"/>
          </a:p>
          <a:p>
            <a:r>
              <a:rPr lang="fr-FR" sz="3600" b="1" dirty="0" smtClean="0"/>
              <a:t>Chaque jour une confrontation à une petite activité « résolution de problèmes »</a:t>
            </a:r>
            <a:r>
              <a:rPr lang="fr-FR" sz="3600" dirty="0" smtClean="0"/>
              <a:t>, à l’oral, en lien avec le calcul mental, ou à l’écrit.</a:t>
            </a:r>
            <a:endParaRPr lang="fr-FR" sz="3600" dirty="0"/>
          </a:p>
        </p:txBody>
      </p:sp>
    </p:spTree>
    <p:extLst>
      <p:ext uri="{BB962C8B-B14F-4D97-AF65-F5344CB8AC3E}">
        <p14:creationId xmlns:p14="http://schemas.microsoft.com/office/powerpoint/2010/main" val="1680579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Comment différencier ?</a:t>
            </a:r>
            <a:endParaRPr lang="fr-FR" dirty="0"/>
          </a:p>
        </p:txBody>
      </p:sp>
      <p:sp>
        <p:nvSpPr>
          <p:cNvPr id="3" name="ZoneTexte 2"/>
          <p:cNvSpPr txBox="1"/>
          <p:nvPr/>
        </p:nvSpPr>
        <p:spPr>
          <a:xfrm>
            <a:off x="677334" y="1270000"/>
            <a:ext cx="9485568" cy="1569660"/>
          </a:xfrm>
          <a:prstGeom prst="rect">
            <a:avLst/>
          </a:prstGeom>
          <a:noFill/>
        </p:spPr>
        <p:txBody>
          <a:bodyPr wrap="square" rtlCol="0">
            <a:spAutoFit/>
          </a:bodyPr>
          <a:lstStyle/>
          <a:p>
            <a:r>
              <a:rPr lang="fr-FR" sz="3200" dirty="0" smtClean="0"/>
              <a:t>Il est important en résolution de problèmes de donner des supports différenciés suivant les besoins des élèves</a:t>
            </a:r>
            <a:endParaRPr lang="fr-FR" sz="3200" dirty="0"/>
          </a:p>
        </p:txBody>
      </p:sp>
      <p:sp>
        <p:nvSpPr>
          <p:cNvPr id="4" name="ZoneTexte 3"/>
          <p:cNvSpPr txBox="1"/>
          <p:nvPr/>
        </p:nvSpPr>
        <p:spPr>
          <a:xfrm>
            <a:off x="677334" y="3722914"/>
            <a:ext cx="9537820" cy="369332"/>
          </a:xfrm>
          <a:prstGeom prst="rect">
            <a:avLst/>
          </a:prstGeom>
          <a:noFill/>
        </p:spPr>
        <p:txBody>
          <a:bodyPr wrap="square" rtlCol="0">
            <a:spAutoFit/>
          </a:bodyPr>
          <a:lstStyle/>
          <a:p>
            <a:r>
              <a:rPr lang="fr-FR" dirty="0" smtClean="0"/>
              <a:t>Exemple :</a:t>
            </a:r>
            <a:endParaRPr lang="fr-FR" dirty="0"/>
          </a:p>
        </p:txBody>
      </p:sp>
      <p:pic>
        <p:nvPicPr>
          <p:cNvPr id="5" name="Image 4"/>
          <p:cNvPicPr>
            <a:picLocks noChangeAspect="1"/>
          </p:cNvPicPr>
          <p:nvPr/>
        </p:nvPicPr>
        <p:blipFill>
          <a:blip r:embed="rId2"/>
          <a:stretch>
            <a:fillRect/>
          </a:stretch>
        </p:blipFill>
        <p:spPr>
          <a:xfrm>
            <a:off x="2003908" y="2844015"/>
            <a:ext cx="7701795" cy="4018532"/>
          </a:xfrm>
          <a:prstGeom prst="rect">
            <a:avLst/>
          </a:prstGeom>
        </p:spPr>
      </p:pic>
    </p:spTree>
    <p:extLst>
      <p:ext uri="{BB962C8B-B14F-4D97-AF65-F5344CB8AC3E}">
        <p14:creationId xmlns:p14="http://schemas.microsoft.com/office/powerpoint/2010/main" val="2392334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problèmes ouverts</a:t>
            </a:r>
            <a:endParaRPr lang="fr-FR" dirty="0"/>
          </a:p>
        </p:txBody>
      </p:sp>
      <p:sp>
        <p:nvSpPr>
          <p:cNvPr id="3" name="ZoneTexte 2"/>
          <p:cNvSpPr txBox="1"/>
          <p:nvPr/>
        </p:nvSpPr>
        <p:spPr>
          <a:xfrm>
            <a:off x="522515" y="2220686"/>
            <a:ext cx="9522822" cy="3416320"/>
          </a:xfrm>
          <a:prstGeom prst="rect">
            <a:avLst/>
          </a:prstGeom>
          <a:noFill/>
        </p:spPr>
        <p:txBody>
          <a:bodyPr wrap="square" rtlCol="0">
            <a:spAutoFit/>
          </a:bodyPr>
          <a:lstStyle/>
          <a:p>
            <a:r>
              <a:rPr lang="fr-FR" sz="3600" dirty="0" smtClean="0"/>
              <a:t>2 catégories :</a:t>
            </a:r>
          </a:p>
          <a:p>
            <a:endParaRPr lang="fr-FR" sz="3600" dirty="0" smtClean="0"/>
          </a:p>
          <a:p>
            <a:pPr marL="571500" indent="-571500">
              <a:buFont typeface="Arial" panose="020B0604020202020204" pitchFamily="34" charset="0"/>
              <a:buChar char="•"/>
            </a:pPr>
            <a:r>
              <a:rPr lang="fr-FR" sz="3600" dirty="0" smtClean="0"/>
              <a:t>Des problèmes ouverts pour le plaisir de chercher.</a:t>
            </a:r>
          </a:p>
          <a:p>
            <a:pPr marL="571500" indent="-571500">
              <a:buFont typeface="Arial" panose="020B0604020202020204" pitchFamily="34" charset="0"/>
              <a:buChar char="•"/>
            </a:pPr>
            <a:r>
              <a:rPr lang="fr-FR" sz="3600" dirty="0" smtClean="0"/>
              <a:t>Des problèmes ouverts pour apprendre à raisonner par essais-erreurs.</a:t>
            </a:r>
            <a:endParaRPr lang="fr-FR" sz="3600" dirty="0"/>
          </a:p>
        </p:txBody>
      </p:sp>
    </p:spTree>
    <p:extLst>
      <p:ext uri="{BB962C8B-B14F-4D97-AF65-F5344CB8AC3E}">
        <p14:creationId xmlns:p14="http://schemas.microsoft.com/office/powerpoint/2010/main" val="762779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problèmes ouverts pour le plaisir de chercher : exemple 1</a:t>
            </a:r>
            <a:endParaRPr lang="fr-FR" dirty="0"/>
          </a:p>
        </p:txBody>
      </p:sp>
      <p:pic>
        <p:nvPicPr>
          <p:cNvPr id="4" name="Image 3"/>
          <p:cNvPicPr>
            <a:picLocks noChangeAspect="1"/>
          </p:cNvPicPr>
          <p:nvPr/>
        </p:nvPicPr>
        <p:blipFill>
          <a:blip r:embed="rId2"/>
          <a:stretch>
            <a:fillRect/>
          </a:stretch>
        </p:blipFill>
        <p:spPr>
          <a:xfrm>
            <a:off x="3249000" y="1930400"/>
            <a:ext cx="3865199" cy="4096867"/>
          </a:xfrm>
          <a:prstGeom prst="rect">
            <a:avLst/>
          </a:prstGeom>
        </p:spPr>
      </p:pic>
    </p:spTree>
    <p:extLst>
      <p:ext uri="{BB962C8B-B14F-4D97-AF65-F5344CB8AC3E}">
        <p14:creationId xmlns:p14="http://schemas.microsoft.com/office/powerpoint/2010/main" val="2123532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problèmes ouverts pour le plaisir de chercher : exemple 2</a:t>
            </a:r>
            <a:endParaRPr lang="fr-FR" dirty="0"/>
          </a:p>
        </p:txBody>
      </p:sp>
      <p:pic>
        <p:nvPicPr>
          <p:cNvPr id="5" name="Image 4">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622992" y="1550105"/>
            <a:ext cx="5043236" cy="5043236"/>
          </a:xfrm>
          <a:prstGeom prst="rect">
            <a:avLst/>
          </a:prstGeom>
          <a:noFill/>
          <a:ln cap="flat">
            <a:noFill/>
          </a:ln>
        </p:spPr>
      </p:pic>
      <p:sp>
        <p:nvSpPr>
          <p:cNvPr id="3" name="ZoneTexte 2"/>
          <p:cNvSpPr txBox="1"/>
          <p:nvPr/>
        </p:nvSpPr>
        <p:spPr>
          <a:xfrm>
            <a:off x="1123406" y="2860766"/>
            <a:ext cx="3683725" cy="1077218"/>
          </a:xfrm>
          <a:prstGeom prst="rect">
            <a:avLst/>
          </a:prstGeom>
          <a:noFill/>
        </p:spPr>
        <p:txBody>
          <a:bodyPr wrap="square" rtlCol="0">
            <a:spAutoFit/>
          </a:bodyPr>
          <a:lstStyle/>
          <a:p>
            <a:r>
              <a:rPr lang="fr-FR" sz="3200" b="1" dirty="0" smtClean="0"/>
              <a:t>Quel est ce mystère ???</a:t>
            </a:r>
            <a:endParaRPr lang="fr-FR" sz="3200" b="1" dirty="0"/>
          </a:p>
        </p:txBody>
      </p:sp>
    </p:spTree>
    <p:extLst>
      <p:ext uri="{BB962C8B-B14F-4D97-AF65-F5344CB8AC3E}">
        <p14:creationId xmlns:p14="http://schemas.microsoft.com/office/powerpoint/2010/main" val="2271050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problèmes ouverts pour le plaisir de chercher : exemple 3</a:t>
            </a:r>
            <a:endParaRPr lang="fr-FR" dirty="0"/>
          </a:p>
        </p:txBody>
      </p:sp>
      <p:sp>
        <p:nvSpPr>
          <p:cNvPr id="3" name="ZoneTexte 2"/>
          <p:cNvSpPr txBox="1"/>
          <p:nvPr/>
        </p:nvSpPr>
        <p:spPr>
          <a:xfrm>
            <a:off x="1123406" y="2860766"/>
            <a:ext cx="3683725" cy="1077218"/>
          </a:xfrm>
          <a:prstGeom prst="rect">
            <a:avLst/>
          </a:prstGeom>
          <a:noFill/>
        </p:spPr>
        <p:txBody>
          <a:bodyPr wrap="square" rtlCol="0">
            <a:spAutoFit/>
          </a:bodyPr>
          <a:lstStyle/>
          <a:p>
            <a:r>
              <a:rPr lang="fr-FR" sz="3200" b="1" dirty="0" smtClean="0"/>
              <a:t>Drôle gâteau à partager</a:t>
            </a:r>
            <a:endParaRPr lang="fr-FR" sz="3200" b="1" dirty="0"/>
          </a:p>
        </p:txBody>
      </p:sp>
      <p:pic>
        <p:nvPicPr>
          <p:cNvPr id="6" name="Image 5">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4530239" y="2081829"/>
            <a:ext cx="4606920" cy="4343400"/>
          </a:xfrm>
          <a:prstGeom prst="rect">
            <a:avLst/>
          </a:prstGeom>
          <a:noFill/>
          <a:ln w="35999" cap="flat">
            <a:solidFill>
              <a:srgbClr val="000000"/>
            </a:solidFill>
            <a:prstDash val="solid"/>
            <a:round/>
          </a:ln>
        </p:spPr>
      </p:pic>
    </p:spTree>
    <p:extLst>
      <p:ext uri="{BB962C8B-B14F-4D97-AF65-F5344CB8AC3E}">
        <p14:creationId xmlns:p14="http://schemas.microsoft.com/office/powerpoint/2010/main" val="1866883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problèmes ouverts pour le plaisir de chercher : exemple 4</a:t>
            </a:r>
            <a:endParaRPr lang="fr-FR" dirty="0"/>
          </a:p>
        </p:txBody>
      </p:sp>
      <p:sp>
        <p:nvSpPr>
          <p:cNvPr id="3" name="ZoneTexte 2"/>
          <p:cNvSpPr txBox="1"/>
          <p:nvPr/>
        </p:nvSpPr>
        <p:spPr>
          <a:xfrm>
            <a:off x="444138" y="2860766"/>
            <a:ext cx="4362994" cy="2554545"/>
          </a:xfrm>
          <a:prstGeom prst="rect">
            <a:avLst/>
          </a:prstGeom>
          <a:noFill/>
        </p:spPr>
        <p:txBody>
          <a:bodyPr wrap="square" rtlCol="0">
            <a:spAutoFit/>
          </a:bodyPr>
          <a:lstStyle/>
          <a:p>
            <a:r>
              <a:rPr lang="fr-FR" sz="3200" b="1" dirty="0" smtClean="0"/>
              <a:t>Comment faire 3 en ne bougeant qu’une allumette :</a:t>
            </a:r>
          </a:p>
          <a:p>
            <a:r>
              <a:rPr lang="fr-FR" sz="3200" b="1" dirty="0" smtClean="0"/>
              <a:t>Ils sont fous ces romains…</a:t>
            </a:r>
            <a:endParaRPr lang="fr-FR" sz="3200" b="1" dirty="0"/>
          </a:p>
        </p:txBody>
      </p:sp>
      <p:pic>
        <p:nvPicPr>
          <p:cNvPr id="4" name="Image 3"/>
          <p:cNvPicPr>
            <a:picLocks noChangeAspect="1"/>
          </p:cNvPicPr>
          <p:nvPr/>
        </p:nvPicPr>
        <p:blipFill>
          <a:blip r:embed="rId2"/>
          <a:stretch>
            <a:fillRect/>
          </a:stretch>
        </p:blipFill>
        <p:spPr>
          <a:xfrm>
            <a:off x="5329645" y="1521541"/>
            <a:ext cx="6269605" cy="5144987"/>
          </a:xfrm>
          <a:prstGeom prst="rect">
            <a:avLst/>
          </a:prstGeom>
        </p:spPr>
      </p:pic>
      <p:pic>
        <p:nvPicPr>
          <p:cNvPr id="7" name="Image 6">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5759328" y="3172357"/>
            <a:ext cx="5410237" cy="1531253"/>
          </a:xfrm>
          <a:prstGeom prst="rect">
            <a:avLst/>
          </a:prstGeom>
          <a:noFill/>
          <a:ln w="35999" cap="flat">
            <a:solidFill>
              <a:srgbClr val="000000"/>
            </a:solidFill>
            <a:prstDash val="solid"/>
            <a:round/>
          </a:ln>
        </p:spPr>
      </p:pic>
    </p:spTree>
    <p:extLst>
      <p:ext uri="{BB962C8B-B14F-4D97-AF65-F5344CB8AC3E}">
        <p14:creationId xmlns:p14="http://schemas.microsoft.com/office/powerpoint/2010/main" val="4192284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problèmes ouverts pour apprendre à raisonner par essais erreurs : exemple 1</a:t>
            </a:r>
            <a:endParaRPr lang="fr-FR" dirty="0"/>
          </a:p>
        </p:txBody>
      </p:sp>
      <p:pic>
        <p:nvPicPr>
          <p:cNvPr id="3" name="Image 2">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2074007" y="2334494"/>
            <a:ext cx="6280199" cy="3117957"/>
          </a:xfrm>
          <a:prstGeom prst="rect">
            <a:avLst/>
          </a:prstGeom>
          <a:noFill/>
          <a:ln w="35999" cap="flat">
            <a:solidFill>
              <a:srgbClr val="000000"/>
            </a:solidFill>
            <a:prstDash val="solid"/>
            <a:round/>
          </a:ln>
        </p:spPr>
      </p:pic>
    </p:spTree>
    <p:extLst>
      <p:ext uri="{BB962C8B-B14F-4D97-AF65-F5344CB8AC3E}">
        <p14:creationId xmlns:p14="http://schemas.microsoft.com/office/powerpoint/2010/main" val="4115205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résolution de problèmes :</a:t>
            </a:r>
            <a:br>
              <a:rPr lang="fr-FR" dirty="0" smtClean="0"/>
            </a:br>
            <a:r>
              <a:rPr lang="fr-FR" dirty="0" smtClean="0"/>
              <a:t>le « méchant loup » des mathématiques</a:t>
            </a:r>
            <a:endParaRPr lang="fr-FR" dirty="0"/>
          </a:p>
        </p:txBody>
      </p:sp>
      <p:pic>
        <p:nvPicPr>
          <p:cNvPr id="1026"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02804">
            <a:off x="1187542" y="2040129"/>
            <a:ext cx="4400550" cy="4524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04220">
            <a:off x="5367656" y="2420051"/>
            <a:ext cx="5892528" cy="331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6423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problèmes ouverts pour apprendre à raisonner par essais erreurs : exemple 2</a:t>
            </a:r>
            <a:endParaRPr lang="fr-FR" dirty="0"/>
          </a:p>
        </p:txBody>
      </p:sp>
      <p:pic>
        <p:nvPicPr>
          <p:cNvPr id="4" name="Image 3">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2189376" y="1807819"/>
            <a:ext cx="7226881" cy="5050181"/>
          </a:xfrm>
          <a:prstGeom prst="rect">
            <a:avLst/>
          </a:prstGeom>
          <a:noFill/>
          <a:ln cap="flat">
            <a:noFill/>
          </a:ln>
        </p:spPr>
      </p:pic>
    </p:spTree>
    <p:extLst>
      <p:ext uri="{BB962C8B-B14F-4D97-AF65-F5344CB8AC3E}">
        <p14:creationId xmlns:p14="http://schemas.microsoft.com/office/powerpoint/2010/main" val="2385284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problèmes ouverts pour apprendre à raisonner par essais erreurs : exemple 3</a:t>
            </a:r>
            <a:endParaRPr lang="fr-FR" dirty="0"/>
          </a:p>
        </p:txBody>
      </p:sp>
      <p:pic>
        <p:nvPicPr>
          <p:cNvPr id="3" name="Image 2"/>
          <p:cNvPicPr>
            <a:picLocks noChangeAspect="1"/>
          </p:cNvPicPr>
          <p:nvPr/>
        </p:nvPicPr>
        <p:blipFill>
          <a:blip r:embed="rId2"/>
          <a:stretch>
            <a:fillRect/>
          </a:stretch>
        </p:blipFill>
        <p:spPr>
          <a:xfrm>
            <a:off x="1957127" y="1837372"/>
            <a:ext cx="6037081" cy="4799304"/>
          </a:xfrm>
          <a:prstGeom prst="rect">
            <a:avLst/>
          </a:prstGeom>
        </p:spPr>
      </p:pic>
    </p:spTree>
    <p:extLst>
      <p:ext uri="{BB962C8B-B14F-4D97-AF65-F5344CB8AC3E}">
        <p14:creationId xmlns:p14="http://schemas.microsoft.com/office/powerpoint/2010/main" val="18375373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problèmes ouverts pour apprendre à raisonner par essais erreurs : exemple 3</a:t>
            </a:r>
            <a:endParaRPr lang="fr-FR" dirty="0"/>
          </a:p>
        </p:txBody>
      </p:sp>
      <p:pic>
        <p:nvPicPr>
          <p:cNvPr id="4" name="Image 3">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50902" y="2069739"/>
            <a:ext cx="10643728" cy="2332443"/>
          </a:xfrm>
          <a:prstGeom prst="rect">
            <a:avLst/>
          </a:prstGeom>
          <a:noFill/>
          <a:ln cap="flat">
            <a:noFill/>
          </a:ln>
        </p:spPr>
      </p:pic>
      <p:pic>
        <p:nvPicPr>
          <p:cNvPr id="3" name="Image 2"/>
          <p:cNvPicPr>
            <a:picLocks noChangeAspect="1"/>
          </p:cNvPicPr>
          <p:nvPr/>
        </p:nvPicPr>
        <p:blipFill>
          <a:blip r:embed="rId3"/>
          <a:stretch>
            <a:fillRect/>
          </a:stretch>
        </p:blipFill>
        <p:spPr>
          <a:xfrm rot="21358934">
            <a:off x="8313013" y="4494259"/>
            <a:ext cx="2702116" cy="2103938"/>
          </a:xfrm>
          <a:prstGeom prst="rect">
            <a:avLst/>
          </a:prstGeom>
        </p:spPr>
      </p:pic>
    </p:spTree>
    <p:extLst>
      <p:ext uri="{BB962C8B-B14F-4D97-AF65-F5344CB8AC3E}">
        <p14:creationId xmlns:p14="http://schemas.microsoft.com/office/powerpoint/2010/main" val="1213224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2020" y="204652"/>
            <a:ext cx="8596668" cy="1320800"/>
          </a:xfrm>
        </p:spPr>
        <p:txBody>
          <a:bodyPr>
            <a:normAutofit fontScale="90000"/>
          </a:bodyPr>
          <a:lstStyle/>
          <a:p>
            <a:r>
              <a:rPr lang="fr-FR" dirty="0" smtClean="0"/>
              <a:t>Comment aborder les problèmes ouverts :</a:t>
            </a:r>
            <a:br>
              <a:rPr lang="fr-FR" dirty="0" smtClean="0"/>
            </a:br>
            <a:r>
              <a:rPr lang="fr-FR" dirty="0" smtClean="0"/>
              <a:t>Mise en place d’un cahier d’énigmes</a:t>
            </a:r>
            <a:endParaRPr lang="fr-FR" dirty="0"/>
          </a:p>
        </p:txBody>
      </p:sp>
      <p:sp>
        <p:nvSpPr>
          <p:cNvPr id="4" name="ZoneTexte 3"/>
          <p:cNvSpPr txBox="1"/>
          <p:nvPr/>
        </p:nvSpPr>
        <p:spPr>
          <a:xfrm>
            <a:off x="378823" y="1319349"/>
            <a:ext cx="10646228" cy="5016758"/>
          </a:xfrm>
          <a:prstGeom prst="rect">
            <a:avLst/>
          </a:prstGeom>
          <a:noFill/>
        </p:spPr>
        <p:txBody>
          <a:bodyPr wrap="square" rtlCol="0">
            <a:spAutoFit/>
          </a:bodyPr>
          <a:lstStyle/>
          <a:p>
            <a:r>
              <a:rPr lang="fr-FR" sz="3200" b="1" dirty="0" smtClean="0"/>
              <a:t>Proposition d’un déroulement sur la semaine :</a:t>
            </a:r>
          </a:p>
          <a:p>
            <a:endParaRPr lang="fr-FR" sz="3200" dirty="0" smtClean="0"/>
          </a:p>
          <a:p>
            <a:pPr marL="285750" indent="-285750">
              <a:buFont typeface="Arial" panose="020B0604020202020204" pitchFamily="34" charset="0"/>
              <a:buChar char="•"/>
            </a:pPr>
            <a:r>
              <a:rPr lang="fr-FR" sz="3200" b="1" dirty="0" smtClean="0"/>
              <a:t>Lundi</a:t>
            </a:r>
            <a:r>
              <a:rPr lang="fr-FR" sz="3200" dirty="0" smtClean="0"/>
              <a:t> : distribution, explication et premier temps de recherche 30 min</a:t>
            </a:r>
          </a:p>
          <a:p>
            <a:pPr marL="285750" indent="-285750">
              <a:buFont typeface="Arial" panose="020B0604020202020204" pitchFamily="34" charset="0"/>
              <a:buChar char="•"/>
            </a:pPr>
            <a:r>
              <a:rPr lang="fr-FR" sz="3200" b="1" dirty="0" smtClean="0"/>
              <a:t>Tout au long de la semaine : </a:t>
            </a:r>
            <a:r>
              <a:rPr lang="fr-FR" sz="3200" dirty="0" smtClean="0"/>
              <a:t>possibilité d’y réfléchir en activité de repli</a:t>
            </a:r>
          </a:p>
          <a:p>
            <a:pPr marL="285750" indent="-285750">
              <a:buFont typeface="Arial" panose="020B0604020202020204" pitchFamily="34" charset="0"/>
              <a:buChar char="•"/>
            </a:pPr>
            <a:r>
              <a:rPr lang="fr-FR" sz="3200" b="1" dirty="0" smtClean="0"/>
              <a:t>Mercredi</a:t>
            </a:r>
            <a:r>
              <a:rPr lang="fr-FR" sz="3200" dirty="0" smtClean="0"/>
              <a:t> : 15 à 20 minutes de recherche où l’on peut donner un coup de pouce à ceux qui se découragent ou qui bloquent…</a:t>
            </a:r>
          </a:p>
          <a:p>
            <a:pPr marL="285750" indent="-285750">
              <a:buFont typeface="Arial" panose="020B0604020202020204" pitchFamily="34" charset="0"/>
              <a:buChar char="•"/>
            </a:pPr>
            <a:r>
              <a:rPr lang="fr-FR" sz="3200" b="1" dirty="0" smtClean="0"/>
              <a:t>Vendredi : </a:t>
            </a:r>
            <a:r>
              <a:rPr lang="fr-FR" sz="3200" dirty="0" smtClean="0"/>
              <a:t>mise en commun et correction.</a:t>
            </a:r>
            <a:endParaRPr lang="fr-FR" sz="3200" dirty="0"/>
          </a:p>
        </p:txBody>
      </p:sp>
    </p:spTree>
    <p:extLst>
      <p:ext uri="{BB962C8B-B14F-4D97-AF65-F5344CB8AC3E}">
        <p14:creationId xmlns:p14="http://schemas.microsoft.com/office/powerpoint/2010/main" val="39686980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défis mathématiques, quel intérêt ?</a:t>
            </a:r>
            <a:endParaRPr lang="fr-FR" dirty="0"/>
          </a:p>
        </p:txBody>
      </p:sp>
      <p:pic>
        <p:nvPicPr>
          <p:cNvPr id="4098"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9415" y="1252945"/>
            <a:ext cx="3810000" cy="49911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85" y="1499303"/>
            <a:ext cx="3349722" cy="474474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4"/>
          <a:stretch>
            <a:fillRect/>
          </a:stretch>
        </p:blipFill>
        <p:spPr>
          <a:xfrm rot="21251656">
            <a:off x="3878681" y="1582149"/>
            <a:ext cx="4267200" cy="1400175"/>
          </a:xfrm>
          <a:prstGeom prst="rect">
            <a:avLst/>
          </a:prstGeom>
        </p:spPr>
      </p:pic>
      <p:pic>
        <p:nvPicPr>
          <p:cNvPr id="4" name="Image 3"/>
          <p:cNvPicPr>
            <a:picLocks noChangeAspect="1"/>
          </p:cNvPicPr>
          <p:nvPr/>
        </p:nvPicPr>
        <p:blipFill>
          <a:blip r:embed="rId5"/>
          <a:stretch>
            <a:fillRect/>
          </a:stretch>
        </p:blipFill>
        <p:spPr>
          <a:xfrm rot="21111011">
            <a:off x="3943769" y="4550907"/>
            <a:ext cx="4533900" cy="2085975"/>
          </a:xfrm>
          <a:prstGeom prst="rect">
            <a:avLst/>
          </a:prstGeom>
        </p:spPr>
      </p:pic>
      <p:pic>
        <p:nvPicPr>
          <p:cNvPr id="5" name="Image 4"/>
          <p:cNvPicPr>
            <a:picLocks noChangeAspect="1"/>
          </p:cNvPicPr>
          <p:nvPr/>
        </p:nvPicPr>
        <p:blipFill>
          <a:blip r:embed="rId6"/>
          <a:stretch>
            <a:fillRect/>
          </a:stretch>
        </p:blipFill>
        <p:spPr>
          <a:xfrm rot="881596">
            <a:off x="2099774" y="3029357"/>
            <a:ext cx="3876675" cy="1438275"/>
          </a:xfrm>
          <a:prstGeom prst="rect">
            <a:avLst/>
          </a:prstGeom>
        </p:spPr>
      </p:pic>
    </p:spTree>
    <p:extLst>
      <p:ext uri="{BB962C8B-B14F-4D97-AF65-F5344CB8AC3E}">
        <p14:creationId xmlns:p14="http://schemas.microsoft.com/office/powerpoint/2010/main" val="3664974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place des mathématiques dans les programmes</a:t>
            </a:r>
            <a:endParaRPr lang="fr-FR" dirty="0"/>
          </a:p>
        </p:txBody>
      </p:sp>
      <p:sp>
        <p:nvSpPr>
          <p:cNvPr id="3" name="ZoneTexte 2"/>
          <p:cNvSpPr txBox="1"/>
          <p:nvPr/>
        </p:nvSpPr>
        <p:spPr>
          <a:xfrm>
            <a:off x="2351313" y="2312126"/>
            <a:ext cx="6008915" cy="1938992"/>
          </a:xfrm>
          <a:prstGeom prst="rect">
            <a:avLst/>
          </a:prstGeom>
          <a:noFill/>
        </p:spPr>
        <p:txBody>
          <a:bodyPr wrap="square" rtlCol="0">
            <a:spAutoFit/>
          </a:bodyPr>
          <a:lstStyle/>
          <a:p>
            <a:pPr marL="742950" indent="-742950">
              <a:buFont typeface="+mj-lt"/>
              <a:buAutoNum type="arabicPeriod"/>
            </a:pPr>
            <a:r>
              <a:rPr lang="fr-FR" sz="4000" dirty="0" smtClean="0"/>
              <a:t>A l’école maternelle</a:t>
            </a:r>
          </a:p>
          <a:p>
            <a:pPr marL="742950" indent="-742950">
              <a:buFont typeface="+mj-lt"/>
              <a:buAutoNum type="arabicPeriod"/>
            </a:pPr>
            <a:r>
              <a:rPr lang="fr-FR" sz="4000" dirty="0" smtClean="0"/>
              <a:t>Au cycle 2</a:t>
            </a:r>
          </a:p>
          <a:p>
            <a:pPr marL="742950" indent="-742950">
              <a:buFont typeface="+mj-lt"/>
              <a:buAutoNum type="arabicPeriod"/>
            </a:pPr>
            <a:r>
              <a:rPr lang="fr-FR" sz="4000" dirty="0" smtClean="0"/>
              <a:t>Au cycle 3</a:t>
            </a:r>
            <a:endParaRPr lang="fr-FR" sz="4000" dirty="0"/>
          </a:p>
        </p:txBody>
      </p:sp>
      <p:pic>
        <p:nvPicPr>
          <p:cNvPr id="2050"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8683" y="2104073"/>
            <a:ext cx="2735738" cy="194541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859" y="4450079"/>
            <a:ext cx="2768081" cy="1937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798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Dans les programmes de l’école maternelle</a:t>
            </a:r>
            <a:br>
              <a:rPr lang="fr-FR" dirty="0" smtClean="0"/>
            </a:br>
            <a:endParaRPr lang="fr-FR" dirty="0"/>
          </a:p>
        </p:txBody>
      </p:sp>
      <p:sp>
        <p:nvSpPr>
          <p:cNvPr id="3" name="ZoneTexte 2"/>
          <p:cNvSpPr txBox="1"/>
          <p:nvPr/>
        </p:nvSpPr>
        <p:spPr>
          <a:xfrm>
            <a:off x="677334" y="1711234"/>
            <a:ext cx="9875519" cy="4401205"/>
          </a:xfrm>
          <a:prstGeom prst="rect">
            <a:avLst/>
          </a:prstGeom>
          <a:noFill/>
          <a:ln w="28575">
            <a:solidFill>
              <a:schemeClr val="accent6">
                <a:lumMod val="75000"/>
              </a:schemeClr>
            </a:solidFill>
          </a:ln>
        </p:spPr>
        <p:txBody>
          <a:bodyPr wrap="square" rtlCol="0">
            <a:spAutoFit/>
          </a:bodyPr>
          <a:lstStyle/>
          <a:p>
            <a:r>
              <a:rPr lang="fr-FR" sz="4000" b="1" dirty="0"/>
              <a:t>4 modalités d’apprentissage </a:t>
            </a:r>
            <a:r>
              <a:rPr lang="fr-FR" sz="4000" b="1" dirty="0" smtClean="0"/>
              <a:t>:</a:t>
            </a:r>
            <a:endParaRPr lang="fr-FR" sz="4000" b="1" dirty="0"/>
          </a:p>
          <a:p>
            <a:pPr>
              <a:buFont typeface="Arial" pitchFamily="34" charset="0"/>
              <a:buChar char="•"/>
            </a:pPr>
            <a:r>
              <a:rPr lang="fr-FR" sz="4000" dirty="0"/>
              <a:t>Apprendre en jouant ;</a:t>
            </a:r>
          </a:p>
          <a:p>
            <a:pPr>
              <a:buFont typeface="Arial" pitchFamily="34" charset="0"/>
              <a:buChar char="•"/>
            </a:pPr>
            <a:r>
              <a:rPr lang="fr-FR" sz="4000" dirty="0">
                <a:solidFill>
                  <a:srgbClr val="FF0000"/>
                </a:solidFill>
              </a:rPr>
              <a:t>Apprendre en réfléchissant et en résolvant des problèmes ;</a:t>
            </a:r>
          </a:p>
          <a:p>
            <a:pPr>
              <a:buFont typeface="Arial" pitchFamily="34" charset="0"/>
              <a:buChar char="•"/>
            </a:pPr>
            <a:r>
              <a:rPr lang="fr-FR" sz="4000" dirty="0"/>
              <a:t>Apprendre en s’exerçant ;</a:t>
            </a:r>
          </a:p>
          <a:p>
            <a:pPr>
              <a:buFont typeface="Arial" pitchFamily="34" charset="0"/>
              <a:buChar char="•"/>
            </a:pPr>
            <a:r>
              <a:rPr lang="fr-FR" sz="4000" dirty="0"/>
              <a:t>Apprendre en se remémorant et en mémorisant.</a:t>
            </a:r>
          </a:p>
        </p:txBody>
      </p:sp>
    </p:spTree>
    <p:extLst>
      <p:ext uri="{BB962C8B-B14F-4D97-AF65-F5344CB8AC3E}">
        <p14:creationId xmlns:p14="http://schemas.microsoft.com/office/powerpoint/2010/main" val="2537542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Dans les programmes du cycle 2</a:t>
            </a:r>
            <a:br>
              <a:rPr lang="fr-FR" dirty="0" smtClean="0"/>
            </a:br>
            <a:endParaRPr lang="fr-FR" dirty="0"/>
          </a:p>
        </p:txBody>
      </p:sp>
      <p:sp>
        <p:nvSpPr>
          <p:cNvPr id="4" name="Sous-titre 2"/>
          <p:cNvSpPr txBox="1">
            <a:spLocks/>
          </p:cNvSpPr>
          <p:nvPr/>
        </p:nvSpPr>
        <p:spPr>
          <a:xfrm>
            <a:off x="677334" y="1930400"/>
            <a:ext cx="10115006" cy="3997234"/>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fr-FR" sz="3600" dirty="0">
                <a:solidFill>
                  <a:srgbClr val="C00000"/>
                </a:solidFill>
              </a:rPr>
              <a:t>3 compétences majeures des mathématiques sont attachées plus particulièrement à la résolution de problèmes :</a:t>
            </a:r>
          </a:p>
          <a:p>
            <a:pPr lvl="2">
              <a:buFont typeface="Wingdings" panose="05000000000000000000" pitchFamily="2" charset="2"/>
              <a:buChar char="q"/>
            </a:pPr>
            <a:r>
              <a:rPr lang="fr-FR" sz="3200" dirty="0">
                <a:solidFill>
                  <a:srgbClr val="C00000"/>
                </a:solidFill>
              </a:rPr>
              <a:t>chercher</a:t>
            </a:r>
            <a:r>
              <a:rPr lang="fr-FR" sz="3200" dirty="0"/>
              <a:t>, </a:t>
            </a:r>
            <a:r>
              <a:rPr lang="fr-FR" sz="3200" dirty="0">
                <a:solidFill>
                  <a:srgbClr val="C00000"/>
                </a:solidFill>
              </a:rPr>
              <a:t>raisonner</a:t>
            </a:r>
            <a:r>
              <a:rPr lang="fr-FR" sz="3200" dirty="0"/>
              <a:t>, communiquer.</a:t>
            </a:r>
          </a:p>
          <a:p>
            <a:r>
              <a:rPr lang="fr-FR" sz="3600" dirty="0" smtClean="0"/>
              <a:t>Pour le cycle 2, la résolution de problèmes est au </a:t>
            </a:r>
            <a:r>
              <a:rPr lang="fr-FR" sz="3600" dirty="0" smtClean="0">
                <a:solidFill>
                  <a:srgbClr val="C00000"/>
                </a:solidFill>
              </a:rPr>
              <a:t>centre </a:t>
            </a:r>
            <a:r>
              <a:rPr lang="fr-FR" sz="3600" dirty="0" smtClean="0"/>
              <a:t>de l’activité mathématique des élèves.</a:t>
            </a:r>
          </a:p>
          <a:p>
            <a:pPr marL="0" indent="0">
              <a:buNone/>
            </a:pPr>
            <a:endParaRPr lang="fr-FR" dirty="0" smtClean="0"/>
          </a:p>
          <a:p>
            <a:endParaRPr lang="fr-FR" dirty="0" smtClean="0"/>
          </a:p>
          <a:p>
            <a:endParaRPr lang="fr-FR" dirty="0" smtClean="0"/>
          </a:p>
          <a:p>
            <a:endParaRPr lang="fr-FR" dirty="0" smtClean="0"/>
          </a:p>
        </p:txBody>
      </p:sp>
    </p:spTree>
    <p:extLst>
      <p:ext uri="{BB962C8B-B14F-4D97-AF65-F5344CB8AC3E}">
        <p14:creationId xmlns:p14="http://schemas.microsoft.com/office/powerpoint/2010/main" val="2074785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Dans les programmes du cycle 3</a:t>
            </a:r>
            <a:endParaRPr lang="fr-FR" dirty="0"/>
          </a:p>
        </p:txBody>
      </p:sp>
      <p:sp>
        <p:nvSpPr>
          <p:cNvPr id="3" name="Rectangle 2"/>
          <p:cNvSpPr/>
          <p:nvPr/>
        </p:nvSpPr>
        <p:spPr>
          <a:xfrm>
            <a:off x="365761" y="1270000"/>
            <a:ext cx="11142616" cy="3416320"/>
          </a:xfrm>
          <a:prstGeom prst="rect">
            <a:avLst/>
          </a:prstGeom>
        </p:spPr>
        <p:txBody>
          <a:bodyPr wrap="square">
            <a:spAutoFit/>
          </a:bodyPr>
          <a:lstStyle/>
          <a:p>
            <a:r>
              <a:rPr lang="fr-FR" sz="3600" b="1" dirty="0"/>
              <a:t>Au cycle 3</a:t>
            </a:r>
            <a:r>
              <a:rPr lang="fr-FR" sz="3600" dirty="0"/>
              <a:t>, la résolution de problèmes constitue le </a:t>
            </a:r>
            <a:r>
              <a:rPr lang="fr-FR" sz="3600" dirty="0">
                <a:solidFill>
                  <a:srgbClr val="C00000"/>
                </a:solidFill>
              </a:rPr>
              <a:t>critère principal </a:t>
            </a:r>
            <a:r>
              <a:rPr lang="fr-FR" sz="3600" dirty="0"/>
              <a:t>de la maîtrise des connaissances dans tous les domaines des mathématiques, c’est aussi le </a:t>
            </a:r>
            <a:r>
              <a:rPr lang="fr-FR" sz="3600" dirty="0">
                <a:solidFill>
                  <a:srgbClr val="C00000"/>
                </a:solidFill>
              </a:rPr>
              <a:t>moyen</a:t>
            </a:r>
            <a:r>
              <a:rPr lang="fr-FR" sz="3600" dirty="0"/>
              <a:t> d’en acquérir le </a:t>
            </a:r>
            <a:r>
              <a:rPr lang="fr-FR" sz="3600" dirty="0" smtClean="0"/>
              <a:t>sens.</a:t>
            </a:r>
          </a:p>
          <a:p>
            <a:endParaRPr lang="fr-FR" sz="3600" dirty="0" smtClean="0"/>
          </a:p>
          <a:p>
            <a:r>
              <a:rPr lang="fr-FR" sz="3600" b="1" dirty="0" smtClean="0"/>
              <a:t>La résolution de problème : UNE FIN ET UN MOYEN</a:t>
            </a:r>
            <a:endParaRPr lang="fr-FR" sz="3600" b="1" dirty="0"/>
          </a:p>
        </p:txBody>
      </p:sp>
      <p:sp>
        <p:nvSpPr>
          <p:cNvPr id="4" name="Rectangle 3"/>
          <p:cNvSpPr/>
          <p:nvPr/>
        </p:nvSpPr>
        <p:spPr>
          <a:xfrm>
            <a:off x="496388" y="5023554"/>
            <a:ext cx="10567851" cy="1200329"/>
          </a:xfrm>
          <a:prstGeom prst="rect">
            <a:avLst/>
          </a:prstGeom>
        </p:spPr>
        <p:txBody>
          <a:bodyPr wrap="square">
            <a:spAutoFit/>
          </a:bodyPr>
          <a:lstStyle/>
          <a:p>
            <a:r>
              <a:rPr lang="fr-FR" sz="3600" b="1" dirty="0"/>
              <a:t>Pour les 2 cycles </a:t>
            </a:r>
            <a:r>
              <a:rPr lang="fr-FR" sz="3600" dirty="0"/>
              <a:t>: il </a:t>
            </a:r>
            <a:r>
              <a:rPr lang="fr-FR" sz="3600" dirty="0" smtClean="0"/>
              <a:t>est nécessaire de </a:t>
            </a:r>
            <a:r>
              <a:rPr lang="fr-FR" sz="3600" dirty="0"/>
              <a:t>proposer des problèmes pour </a:t>
            </a:r>
            <a:r>
              <a:rPr lang="fr-FR" sz="3600" dirty="0">
                <a:solidFill>
                  <a:srgbClr val="C00000"/>
                </a:solidFill>
              </a:rPr>
              <a:t>apprendre à chercher</a:t>
            </a:r>
            <a:r>
              <a:rPr lang="fr-FR" sz="3600" dirty="0"/>
              <a:t>.</a:t>
            </a:r>
          </a:p>
        </p:txBody>
      </p:sp>
    </p:spTree>
    <p:extLst>
      <p:ext uri="{BB962C8B-B14F-4D97-AF65-F5344CB8AC3E}">
        <p14:creationId xmlns:p14="http://schemas.microsoft.com/office/powerpoint/2010/main" val="11709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8774" y="243840"/>
            <a:ext cx="8596668" cy="1320800"/>
          </a:xfrm>
        </p:spPr>
        <p:txBody>
          <a:bodyPr/>
          <a:lstStyle/>
          <a:p>
            <a:r>
              <a:rPr lang="fr-FR" dirty="0" smtClean="0"/>
              <a:t>Compétences de fin de cycle </a:t>
            </a:r>
            <a:r>
              <a:rPr lang="fr-FR" dirty="0" smtClean="0">
                <a:solidFill>
                  <a:schemeClr val="accent2">
                    <a:lumMod val="75000"/>
                  </a:schemeClr>
                </a:solidFill>
              </a:rPr>
              <a:t>2</a:t>
            </a:r>
            <a:r>
              <a:rPr lang="fr-FR" dirty="0" smtClean="0"/>
              <a:t> et </a:t>
            </a:r>
            <a:r>
              <a:rPr lang="fr-FR" dirty="0" smtClean="0">
                <a:solidFill>
                  <a:schemeClr val="accent5">
                    <a:lumMod val="75000"/>
                  </a:schemeClr>
                </a:solidFill>
              </a:rPr>
              <a:t>3</a:t>
            </a:r>
            <a:endParaRPr lang="fr-FR" dirty="0">
              <a:solidFill>
                <a:schemeClr val="accent5">
                  <a:lumMod val="75000"/>
                </a:schemeClr>
              </a:solidFill>
            </a:endParaRPr>
          </a:p>
        </p:txBody>
      </p:sp>
      <p:sp>
        <p:nvSpPr>
          <p:cNvPr id="3" name="Espace réservé du contenu 2"/>
          <p:cNvSpPr txBox="1">
            <a:spLocks/>
          </p:cNvSpPr>
          <p:nvPr/>
        </p:nvSpPr>
        <p:spPr>
          <a:xfrm>
            <a:off x="143692" y="1329509"/>
            <a:ext cx="10920547" cy="5251268"/>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fr-FR" sz="2400" b="1" dirty="0" smtClean="0"/>
              <a:t>Compétences de fin de cycle :</a:t>
            </a:r>
          </a:p>
          <a:p>
            <a:pPr lvl="1"/>
            <a:r>
              <a:rPr lang="fr-FR" sz="2400" dirty="0" smtClean="0"/>
              <a:t>Une compétence sur la résolution de problème dans chaque champs quelque soit le cycle :</a:t>
            </a:r>
          </a:p>
          <a:p>
            <a:pPr marL="457200" lvl="1" indent="0">
              <a:buFont typeface="Wingdings 3" charset="2"/>
              <a:buNone/>
            </a:pPr>
            <a:r>
              <a:rPr lang="fr-FR" sz="2400" b="1" u="sng" dirty="0" smtClean="0"/>
              <a:t>-Nombres et calculs</a:t>
            </a:r>
          </a:p>
          <a:p>
            <a:pPr marL="0" indent="0">
              <a:buFont typeface="Wingdings 3" charset="2"/>
              <a:buNone/>
            </a:pPr>
            <a:r>
              <a:rPr lang="fr-FR" sz="2400" dirty="0" smtClean="0">
                <a:solidFill>
                  <a:schemeClr val="accent2">
                    <a:lumMod val="75000"/>
                  </a:schemeClr>
                </a:solidFill>
              </a:rPr>
              <a:t>Résoudre des problèmes en utilisant des nombres entiers et le calcul.</a:t>
            </a:r>
          </a:p>
          <a:p>
            <a:pPr marL="457200" lvl="1" indent="0">
              <a:buFont typeface="Wingdings 3" charset="2"/>
              <a:buNone/>
            </a:pPr>
            <a:r>
              <a:rPr lang="fr-FR" sz="2400" dirty="0" smtClean="0"/>
              <a:t>				  …        </a:t>
            </a:r>
            <a:r>
              <a:rPr lang="fr-FR" sz="2400" dirty="0" smtClean="0">
                <a:solidFill>
                  <a:schemeClr val="accent5">
                    <a:lumMod val="75000"/>
                  </a:schemeClr>
                </a:solidFill>
              </a:rPr>
              <a:t>des fractions simples, les nombres décimaux …</a:t>
            </a:r>
          </a:p>
          <a:p>
            <a:pPr marL="457200" lvl="1" indent="0">
              <a:buFont typeface="Wingdings 3" charset="2"/>
              <a:buNone/>
            </a:pPr>
            <a:r>
              <a:rPr lang="fr-FR" sz="2400" dirty="0" smtClean="0"/>
              <a:t>-</a:t>
            </a:r>
            <a:r>
              <a:rPr lang="fr-FR" sz="2400" b="1" u="sng" dirty="0" smtClean="0"/>
              <a:t>Grandeurs et mesures</a:t>
            </a:r>
          </a:p>
          <a:p>
            <a:pPr marL="0" indent="0">
              <a:buFont typeface="Wingdings 3" charset="2"/>
              <a:buNone/>
            </a:pPr>
            <a:r>
              <a:rPr lang="fr-FR" sz="2400" dirty="0" smtClean="0">
                <a:solidFill>
                  <a:schemeClr val="accent2">
                    <a:lumMod val="75000"/>
                  </a:schemeClr>
                </a:solidFill>
              </a:rPr>
              <a:t>Résoudre des problèmes impliquant des longueurs, des masses, des contenances, des durées, des prix.</a:t>
            </a:r>
            <a:br>
              <a:rPr lang="fr-FR" sz="2400" dirty="0" smtClean="0">
                <a:solidFill>
                  <a:schemeClr val="accent2">
                    <a:lumMod val="75000"/>
                  </a:schemeClr>
                </a:solidFill>
              </a:rPr>
            </a:br>
            <a:r>
              <a:rPr lang="fr-FR" sz="2400" dirty="0" smtClean="0"/>
              <a:t>                                                    ….          </a:t>
            </a:r>
            <a:r>
              <a:rPr lang="fr-FR" sz="2400" dirty="0" smtClean="0">
                <a:solidFill>
                  <a:schemeClr val="accent5">
                    <a:lumMod val="75000"/>
                  </a:schemeClr>
                </a:solidFill>
              </a:rPr>
              <a:t>des grandeurs, en utilisant des nombres entiers et décimaux.</a:t>
            </a:r>
          </a:p>
        </p:txBody>
      </p:sp>
    </p:spTree>
    <p:extLst>
      <p:ext uri="{BB962C8B-B14F-4D97-AF65-F5344CB8AC3E}">
        <p14:creationId xmlns:p14="http://schemas.microsoft.com/office/powerpoint/2010/main" val="1014782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différentes familles de problèmes</a:t>
            </a:r>
            <a:endParaRPr lang="fr-FR" dirty="0"/>
          </a:p>
        </p:txBody>
      </p:sp>
      <p:sp>
        <p:nvSpPr>
          <p:cNvPr id="3" name="ZoneTexte 2"/>
          <p:cNvSpPr txBox="1"/>
          <p:nvPr/>
        </p:nvSpPr>
        <p:spPr>
          <a:xfrm>
            <a:off x="677333" y="1698171"/>
            <a:ext cx="7865775" cy="2554545"/>
          </a:xfrm>
          <a:prstGeom prst="rect">
            <a:avLst/>
          </a:prstGeom>
          <a:noFill/>
        </p:spPr>
        <p:txBody>
          <a:bodyPr wrap="square" rtlCol="0">
            <a:spAutoFit/>
          </a:bodyPr>
          <a:lstStyle/>
          <a:p>
            <a:pPr marL="742950" indent="-742950">
              <a:buFont typeface="+mj-lt"/>
              <a:buAutoNum type="arabicPeriod"/>
            </a:pPr>
            <a:r>
              <a:rPr lang="fr-FR" sz="4000" dirty="0" smtClean="0"/>
              <a:t>Les problèmes arithmétiques</a:t>
            </a:r>
          </a:p>
          <a:p>
            <a:pPr marL="742950" indent="-742950">
              <a:buFont typeface="+mj-lt"/>
              <a:buAutoNum type="arabicPeriod"/>
            </a:pPr>
            <a:endParaRPr lang="fr-FR" sz="4000" dirty="0" smtClean="0"/>
          </a:p>
          <a:p>
            <a:pPr marL="742950" indent="-742950">
              <a:buFont typeface="+mj-lt"/>
              <a:buAutoNum type="arabicPeriod"/>
            </a:pPr>
            <a:r>
              <a:rPr lang="fr-FR" sz="4000" dirty="0" smtClean="0"/>
              <a:t>Les problèmes ouverts définition de </a:t>
            </a:r>
            <a:r>
              <a:rPr lang="fr-FR" sz="4000" b="1" dirty="0" smtClean="0"/>
              <a:t>R. CHARNAY</a:t>
            </a:r>
            <a:endParaRPr lang="fr-FR" sz="4000" b="1" dirty="0"/>
          </a:p>
        </p:txBody>
      </p:sp>
    </p:spTree>
    <p:extLst>
      <p:ext uri="{BB962C8B-B14F-4D97-AF65-F5344CB8AC3E}">
        <p14:creationId xmlns:p14="http://schemas.microsoft.com/office/powerpoint/2010/main" val="29794239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TM03457444[[fn=Base]]</Template>
  <TotalTime>1026</TotalTime>
  <Words>1150</Words>
  <Application>Microsoft Office PowerPoint</Application>
  <PresentationFormat>Grand écran</PresentationFormat>
  <Paragraphs>172</Paragraphs>
  <Slides>34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34</vt:i4>
      </vt:variant>
    </vt:vector>
  </HeadingPairs>
  <TitlesOfParts>
    <vt:vector size="41" baseType="lpstr">
      <vt:lpstr>Arial</vt:lpstr>
      <vt:lpstr>Calibri</vt:lpstr>
      <vt:lpstr>Times New Roman</vt:lpstr>
      <vt:lpstr>Trebuchet MS</vt:lpstr>
      <vt:lpstr>Wingdings</vt:lpstr>
      <vt:lpstr>Wingdings 3</vt:lpstr>
      <vt:lpstr>Facette</vt:lpstr>
      <vt:lpstr>STAGE RESOLUTION DE PROBLEMES</vt:lpstr>
      <vt:lpstr>Pourquoi encore une formation sur la résolution de problèmes ?</vt:lpstr>
      <vt:lpstr>La résolution de problèmes : le « méchant loup » des mathématiques</vt:lpstr>
      <vt:lpstr>La place des mathématiques dans les programmes</vt:lpstr>
      <vt:lpstr>Dans les programmes de l’école maternelle </vt:lpstr>
      <vt:lpstr>Dans les programmes du cycle 2 </vt:lpstr>
      <vt:lpstr>Dans les programmes du cycle 3</vt:lpstr>
      <vt:lpstr>Compétences de fin de cycle 2 et 3</vt:lpstr>
      <vt:lpstr>Les différentes familles de problèmes</vt:lpstr>
      <vt:lpstr>Les problèmes ouverts</vt:lpstr>
      <vt:lpstr>Place et rôle des problèmes</vt:lpstr>
      <vt:lpstr>Quelle démarche enseigner pour résoudre un problème classique ?</vt:lpstr>
      <vt:lpstr>La lecture de l’énoncé</vt:lpstr>
      <vt:lpstr>L’identification de l’opération</vt:lpstr>
      <vt:lpstr>Identification de l’opération au début du cycle 2</vt:lpstr>
      <vt:lpstr>Identification de l’opération au cycle 2 (suite)</vt:lpstr>
      <vt:lpstr>Identification de l’opération au  début du cycle 2 (suite)</vt:lpstr>
      <vt:lpstr>Identification de l’opération fin cycle 2 début cycle 3.</vt:lpstr>
      <vt:lpstr>Le calcul proprement dit</vt:lpstr>
      <vt:lpstr>La rédaction d’une réponse cohérente</vt:lpstr>
      <vt:lpstr>Quid des programmations …</vt:lpstr>
      <vt:lpstr>Organisation de la semaine : </vt:lpstr>
      <vt:lpstr>Comment différencier ?</vt:lpstr>
      <vt:lpstr>Les problèmes ouverts</vt:lpstr>
      <vt:lpstr>Les problèmes ouverts pour le plaisir de chercher : exemple 1</vt:lpstr>
      <vt:lpstr>Les problèmes ouverts pour le plaisir de chercher : exemple 2</vt:lpstr>
      <vt:lpstr>Les problèmes ouverts pour le plaisir de chercher : exemple 3</vt:lpstr>
      <vt:lpstr>Les problèmes ouverts pour le plaisir de chercher : exemple 4</vt:lpstr>
      <vt:lpstr>Les problèmes ouverts pour apprendre à raisonner par essais erreurs : exemple 1</vt:lpstr>
      <vt:lpstr>Les problèmes ouverts pour apprendre à raisonner par essais erreurs : exemple 2</vt:lpstr>
      <vt:lpstr>Les problèmes ouverts pour apprendre à raisonner par essais erreurs : exemple 3</vt:lpstr>
      <vt:lpstr>Les problèmes ouverts pour apprendre à raisonner par essais erreurs : exemple 3</vt:lpstr>
      <vt:lpstr>Comment aborder les problèmes ouverts : Mise en place d’un cahier d’énigmes</vt:lpstr>
      <vt:lpstr>Les défis mathématiques, quel intérêt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STAGE RESOLUTION DE PROBLEMES</dc:title>
  <dc:creator>Louis Alberici</dc:creator>
  <cp:lastModifiedBy>Olivia Villetelle</cp:lastModifiedBy>
  <cp:revision>37</cp:revision>
  <cp:lastPrinted>2016-11-21T06:46:01Z</cp:lastPrinted>
  <dcterms:created xsi:type="dcterms:W3CDTF">2016-11-16T19:59:51Z</dcterms:created>
  <dcterms:modified xsi:type="dcterms:W3CDTF">2017-01-19T10:30:57Z</dcterms:modified>
</cp:coreProperties>
</file>