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24"/>
  </p:handoutMasterIdLst>
  <p:sldIdLst>
    <p:sldId id="256" r:id="rId2"/>
    <p:sldId id="265" r:id="rId3"/>
    <p:sldId id="257" r:id="rId4"/>
    <p:sldId id="258" r:id="rId5"/>
    <p:sldId id="262" r:id="rId6"/>
    <p:sldId id="287" r:id="rId7"/>
    <p:sldId id="266" r:id="rId8"/>
    <p:sldId id="267" r:id="rId9"/>
    <p:sldId id="268" r:id="rId10"/>
    <p:sldId id="269" r:id="rId11"/>
    <p:sldId id="279" r:id="rId12"/>
    <p:sldId id="263" r:id="rId13"/>
    <p:sldId id="280" r:id="rId14"/>
    <p:sldId id="288" r:id="rId15"/>
    <p:sldId id="281" r:id="rId16"/>
    <p:sldId id="289" r:id="rId17"/>
    <p:sldId id="282" r:id="rId18"/>
    <p:sldId id="284" r:id="rId19"/>
    <p:sldId id="285" r:id="rId20"/>
    <p:sldId id="286" r:id="rId21"/>
    <p:sldId id="290" r:id="rId22"/>
    <p:sldId id="291" r:id="rId23"/>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varScale="1">
        <p:scale>
          <a:sx n="47" d="100"/>
          <a:sy n="47" d="100"/>
        </p:scale>
        <p:origin x="-102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542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1C7BACAD-B660-4467-96AB-73139499518C}" type="datetimeFigureOut">
              <a:rPr lang="fr-FR"/>
              <a:pPr>
                <a:defRPr/>
              </a:pPr>
              <a:t>30/11/2014</a:t>
            </a:fld>
            <a:endParaRPr lang="fr-FR"/>
          </a:p>
        </p:txBody>
      </p:sp>
      <p:sp>
        <p:nvSpPr>
          <p:cNvPr id="542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542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8EA9B1A-FB0A-40A1-9FD7-D5BCAD9AA619}" type="slidenum">
              <a:rPr lang="fr-FR"/>
              <a:pPr>
                <a:defRPr/>
              </a:pPr>
              <a:t>‹#›</a:t>
            </a:fld>
            <a:endParaRPr lang="fr-F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fr-F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fr-FR"/>
          </a:p>
        </p:txBody>
      </p:sp>
      <p:sp>
        <p:nvSpPr>
          <p:cNvPr id="24578" name="Rectangle 2"/>
          <p:cNvSpPr>
            <a:spLocks noGrp="1" noChangeArrowheads="1"/>
          </p:cNvSpPr>
          <p:nvPr>
            <p:ph type="ctrTitle"/>
          </p:nvPr>
        </p:nvSpPr>
        <p:spPr>
          <a:xfrm>
            <a:off x="914400" y="1524000"/>
            <a:ext cx="7623175" cy="1752600"/>
          </a:xfrm>
        </p:spPr>
        <p:txBody>
          <a:bodyPr/>
          <a:lstStyle>
            <a:lvl1pPr>
              <a:defRPr sz="5000"/>
            </a:lvl1pPr>
          </a:lstStyle>
          <a:p>
            <a:r>
              <a:rPr lang="fr-FR" altLang="en-US"/>
              <a:t>Cliquez pour modifier le style du titre</a:t>
            </a:r>
          </a:p>
        </p:txBody>
      </p:sp>
      <p:sp>
        <p:nvSpPr>
          <p:cNvPr id="2457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fr-FR" altLang="en-US"/>
              <a:t>Cliquez pour modifier le style des sous-titres du masque</a:t>
            </a:r>
          </a:p>
        </p:txBody>
      </p:sp>
      <p:sp>
        <p:nvSpPr>
          <p:cNvPr id="6" name="Rectangle 4"/>
          <p:cNvSpPr>
            <a:spLocks noGrp="1" noChangeArrowheads="1"/>
          </p:cNvSpPr>
          <p:nvPr>
            <p:ph type="dt" sz="half" idx="10"/>
          </p:nvPr>
        </p:nvSpPr>
        <p:spPr/>
        <p:txBody>
          <a:bodyPr/>
          <a:lstStyle>
            <a:lvl1pPr>
              <a:defRPr/>
            </a:lvl1pPr>
          </a:lstStyle>
          <a:p>
            <a:pPr>
              <a:defRPr/>
            </a:pPr>
            <a:fld id="{30EB604D-7175-48D2-9E03-AC1575F2D45A}" type="datetimeFigureOut">
              <a:rPr lang="fr-FR"/>
              <a:pPr>
                <a:defRPr/>
              </a:pPr>
              <a:t>30/11/2014</a:t>
            </a:fld>
            <a:endParaRPr lang="fr-FR"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fr-FR" altLang="en-US"/>
          </a:p>
        </p:txBody>
      </p:sp>
      <p:sp>
        <p:nvSpPr>
          <p:cNvPr id="8" name="Rectangle 6"/>
          <p:cNvSpPr>
            <a:spLocks noGrp="1" noChangeArrowheads="1"/>
          </p:cNvSpPr>
          <p:nvPr>
            <p:ph type="sldNum" sz="quarter" idx="12"/>
          </p:nvPr>
        </p:nvSpPr>
        <p:spPr/>
        <p:txBody>
          <a:bodyPr/>
          <a:lstStyle>
            <a:lvl1pPr>
              <a:defRPr/>
            </a:lvl1pPr>
          </a:lstStyle>
          <a:p>
            <a:pPr>
              <a:defRPr/>
            </a:pPr>
            <a:fld id="{5E88FFB6-C6DF-42AF-A4DA-B60231E6F1B7}" type="slidenum">
              <a:rPr lang="fr-FR" altLang="en-US"/>
              <a:pPr>
                <a:defRPr/>
              </a:pPr>
              <a:t>‹#›</a:t>
            </a:fld>
            <a:endParaRPr lang="fr-F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0B1DCDA7-596B-4A1E-B87B-DB7011A44D97}" type="datetimeFigureOut">
              <a:rPr lang="fr-FR"/>
              <a:pPr>
                <a:defRPr/>
              </a:pPr>
              <a:t>30/11/2014</a:t>
            </a:fld>
            <a:endParaRPr lang="fr-F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6" name="Rectangle 6"/>
          <p:cNvSpPr>
            <a:spLocks noGrp="1" noChangeArrowheads="1"/>
          </p:cNvSpPr>
          <p:nvPr>
            <p:ph type="sldNum" sz="quarter" idx="12"/>
          </p:nvPr>
        </p:nvSpPr>
        <p:spPr>
          <a:ln/>
        </p:spPr>
        <p:txBody>
          <a:bodyPr/>
          <a:lstStyle>
            <a:lvl1pPr>
              <a:defRPr/>
            </a:lvl1pPr>
          </a:lstStyle>
          <a:p>
            <a:pPr>
              <a:defRPr/>
            </a:pPr>
            <a:fld id="{4730E7CE-3D0A-4E06-8976-6BFE87238AA2}" type="slidenum">
              <a:rPr lang="fr-FR" altLang="en-US"/>
              <a:pPr>
                <a:defRPr/>
              </a:pPr>
              <a:t>‹#›</a:t>
            </a:fld>
            <a:endParaRPr lang="fr-F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7DF86984-0C6E-45E3-8A6C-C13C96070A65}" type="datetimeFigureOut">
              <a:rPr lang="fr-FR"/>
              <a:pPr>
                <a:defRPr/>
              </a:pPr>
              <a:t>30/11/2014</a:t>
            </a:fld>
            <a:endParaRPr lang="fr-F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6" name="Rectangle 6"/>
          <p:cNvSpPr>
            <a:spLocks noGrp="1" noChangeArrowheads="1"/>
          </p:cNvSpPr>
          <p:nvPr>
            <p:ph type="sldNum" sz="quarter" idx="12"/>
          </p:nvPr>
        </p:nvSpPr>
        <p:spPr>
          <a:ln/>
        </p:spPr>
        <p:txBody>
          <a:bodyPr/>
          <a:lstStyle>
            <a:lvl1pPr>
              <a:defRPr/>
            </a:lvl1pPr>
          </a:lstStyle>
          <a:p>
            <a:pPr>
              <a:defRPr/>
            </a:pPr>
            <a:fld id="{AE1BE186-76E1-49DB-B40C-04060B19F510}" type="slidenum">
              <a:rPr lang="fr-FR" altLang="en-US"/>
              <a:pPr>
                <a:defRPr/>
              </a:pPr>
              <a:t>‹#›</a:t>
            </a:fld>
            <a:endParaRPr lang="fr-F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FB3A67D6-2B7C-4E30-A311-F82623E2D54E}" type="datetimeFigureOut">
              <a:rPr lang="fr-FR"/>
              <a:pPr>
                <a:defRPr/>
              </a:pPr>
              <a:t>30/11/2014</a:t>
            </a:fld>
            <a:endParaRPr lang="fr-F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6" name="Rectangle 6"/>
          <p:cNvSpPr>
            <a:spLocks noGrp="1" noChangeArrowheads="1"/>
          </p:cNvSpPr>
          <p:nvPr>
            <p:ph type="sldNum" sz="quarter" idx="12"/>
          </p:nvPr>
        </p:nvSpPr>
        <p:spPr>
          <a:ln/>
        </p:spPr>
        <p:txBody>
          <a:bodyPr/>
          <a:lstStyle>
            <a:lvl1pPr>
              <a:defRPr/>
            </a:lvl1pPr>
          </a:lstStyle>
          <a:p>
            <a:pPr>
              <a:defRPr/>
            </a:pPr>
            <a:fld id="{C85A26B3-3527-4A91-A6E9-FDAC0DEDC831}" type="slidenum">
              <a:rPr lang="fr-FR" altLang="en-US"/>
              <a:pPr>
                <a:defRPr/>
              </a:pPr>
              <a:t>‹#›</a:t>
            </a:fld>
            <a:endParaRPr lang="fr-F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C7EBAC3-8FFC-4F7B-BC14-8CB9D6477686}" type="datetimeFigureOut">
              <a:rPr lang="fr-FR"/>
              <a:pPr>
                <a:defRPr/>
              </a:pPr>
              <a:t>30/11/2014</a:t>
            </a:fld>
            <a:endParaRPr lang="fr-F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6" name="Rectangle 6"/>
          <p:cNvSpPr>
            <a:spLocks noGrp="1" noChangeArrowheads="1"/>
          </p:cNvSpPr>
          <p:nvPr>
            <p:ph type="sldNum" sz="quarter" idx="12"/>
          </p:nvPr>
        </p:nvSpPr>
        <p:spPr>
          <a:ln/>
        </p:spPr>
        <p:txBody>
          <a:bodyPr/>
          <a:lstStyle>
            <a:lvl1pPr>
              <a:defRPr/>
            </a:lvl1pPr>
          </a:lstStyle>
          <a:p>
            <a:pPr>
              <a:defRPr/>
            </a:pPr>
            <a:fld id="{F0894964-B27E-4737-BE27-8747C0A92FD4}" type="slidenum">
              <a:rPr lang="fr-FR" altLang="en-US"/>
              <a:pPr>
                <a:defRPr/>
              </a:pPr>
              <a:t>‹#›</a:t>
            </a:fld>
            <a:endParaRPr lang="fr-F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fld id="{18BAD3B0-05D2-4B2B-8439-5D73405198AE}" type="datetimeFigureOut">
              <a:rPr lang="fr-FR"/>
              <a:pPr>
                <a:defRPr/>
              </a:pPr>
              <a:t>30/11/2014</a:t>
            </a:fld>
            <a:endParaRPr lang="fr-F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7" name="Rectangle 6"/>
          <p:cNvSpPr>
            <a:spLocks noGrp="1" noChangeArrowheads="1"/>
          </p:cNvSpPr>
          <p:nvPr>
            <p:ph type="sldNum" sz="quarter" idx="12"/>
          </p:nvPr>
        </p:nvSpPr>
        <p:spPr>
          <a:ln/>
        </p:spPr>
        <p:txBody>
          <a:bodyPr/>
          <a:lstStyle>
            <a:lvl1pPr>
              <a:defRPr/>
            </a:lvl1pPr>
          </a:lstStyle>
          <a:p>
            <a:pPr>
              <a:defRPr/>
            </a:pPr>
            <a:fld id="{62E876A1-3BFB-4A37-9155-DC97C98F58A1}" type="slidenum">
              <a:rPr lang="fr-FR" altLang="en-US"/>
              <a:pPr>
                <a:defRPr/>
              </a:pPr>
              <a:t>‹#›</a:t>
            </a:fld>
            <a:endParaRPr lang="fr-F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Rectangle 4"/>
          <p:cNvSpPr>
            <a:spLocks noGrp="1" noChangeArrowheads="1"/>
          </p:cNvSpPr>
          <p:nvPr>
            <p:ph type="dt" sz="half" idx="10"/>
          </p:nvPr>
        </p:nvSpPr>
        <p:spPr>
          <a:ln/>
        </p:spPr>
        <p:txBody>
          <a:bodyPr/>
          <a:lstStyle>
            <a:lvl1pPr>
              <a:defRPr/>
            </a:lvl1pPr>
          </a:lstStyle>
          <a:p>
            <a:pPr>
              <a:defRPr/>
            </a:pPr>
            <a:fld id="{AE566F6B-FA64-4332-96D5-BDAF78B517C9}" type="datetimeFigureOut">
              <a:rPr lang="fr-FR"/>
              <a:pPr>
                <a:defRPr/>
              </a:pPr>
              <a:t>30/11/2014</a:t>
            </a:fld>
            <a:endParaRPr lang="fr-FR"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9" name="Rectangle 6"/>
          <p:cNvSpPr>
            <a:spLocks noGrp="1" noChangeArrowheads="1"/>
          </p:cNvSpPr>
          <p:nvPr>
            <p:ph type="sldNum" sz="quarter" idx="12"/>
          </p:nvPr>
        </p:nvSpPr>
        <p:spPr>
          <a:ln/>
        </p:spPr>
        <p:txBody>
          <a:bodyPr/>
          <a:lstStyle>
            <a:lvl1pPr>
              <a:defRPr/>
            </a:lvl1pPr>
          </a:lstStyle>
          <a:p>
            <a:pPr>
              <a:defRPr/>
            </a:pPr>
            <a:fld id="{B822D5DF-E971-4919-9DFA-D45170E55B49}" type="slidenum">
              <a:rPr lang="fr-FR" altLang="en-US"/>
              <a:pPr>
                <a:defRPr/>
              </a:pPr>
              <a:t>‹#›</a:t>
            </a:fld>
            <a:endParaRPr lang="fr-F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fld id="{276D9CB3-B2D1-418C-8A79-D0DEB944B6CB}" type="datetimeFigureOut">
              <a:rPr lang="fr-FR"/>
              <a:pPr>
                <a:defRPr/>
              </a:pPr>
              <a:t>30/11/2014</a:t>
            </a:fld>
            <a:endParaRPr lang="fr-FR"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5" name="Rectangle 6"/>
          <p:cNvSpPr>
            <a:spLocks noGrp="1" noChangeArrowheads="1"/>
          </p:cNvSpPr>
          <p:nvPr>
            <p:ph type="sldNum" sz="quarter" idx="12"/>
          </p:nvPr>
        </p:nvSpPr>
        <p:spPr>
          <a:ln/>
        </p:spPr>
        <p:txBody>
          <a:bodyPr/>
          <a:lstStyle>
            <a:lvl1pPr>
              <a:defRPr/>
            </a:lvl1pPr>
          </a:lstStyle>
          <a:p>
            <a:pPr>
              <a:defRPr/>
            </a:pPr>
            <a:fld id="{5B4A8B33-8A04-480B-B2E8-94BBD60177E2}" type="slidenum">
              <a:rPr lang="fr-FR" altLang="en-US"/>
              <a:pPr>
                <a:defRPr/>
              </a:pPr>
              <a:t>‹#›</a:t>
            </a:fld>
            <a:endParaRPr lang="fr-F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C5B1426-7E66-47C7-A555-75E3D8C0DB2E}" type="datetimeFigureOut">
              <a:rPr lang="fr-FR"/>
              <a:pPr>
                <a:defRPr/>
              </a:pPr>
              <a:t>30/11/2014</a:t>
            </a:fld>
            <a:endParaRPr lang="fr-FR"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4" name="Rectangle 6"/>
          <p:cNvSpPr>
            <a:spLocks noGrp="1" noChangeArrowheads="1"/>
          </p:cNvSpPr>
          <p:nvPr>
            <p:ph type="sldNum" sz="quarter" idx="12"/>
          </p:nvPr>
        </p:nvSpPr>
        <p:spPr>
          <a:ln/>
        </p:spPr>
        <p:txBody>
          <a:bodyPr/>
          <a:lstStyle>
            <a:lvl1pPr>
              <a:defRPr/>
            </a:lvl1pPr>
          </a:lstStyle>
          <a:p>
            <a:pPr>
              <a:defRPr/>
            </a:pPr>
            <a:fld id="{E63F4A5A-7EEC-4324-80EC-590779A1EF5E}" type="slidenum">
              <a:rPr lang="fr-FR" altLang="en-US"/>
              <a:pPr>
                <a:defRPr/>
              </a:pPr>
              <a:t>‹#›</a:t>
            </a:fld>
            <a:endParaRPr lang="fr-F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C04CFB3-DE75-4FC6-A1E5-59E77DE60618}" type="datetimeFigureOut">
              <a:rPr lang="fr-FR"/>
              <a:pPr>
                <a:defRPr/>
              </a:pPr>
              <a:t>30/11/2014</a:t>
            </a:fld>
            <a:endParaRPr lang="fr-F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7" name="Rectangle 6"/>
          <p:cNvSpPr>
            <a:spLocks noGrp="1" noChangeArrowheads="1"/>
          </p:cNvSpPr>
          <p:nvPr>
            <p:ph type="sldNum" sz="quarter" idx="12"/>
          </p:nvPr>
        </p:nvSpPr>
        <p:spPr>
          <a:ln/>
        </p:spPr>
        <p:txBody>
          <a:bodyPr/>
          <a:lstStyle>
            <a:lvl1pPr>
              <a:defRPr/>
            </a:lvl1pPr>
          </a:lstStyle>
          <a:p>
            <a:pPr>
              <a:defRPr/>
            </a:pPr>
            <a:fld id="{B88176C0-B515-4021-B9B9-30E22307FDF9}" type="slidenum">
              <a:rPr lang="fr-FR" altLang="en-US"/>
              <a:pPr>
                <a:defRPr/>
              </a:pPr>
              <a:t>‹#›</a:t>
            </a:fld>
            <a:endParaRPr lang="fr-F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B1EC029-F485-45F0-96F1-0821F33E9ADA}" type="datetimeFigureOut">
              <a:rPr lang="fr-FR"/>
              <a:pPr>
                <a:defRPr/>
              </a:pPr>
              <a:t>30/11/2014</a:t>
            </a:fld>
            <a:endParaRPr lang="fr-F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fr-FR" altLang="en-US"/>
          </a:p>
        </p:txBody>
      </p:sp>
      <p:sp>
        <p:nvSpPr>
          <p:cNvPr id="7" name="Rectangle 6"/>
          <p:cNvSpPr>
            <a:spLocks noGrp="1" noChangeArrowheads="1"/>
          </p:cNvSpPr>
          <p:nvPr>
            <p:ph type="sldNum" sz="quarter" idx="12"/>
          </p:nvPr>
        </p:nvSpPr>
        <p:spPr>
          <a:ln/>
        </p:spPr>
        <p:txBody>
          <a:bodyPr/>
          <a:lstStyle>
            <a:lvl1pPr>
              <a:defRPr/>
            </a:lvl1pPr>
          </a:lstStyle>
          <a:p>
            <a:pPr>
              <a:defRPr/>
            </a:pPr>
            <a:fld id="{FD8D4324-61B6-4737-BA76-919E52074988}" type="slidenum">
              <a:rPr lang="fr-FR" altLang="en-US"/>
              <a:pPr>
                <a:defRPr/>
              </a:pPr>
              <a:t>‹#›</a:t>
            </a:fld>
            <a:endParaRPr lang="fr-F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smtClean="0"/>
              <a:t>Cliquez pour modifier le style du titre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en-US" smtClean="0"/>
              <a:t>Cliquez pour modifier les styles du texte du masque</a:t>
            </a:r>
          </a:p>
          <a:p>
            <a:pPr lvl="1"/>
            <a:r>
              <a:rPr lang="fr-FR" altLang="en-US" smtClean="0"/>
              <a:t>Deuxième niveau</a:t>
            </a:r>
          </a:p>
          <a:p>
            <a:pPr lvl="2"/>
            <a:r>
              <a:rPr lang="fr-FR" altLang="en-US" smtClean="0"/>
              <a:t>Troisième niveau</a:t>
            </a:r>
          </a:p>
          <a:p>
            <a:pPr lvl="3"/>
            <a:r>
              <a:rPr lang="fr-FR" altLang="en-US" smtClean="0"/>
              <a:t>Quatrième niveau</a:t>
            </a:r>
          </a:p>
          <a:p>
            <a:pPr lvl="4"/>
            <a:r>
              <a:rPr lang="fr-FR" altLang="en-US" smtClean="0"/>
              <a:t>Cinquième niveau</a:t>
            </a:r>
          </a:p>
        </p:txBody>
      </p:sp>
      <p:sp>
        <p:nvSpPr>
          <p:cNvPr id="2355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fld id="{E946E5B7-FA07-47C4-94A2-6223C5809E72}" type="datetimeFigureOut">
              <a:rPr lang="fr-FR"/>
              <a:pPr>
                <a:defRPr/>
              </a:pPr>
              <a:t>30/11/2014</a:t>
            </a:fld>
            <a:endParaRPr lang="fr-FR" altLang="en-US"/>
          </a:p>
        </p:txBody>
      </p:sp>
      <p:sp>
        <p:nvSpPr>
          <p:cNvPr id="2355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endParaRPr lang="fr-FR" altLang="en-US"/>
          </a:p>
        </p:txBody>
      </p:sp>
      <p:sp>
        <p:nvSpPr>
          <p:cNvPr id="2355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pPr>
              <a:defRPr/>
            </a:pPr>
            <a:fld id="{8DFC8F63-79F4-49A1-A650-FF188BAE6CD4}" type="slidenum">
              <a:rPr lang="fr-FR" altLang="en-US"/>
              <a:pPr>
                <a:defRPr/>
              </a:pPr>
              <a:t>‹#›</a:t>
            </a:fld>
            <a:endParaRPr lang="fr-FR" altLang="en-US"/>
          </a:p>
        </p:txBody>
      </p:sp>
      <p:sp>
        <p:nvSpPr>
          <p:cNvPr id="2355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fr-FR"/>
          </a:p>
        </p:txBody>
      </p:sp>
      <p:sp>
        <p:nvSpPr>
          <p:cNvPr id="2356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fr-F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re 1"/>
          <p:cNvSpPr>
            <a:spLocks noGrp="1"/>
          </p:cNvSpPr>
          <p:nvPr>
            <p:ph type="ctrTitle" idx="4294967295"/>
          </p:nvPr>
        </p:nvSpPr>
        <p:spPr>
          <a:xfrm>
            <a:off x="685800" y="2130425"/>
            <a:ext cx="7772400" cy="1470025"/>
          </a:xfrm>
        </p:spPr>
        <p:txBody>
          <a:bodyPr anchor="ctr"/>
          <a:lstStyle/>
          <a:p>
            <a:pPr algn="ctr" eaLnBrk="1" hangingPunct="1"/>
            <a:r>
              <a:rPr lang="fr-FR" sz="3600" b="1" smtClean="0"/>
              <a:t>Pour l’égalité entre les filles </a:t>
            </a:r>
            <a:br>
              <a:rPr lang="fr-FR" sz="3600" b="1" smtClean="0"/>
            </a:br>
            <a:r>
              <a:rPr lang="fr-FR" sz="3600" b="1" smtClean="0"/>
              <a:t>et les garçons.</a:t>
            </a:r>
            <a:br>
              <a:rPr lang="fr-FR" sz="3600" b="1" smtClean="0"/>
            </a:br>
            <a:r>
              <a:rPr lang="fr-FR" sz="3600" b="1" smtClean="0"/>
              <a:t>Enjeux et modes d’action à l’école.</a:t>
            </a:r>
          </a:p>
        </p:txBody>
      </p:sp>
      <p:sp>
        <p:nvSpPr>
          <p:cNvPr id="14338" name="Sous-titre 2"/>
          <p:cNvSpPr>
            <a:spLocks noGrp="1"/>
          </p:cNvSpPr>
          <p:nvPr>
            <p:ph type="subTitle" idx="4294967295"/>
          </p:nvPr>
        </p:nvSpPr>
        <p:spPr>
          <a:xfrm>
            <a:off x="1371600" y="3889375"/>
            <a:ext cx="6400800" cy="1754188"/>
          </a:xfrm>
        </p:spPr>
        <p:txBody>
          <a:bodyPr/>
          <a:lstStyle/>
          <a:p>
            <a:pPr marL="0" indent="0" algn="r" eaLnBrk="1" hangingPunct="1">
              <a:buFont typeface="Wingdings" pitchFamily="2" charset="2"/>
              <a:buNone/>
            </a:pPr>
            <a:r>
              <a:rPr lang="fr-FR" sz="2400" smtClean="0"/>
              <a:t>Viviane BOUYSSE</a:t>
            </a:r>
          </a:p>
          <a:p>
            <a:pPr marL="0" indent="0" algn="r" eaLnBrk="1" hangingPunct="1">
              <a:buFont typeface="Wingdings" pitchFamily="2" charset="2"/>
              <a:buNone/>
            </a:pPr>
            <a:r>
              <a:rPr lang="fr-FR" sz="2400" smtClean="0"/>
              <a:t>Inspectrice générale de l’Education nationale</a:t>
            </a:r>
          </a:p>
          <a:p>
            <a:pPr marL="0" indent="0" algn="r" eaLnBrk="1" hangingPunct="1">
              <a:buFont typeface="Wingdings" pitchFamily="2" charset="2"/>
              <a:buNone/>
            </a:pPr>
            <a:r>
              <a:rPr lang="fr-FR" sz="2400" smtClean="0"/>
              <a:t>Tulle, 29 novembre 2014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fr-FR" sz="3200" b="1" smtClean="0"/>
              <a:t>2. Bien comprendre la finalité EGALITE F/G</a:t>
            </a:r>
            <a:br>
              <a:rPr lang="fr-FR" sz="3200" b="1" smtClean="0"/>
            </a:br>
            <a:endParaRPr lang="fr-FR" sz="3200" b="1" smtClean="0"/>
          </a:p>
        </p:txBody>
      </p:sp>
      <p:sp>
        <p:nvSpPr>
          <p:cNvPr id="23554" name="Rectangle 3"/>
          <p:cNvSpPr>
            <a:spLocks noGrp="1" noChangeArrowheads="1"/>
          </p:cNvSpPr>
          <p:nvPr>
            <p:ph type="body" idx="1"/>
          </p:nvPr>
        </p:nvSpPr>
        <p:spPr/>
        <p:txBody>
          <a:bodyPr/>
          <a:lstStyle/>
          <a:p>
            <a:pPr algn="ctr" eaLnBrk="1" hangingPunct="1">
              <a:lnSpc>
                <a:spcPct val="90000"/>
              </a:lnSpc>
              <a:buFont typeface="Wingdings" pitchFamily="2" charset="2"/>
              <a:buNone/>
            </a:pPr>
            <a:r>
              <a:rPr lang="fr-FR" sz="2200" u="sng" smtClean="0">
                <a:solidFill>
                  <a:srgbClr val="000000"/>
                </a:solidFill>
              </a:rPr>
              <a:t>En résumé :</a:t>
            </a:r>
          </a:p>
          <a:p>
            <a:pPr algn="ctr" eaLnBrk="1" hangingPunct="1">
              <a:lnSpc>
                <a:spcPct val="90000"/>
              </a:lnSpc>
              <a:buFont typeface="Wingdings" pitchFamily="2" charset="2"/>
              <a:buNone/>
            </a:pPr>
            <a:endParaRPr lang="fr-FR" sz="2200" smtClean="0">
              <a:solidFill>
                <a:srgbClr val="000000"/>
              </a:solidFill>
            </a:endParaRPr>
          </a:p>
          <a:p>
            <a:pPr algn="ctr" eaLnBrk="1" hangingPunct="1">
              <a:lnSpc>
                <a:spcPct val="90000"/>
              </a:lnSpc>
              <a:buFont typeface="Wingdings" pitchFamily="2" charset="2"/>
              <a:buNone/>
            </a:pPr>
            <a:r>
              <a:rPr lang="fr-FR" sz="2400" b="1" smtClean="0">
                <a:solidFill>
                  <a:schemeClr val="accent1"/>
                </a:solidFill>
              </a:rPr>
              <a:t>Stéréotypes</a:t>
            </a:r>
            <a:r>
              <a:rPr lang="fr-FR" sz="2400" smtClean="0">
                <a:solidFill>
                  <a:srgbClr val="000000"/>
                </a:solidFill>
              </a:rPr>
              <a:t> = manières injustes </a:t>
            </a:r>
          </a:p>
          <a:p>
            <a:pPr algn="ctr" eaLnBrk="1" hangingPunct="1">
              <a:lnSpc>
                <a:spcPct val="90000"/>
              </a:lnSpc>
              <a:buFont typeface="Wingdings" pitchFamily="2" charset="2"/>
              <a:buNone/>
            </a:pPr>
            <a:r>
              <a:rPr lang="fr-FR" sz="2400" smtClean="0">
                <a:solidFill>
                  <a:srgbClr val="000000"/>
                </a:solidFill>
              </a:rPr>
              <a:t>car inégalitaires de </a:t>
            </a:r>
            <a:r>
              <a:rPr lang="fr-FR" sz="2400" b="1" smtClean="0">
                <a:solidFill>
                  <a:schemeClr val="accent1"/>
                </a:solidFill>
              </a:rPr>
              <a:t>PENSER</a:t>
            </a:r>
            <a:r>
              <a:rPr lang="fr-FR" sz="2400" smtClean="0">
                <a:solidFill>
                  <a:srgbClr val="000000"/>
                </a:solidFill>
              </a:rPr>
              <a:t>.</a:t>
            </a:r>
          </a:p>
          <a:p>
            <a:pPr algn="ctr" eaLnBrk="1" hangingPunct="1">
              <a:lnSpc>
                <a:spcPct val="90000"/>
              </a:lnSpc>
              <a:spcBef>
                <a:spcPct val="50000"/>
              </a:spcBef>
              <a:buFont typeface="Wingdings" pitchFamily="2" charset="2"/>
              <a:buNone/>
            </a:pPr>
            <a:r>
              <a:rPr lang="fr-FR" sz="2400" b="1" smtClean="0">
                <a:solidFill>
                  <a:schemeClr val="folHlink"/>
                </a:solidFill>
              </a:rPr>
              <a:t>Discriminations</a:t>
            </a:r>
            <a:r>
              <a:rPr lang="fr-FR" sz="2400" smtClean="0">
                <a:solidFill>
                  <a:srgbClr val="000000"/>
                </a:solidFill>
              </a:rPr>
              <a:t> = manières injustes </a:t>
            </a:r>
          </a:p>
          <a:p>
            <a:pPr algn="ctr" eaLnBrk="1" hangingPunct="1">
              <a:lnSpc>
                <a:spcPct val="90000"/>
              </a:lnSpc>
              <a:buFont typeface="Wingdings" pitchFamily="2" charset="2"/>
              <a:buNone/>
            </a:pPr>
            <a:r>
              <a:rPr lang="fr-FR" sz="2400" smtClean="0">
                <a:solidFill>
                  <a:srgbClr val="000000"/>
                </a:solidFill>
              </a:rPr>
              <a:t>car inégalitaires de </a:t>
            </a:r>
            <a:r>
              <a:rPr lang="fr-FR" sz="2400" b="1" smtClean="0">
                <a:solidFill>
                  <a:schemeClr val="folHlink"/>
                </a:solidFill>
              </a:rPr>
              <a:t>SE COMPORTER</a:t>
            </a:r>
            <a:r>
              <a:rPr lang="fr-FR" sz="2400" smtClean="0">
                <a:solidFill>
                  <a:srgbClr val="000000"/>
                </a:solidFill>
              </a:rPr>
              <a:t>.</a:t>
            </a:r>
          </a:p>
          <a:p>
            <a:pPr algn="ctr" eaLnBrk="1" hangingPunct="1">
              <a:lnSpc>
                <a:spcPct val="90000"/>
              </a:lnSpc>
              <a:spcBef>
                <a:spcPct val="50000"/>
              </a:spcBef>
              <a:buSzTx/>
              <a:buFontTx/>
              <a:buNone/>
            </a:pPr>
            <a:r>
              <a:rPr lang="fr-FR" sz="2400" smtClean="0">
                <a:solidFill>
                  <a:srgbClr val="000000"/>
                </a:solidFill>
              </a:rPr>
              <a:t>Discriminations répétées -----&gt; </a:t>
            </a:r>
          </a:p>
          <a:p>
            <a:pPr algn="ctr" eaLnBrk="1" hangingPunct="1">
              <a:lnSpc>
                <a:spcPct val="90000"/>
              </a:lnSpc>
              <a:buSzTx/>
              <a:buFont typeface="Wingdings" pitchFamily="2" charset="2"/>
              <a:buNone/>
            </a:pPr>
            <a:r>
              <a:rPr lang="fr-FR" sz="2400" smtClean="0">
                <a:solidFill>
                  <a:srgbClr val="000000"/>
                </a:solidFill>
              </a:rPr>
              <a:t>Intériorisation de représentations de soi -----&gt;</a:t>
            </a:r>
          </a:p>
          <a:p>
            <a:pPr algn="ctr" eaLnBrk="1" hangingPunct="1">
              <a:lnSpc>
                <a:spcPct val="90000"/>
              </a:lnSpc>
              <a:buSzTx/>
              <a:buFont typeface="Wingdings" pitchFamily="2" charset="2"/>
              <a:buNone/>
            </a:pPr>
            <a:r>
              <a:rPr lang="fr-FR" sz="2400" smtClean="0">
                <a:solidFill>
                  <a:srgbClr val="000000"/>
                </a:solidFill>
              </a:rPr>
              <a:t> Entraves à l’estime de soi, à la réalisation personnelle ou professionnelle, à l’épanouissement.</a:t>
            </a:r>
            <a:endParaRPr lang="fr-FR" sz="21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fr-FR" sz="3200" b="1" smtClean="0"/>
              <a:t>3. Œuvrer en classe à promouvoir l’égalité Filles / Garçons</a:t>
            </a:r>
            <a:br>
              <a:rPr lang="fr-FR" sz="3200" b="1" smtClean="0"/>
            </a:br>
            <a:endParaRPr lang="fr-FR" sz="3200" b="1" smtClean="0"/>
          </a:p>
        </p:txBody>
      </p:sp>
      <p:sp>
        <p:nvSpPr>
          <p:cNvPr id="24578" name="Rectangle 3"/>
          <p:cNvSpPr>
            <a:spLocks noGrp="1" noChangeArrowheads="1"/>
          </p:cNvSpPr>
          <p:nvPr>
            <p:ph type="body" idx="1"/>
          </p:nvPr>
        </p:nvSpPr>
        <p:spPr>
          <a:xfrm>
            <a:off x="250825" y="1600200"/>
            <a:ext cx="8642350" cy="4530725"/>
          </a:xfrm>
        </p:spPr>
        <p:txBody>
          <a:bodyPr/>
          <a:lstStyle/>
          <a:p>
            <a:pPr eaLnBrk="1" hangingPunct="1">
              <a:lnSpc>
                <a:spcPct val="80000"/>
              </a:lnSpc>
              <a:buSzTx/>
              <a:buFont typeface="Wingdings" pitchFamily="2" charset="2"/>
              <a:buNone/>
            </a:pPr>
            <a:r>
              <a:rPr lang="fr-FR" sz="2400" b="1" smtClean="0">
                <a:solidFill>
                  <a:srgbClr val="000000"/>
                </a:solidFill>
              </a:rPr>
              <a:t>Ce qui est attendu : </a:t>
            </a:r>
          </a:p>
          <a:p>
            <a:pPr eaLnBrk="1" hangingPunct="1">
              <a:lnSpc>
                <a:spcPct val="80000"/>
              </a:lnSpc>
              <a:buSzTx/>
              <a:buFont typeface="Wingdings" pitchFamily="2" charset="2"/>
              <a:buChar char="§"/>
            </a:pPr>
            <a:r>
              <a:rPr lang="fr-FR" sz="2400" smtClean="0">
                <a:solidFill>
                  <a:srgbClr val="000000"/>
                </a:solidFill>
              </a:rPr>
              <a:t>Créer des </a:t>
            </a:r>
            <a:r>
              <a:rPr lang="fr-FR" sz="2400" b="1" smtClean="0">
                <a:solidFill>
                  <a:srgbClr val="000000"/>
                </a:solidFill>
              </a:rPr>
              <a:t>conditions d’apprentissage et d’éducation scolaires plus égalitaires.</a:t>
            </a:r>
            <a:endParaRPr lang="fr-FR" sz="2400" smtClean="0">
              <a:solidFill>
                <a:srgbClr val="000000"/>
              </a:solidFill>
            </a:endParaRPr>
          </a:p>
          <a:p>
            <a:pPr eaLnBrk="1" hangingPunct="1">
              <a:lnSpc>
                <a:spcPct val="80000"/>
              </a:lnSpc>
              <a:buSzTx/>
              <a:buFont typeface="Wingdings" pitchFamily="2" charset="2"/>
              <a:buChar char="§"/>
            </a:pPr>
            <a:r>
              <a:rPr lang="fr-FR" sz="2400" smtClean="0">
                <a:solidFill>
                  <a:srgbClr val="000000"/>
                </a:solidFill>
              </a:rPr>
              <a:t>Développer une</a:t>
            </a:r>
            <a:r>
              <a:rPr lang="en-US" sz="2400" smtClean="0"/>
              <a:t> </a:t>
            </a:r>
            <a:r>
              <a:rPr lang="en-US" sz="2400" b="1" smtClean="0"/>
              <a:t>plus grande vigilance</a:t>
            </a:r>
            <a:r>
              <a:rPr lang="en-US" sz="2400" smtClean="0"/>
              <a:t> afin qu’il y ait </a:t>
            </a:r>
            <a:r>
              <a:rPr lang="en-US" sz="2400" b="1" smtClean="0"/>
              <a:t>le plus d’égalité possible entre filles et garçons dans l’ensemble des pratiques et des relations.</a:t>
            </a:r>
            <a:r>
              <a:rPr lang="fr-FR" sz="2400" b="1" smtClean="0"/>
              <a:t> </a:t>
            </a:r>
          </a:p>
          <a:p>
            <a:pPr algn="ctr" eaLnBrk="1" hangingPunct="1">
              <a:lnSpc>
                <a:spcPct val="80000"/>
              </a:lnSpc>
              <a:buSzTx/>
              <a:buFont typeface="Wingdings" pitchFamily="2" charset="2"/>
              <a:buNone/>
            </a:pPr>
            <a:r>
              <a:rPr lang="en-US" sz="2400" b="1" smtClean="0"/>
              <a:t>	</a:t>
            </a:r>
            <a:r>
              <a:rPr lang="en-US" sz="2400" smtClean="0">
                <a:solidFill>
                  <a:schemeClr val="tx2"/>
                </a:solidFill>
              </a:rPr>
              <a:t>L’égalité entre F et G s’éprouve dans une forme de </a:t>
            </a:r>
            <a:r>
              <a:rPr lang="en-US" sz="2400" b="1" smtClean="0">
                <a:solidFill>
                  <a:schemeClr val="tx2"/>
                </a:solidFill>
              </a:rPr>
              <a:t>BIENVEILLANCE portée par une attention, une exigence déontologique diffuses.</a:t>
            </a:r>
            <a:r>
              <a:rPr lang="fr-FR" sz="2400" smtClean="0">
                <a:solidFill>
                  <a:schemeClr val="tx2"/>
                </a:solidFill>
              </a:rPr>
              <a:t> </a:t>
            </a:r>
          </a:p>
          <a:p>
            <a:pPr eaLnBrk="1" hangingPunct="1">
              <a:lnSpc>
                <a:spcPct val="80000"/>
              </a:lnSpc>
              <a:buSzTx/>
              <a:buFont typeface="Wingdings" pitchFamily="2" charset="2"/>
              <a:buNone/>
            </a:pPr>
            <a:r>
              <a:rPr lang="fr-FR" sz="2600" smtClean="0"/>
              <a:t>    </a:t>
            </a:r>
            <a:r>
              <a:rPr lang="fr-FR" sz="2400" smtClean="0"/>
              <a:t>Important parce que les pratiques agissent en permanence, de façon répétitive et finalement de manière lourde sur la durée de la scolarité, d’autant plus avec de jeunes enfants en situation permanente de dépendance vis-à-vis de leurs éducatrices ou éducateurs. </a:t>
            </a:r>
            <a:endParaRPr lang="fr-FR" sz="2400" b="1" smtClean="0">
              <a:solidFill>
                <a:schemeClr val="tx2"/>
              </a:solidFill>
            </a:endParaRPr>
          </a:p>
          <a:p>
            <a:pPr eaLnBrk="1" hangingPunct="1">
              <a:lnSpc>
                <a:spcPct val="80000"/>
              </a:lnSpc>
              <a:buSzTx/>
              <a:buFont typeface="Wingdings" pitchFamily="2" charset="2"/>
              <a:buNone/>
            </a:pPr>
            <a:endParaRPr lang="fr-FR" sz="2400" smtClean="0">
              <a:solidFill>
                <a:srgbClr val="0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idx="4294967295"/>
          </p:nvPr>
        </p:nvSpPr>
        <p:spPr>
          <a:xfrm>
            <a:off x="457200" y="620713"/>
            <a:ext cx="8218488" cy="796925"/>
          </a:xfrm>
        </p:spPr>
        <p:txBody>
          <a:bodyPr anchor="ctr"/>
          <a:lstStyle/>
          <a:p>
            <a:pPr eaLnBrk="1" hangingPunct="1"/>
            <a:r>
              <a:rPr lang="fr-FR" sz="3200" b="1" smtClean="0"/>
              <a:t>3. Œuvrer en classe à promouvoir l’égalité Filles / Garçons</a:t>
            </a:r>
            <a:br>
              <a:rPr lang="fr-FR" sz="3200" b="1" smtClean="0"/>
            </a:br>
            <a:endParaRPr lang="fr-FR" sz="3200" b="1" smtClean="0"/>
          </a:p>
        </p:txBody>
      </p:sp>
      <p:sp>
        <p:nvSpPr>
          <p:cNvPr id="25602" name="Espace réservé du contenu 2"/>
          <p:cNvSpPr>
            <a:spLocks noGrp="1"/>
          </p:cNvSpPr>
          <p:nvPr>
            <p:ph idx="4294967295"/>
          </p:nvPr>
        </p:nvSpPr>
        <p:spPr>
          <a:xfrm>
            <a:off x="457200" y="1412875"/>
            <a:ext cx="8229600" cy="4718050"/>
          </a:xfrm>
        </p:spPr>
        <p:txBody>
          <a:bodyPr/>
          <a:lstStyle/>
          <a:p>
            <a:pPr eaLnBrk="1" hangingPunct="1">
              <a:lnSpc>
                <a:spcPct val="80000"/>
              </a:lnSpc>
              <a:buFont typeface="Wingdings" pitchFamily="2" charset="2"/>
              <a:buNone/>
            </a:pPr>
            <a:r>
              <a:rPr lang="fr-FR" sz="2400" b="1" smtClean="0"/>
              <a:t>Une vigilance au quotidien :</a:t>
            </a:r>
          </a:p>
          <a:p>
            <a:pPr lvl="1" eaLnBrk="1" hangingPunct="1">
              <a:lnSpc>
                <a:spcPct val="80000"/>
              </a:lnSpc>
              <a:buFont typeface="Wingdings" pitchFamily="2" charset="2"/>
              <a:buChar char="§"/>
            </a:pPr>
            <a:r>
              <a:rPr lang="en-US" sz="2400" b="1" smtClean="0"/>
              <a:t>La communication verbale avec les élèves</a:t>
            </a:r>
            <a:r>
              <a:rPr lang="en-US" sz="2400" smtClean="0"/>
              <a:t> : contenus des consignes, remarques, renforcements et arguments) </a:t>
            </a:r>
            <a:r>
              <a:rPr lang="en-US" sz="2400" b="1" smtClean="0"/>
              <a:t>et la communication non verbale</a:t>
            </a:r>
            <a:r>
              <a:rPr lang="en-US" sz="2400" smtClean="0"/>
              <a:t> (attitudes).</a:t>
            </a:r>
          </a:p>
          <a:p>
            <a:pPr lvl="1" eaLnBrk="1" hangingPunct="1">
              <a:lnSpc>
                <a:spcPct val="80000"/>
              </a:lnSpc>
              <a:buFont typeface="Wingdings" pitchFamily="2" charset="2"/>
              <a:buChar char="§"/>
            </a:pPr>
            <a:r>
              <a:rPr lang="fr-FR" sz="2400" b="1" smtClean="0"/>
              <a:t>La régulation des comportements et propos des enfants</a:t>
            </a:r>
            <a:r>
              <a:rPr lang="fr-FR" sz="2400" smtClean="0"/>
              <a:t> : groupes de jeux, utilisation des espaces</a:t>
            </a:r>
            <a:r>
              <a:rPr lang="fr-FR" sz="2400" smtClean="0">
                <a:solidFill>
                  <a:schemeClr val="accent1"/>
                </a:solidFill>
              </a:rPr>
              <a:t>…</a:t>
            </a:r>
          </a:p>
          <a:p>
            <a:pPr lvl="1" eaLnBrk="1" hangingPunct="1">
              <a:lnSpc>
                <a:spcPct val="80000"/>
              </a:lnSpc>
              <a:buFont typeface="Wingdings" pitchFamily="2" charset="2"/>
              <a:buChar char="§"/>
            </a:pPr>
            <a:r>
              <a:rPr lang="fr-FR" sz="2400" b="1" smtClean="0"/>
              <a:t>La détermination et l’application des sanctions.</a:t>
            </a:r>
            <a:endParaRPr lang="en-US" sz="2400" b="1" smtClean="0"/>
          </a:p>
          <a:p>
            <a:pPr lvl="1" eaLnBrk="1" hangingPunct="1">
              <a:lnSpc>
                <a:spcPct val="80000"/>
              </a:lnSpc>
              <a:buFont typeface="Wingdings" pitchFamily="2" charset="2"/>
              <a:buChar char="§"/>
            </a:pPr>
            <a:r>
              <a:rPr lang="fr-FR" sz="2400" b="1" smtClean="0"/>
              <a:t>La conduite des activités pédagogiques</a:t>
            </a:r>
            <a:r>
              <a:rPr lang="fr-FR" sz="2400" smtClean="0"/>
              <a:t> : tours de parole, mixité des regroupements lors des activités (sans qu’il n’y ait de crispation sur ce point) ; la répartition des tâches ; l’aide aux élèves en difficulté.</a:t>
            </a:r>
            <a:endParaRPr lang="en-US" sz="2400" smtClean="0"/>
          </a:p>
          <a:p>
            <a:pPr lvl="1" eaLnBrk="1" hangingPunct="1">
              <a:lnSpc>
                <a:spcPct val="80000"/>
              </a:lnSpc>
              <a:buFont typeface="Wingdings" pitchFamily="2" charset="2"/>
              <a:buChar char="§"/>
            </a:pPr>
            <a:r>
              <a:rPr lang="en-US" sz="2400" b="1" smtClean="0"/>
              <a:t>L’attention aux supports didactiques </a:t>
            </a:r>
            <a:r>
              <a:rPr lang="en-US" sz="2400" smtClean="0"/>
              <a:t>: ouvrages, textes, énoncés de situations, iconographie (images, dessins) qui doivent être dépourvus de stéréotypes.</a:t>
            </a:r>
            <a:endParaRPr lang="fr-FR" sz="2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fr-FR" sz="3200" b="1" smtClean="0"/>
              <a:t>3. Œuvrer en classe à promouvoir l’égalité Filles / Garçons</a:t>
            </a:r>
            <a:br>
              <a:rPr lang="fr-FR" sz="3200" b="1" smtClean="0"/>
            </a:br>
            <a:endParaRPr lang="fr-FR" sz="3200" b="1" smtClean="0"/>
          </a:p>
        </p:txBody>
      </p:sp>
      <p:sp>
        <p:nvSpPr>
          <p:cNvPr id="26626" name="Rectangle 3"/>
          <p:cNvSpPr>
            <a:spLocks noGrp="1" noChangeArrowheads="1"/>
          </p:cNvSpPr>
          <p:nvPr>
            <p:ph type="body" idx="1"/>
          </p:nvPr>
        </p:nvSpPr>
        <p:spPr/>
        <p:txBody>
          <a:bodyPr/>
          <a:lstStyle/>
          <a:p>
            <a:pPr eaLnBrk="1" hangingPunct="1">
              <a:lnSpc>
                <a:spcPct val="80000"/>
              </a:lnSpc>
              <a:buFont typeface="Wingdings" pitchFamily="2" charset="2"/>
              <a:buNone/>
            </a:pPr>
            <a:r>
              <a:rPr lang="fr-FR" sz="2400" b="1" smtClean="0"/>
              <a:t>Des choix didactiques qui soient « ouverts » dans la durée du parcours scolaire des élèves : 2 exemples</a:t>
            </a:r>
          </a:p>
          <a:p>
            <a:pPr eaLnBrk="1" hangingPunct="1">
              <a:lnSpc>
                <a:spcPct val="80000"/>
              </a:lnSpc>
              <a:buFont typeface="Wingdings" pitchFamily="2" charset="2"/>
              <a:buChar char="§"/>
            </a:pPr>
            <a:r>
              <a:rPr lang="fr-FR" sz="2400" smtClean="0"/>
              <a:t>Diversifier les genres et les thématiques en </a:t>
            </a:r>
            <a:r>
              <a:rPr lang="fr-FR" sz="2400" b="1" smtClean="0"/>
              <a:t>littérature de jeunesse</a:t>
            </a:r>
            <a:r>
              <a:rPr lang="fr-FR" sz="2400" smtClean="0"/>
              <a:t>.</a:t>
            </a:r>
          </a:p>
          <a:p>
            <a:pPr eaLnBrk="1" hangingPunct="1">
              <a:lnSpc>
                <a:spcPct val="80000"/>
              </a:lnSpc>
              <a:buFont typeface="Wingdings" pitchFamily="2" charset="2"/>
              <a:buChar char="§"/>
            </a:pPr>
            <a:r>
              <a:rPr lang="fr-FR" sz="2400" smtClean="0"/>
              <a:t>Diversifier les supports que sont les APSA en </a:t>
            </a:r>
            <a:r>
              <a:rPr lang="fr-FR" sz="2400" b="1" smtClean="0"/>
              <a:t>EPS</a:t>
            </a:r>
            <a:r>
              <a:rPr lang="fr-FR" sz="2400" smtClean="0"/>
              <a:t>… et prêter attention à la manière dont on met en œuvre ces pratiques  : prendre conscience du</a:t>
            </a:r>
            <a:r>
              <a:rPr lang="fr-FR" smtClean="0"/>
              <a:t> </a:t>
            </a:r>
            <a:r>
              <a:rPr lang="fr-FR" sz="2400" smtClean="0"/>
              <a:t>caractère sexué des pratiques sportives selon les qualités qu’elles exigent, de ce que l’on « transmet » implicitement dans ces pratiques (cf. site ressource).</a:t>
            </a:r>
          </a:p>
          <a:p>
            <a:pPr algn="r" eaLnBrk="1" hangingPunct="1">
              <a:lnSpc>
                <a:spcPct val="80000"/>
              </a:lnSpc>
              <a:buFont typeface="Wingdings" pitchFamily="2" charset="2"/>
              <a:buNone/>
            </a:pPr>
            <a:r>
              <a:rPr lang="fr-FR" sz="2400" i="1" smtClean="0"/>
              <a:t> (Extrait / rapport IGEN 2014)</a:t>
            </a:r>
          </a:p>
          <a:p>
            <a:pPr eaLnBrk="1" hangingPunct="1">
              <a:lnSpc>
                <a:spcPct val="80000"/>
              </a:lnSpc>
              <a:buFont typeface="Wingdings" pitchFamily="2" charset="2"/>
              <a:buNone/>
            </a:pPr>
            <a:endParaRPr lang="fr-FR" sz="2400" smtClean="0"/>
          </a:p>
          <a:p>
            <a:pPr eaLnBrk="1" hangingPunct="1">
              <a:lnSpc>
                <a:spcPct val="80000"/>
              </a:lnSpc>
              <a:buFont typeface="Wingdings" pitchFamily="2" charset="2"/>
              <a:buNone/>
            </a:pPr>
            <a:endParaRPr lang="fr-FR" sz="2400" smtClean="0"/>
          </a:p>
          <a:p>
            <a:pPr eaLnBrk="1" hangingPunct="1"/>
            <a:endParaRPr lang="fr-FR"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algn="r" eaLnBrk="1" hangingPunct="1"/>
            <a:r>
              <a:rPr lang="fr-FR" sz="3500" smtClean="0"/>
              <a:t> </a:t>
            </a:r>
            <a:r>
              <a:rPr lang="fr-FR" sz="2800" b="1" i="1" smtClean="0">
                <a:solidFill>
                  <a:schemeClr val="hlink"/>
                </a:solidFill>
              </a:rPr>
              <a:t>Sur APSA, extrait / rapport IGEN 2014</a:t>
            </a:r>
          </a:p>
        </p:txBody>
      </p:sp>
      <p:sp>
        <p:nvSpPr>
          <p:cNvPr id="27650" name="Rectangle 3"/>
          <p:cNvSpPr>
            <a:spLocks noGrp="1" noChangeArrowheads="1"/>
          </p:cNvSpPr>
          <p:nvPr>
            <p:ph type="body" idx="1"/>
          </p:nvPr>
        </p:nvSpPr>
        <p:spPr/>
        <p:txBody>
          <a:bodyPr/>
          <a:lstStyle/>
          <a:p>
            <a:pPr eaLnBrk="1" hangingPunct="1">
              <a:lnSpc>
                <a:spcPct val="80000"/>
              </a:lnSpc>
              <a:buFont typeface="Wingdings" pitchFamily="2" charset="2"/>
              <a:buNone/>
            </a:pPr>
            <a:r>
              <a:rPr lang="fr-FR" sz="2600" smtClean="0"/>
              <a:t>	</a:t>
            </a:r>
            <a:r>
              <a:rPr lang="fr-FR" sz="2400" b="1" i="1" smtClean="0">
                <a:solidFill>
                  <a:schemeClr val="hlink"/>
                </a:solidFill>
              </a:rPr>
              <a:t>« Il ne s’agit pas d’inverser les rôles filles-garçons, ni de gommer les différences garçons-filles. (…) </a:t>
            </a:r>
          </a:p>
          <a:p>
            <a:pPr eaLnBrk="1" hangingPunct="1">
              <a:lnSpc>
                <a:spcPct val="80000"/>
              </a:lnSpc>
              <a:buFont typeface="Wingdings" pitchFamily="2" charset="2"/>
              <a:buNone/>
            </a:pPr>
            <a:r>
              <a:rPr lang="fr-FR" sz="2400" b="1" i="1" smtClean="0">
                <a:solidFill>
                  <a:schemeClr val="hlink"/>
                </a:solidFill>
              </a:rPr>
              <a:t>	L’objectif est de faire vivre à tous, filles et garçons, divers types de motricité (force, vitesse mais aussi fluidité, adresse, par exemple), différents types d’expériences avec les émotions variées qu’elles procurent (celles plus associées au masculin : le combat, la confrontation, la compétition et celles plus associées au féminin : convivialité, esthétique, douceur, rencontre…) ainsi que des rôles sociaux diversifiés (observateur, arbitre, spectateur…) sans enfermer ni les filles, ni les garçons dans des formes d’activités et des rôles qui seraient prétendument conformes à leur sexe. »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fr-FR" sz="3200" b="1" smtClean="0"/>
              <a:t>3. Œuvrer en classe à promouvoir l’égalité Filles / Garçons</a:t>
            </a:r>
            <a:br>
              <a:rPr lang="fr-FR" sz="3200" b="1" smtClean="0"/>
            </a:br>
            <a:endParaRPr lang="fr-FR" sz="3200" b="1" smtClean="0"/>
          </a:p>
        </p:txBody>
      </p:sp>
      <p:sp>
        <p:nvSpPr>
          <p:cNvPr id="28674" name="Rectangle 3"/>
          <p:cNvSpPr>
            <a:spLocks noGrp="1" noChangeArrowheads="1"/>
          </p:cNvSpPr>
          <p:nvPr>
            <p:ph type="body" idx="1"/>
          </p:nvPr>
        </p:nvSpPr>
        <p:spPr>
          <a:xfrm>
            <a:off x="457200" y="1773238"/>
            <a:ext cx="8229600" cy="4357687"/>
          </a:xfrm>
        </p:spPr>
        <p:txBody>
          <a:bodyPr/>
          <a:lstStyle/>
          <a:p>
            <a:pPr eaLnBrk="1" hangingPunct="1">
              <a:lnSpc>
                <a:spcPct val="80000"/>
              </a:lnSpc>
              <a:buFont typeface="Wingdings" pitchFamily="2" charset="2"/>
              <a:buNone/>
            </a:pPr>
            <a:r>
              <a:rPr lang="fr-FR" sz="2400" b="1" smtClean="0"/>
              <a:t>Des entrées plus spécifiques, ponctuelles</a:t>
            </a:r>
          </a:p>
          <a:p>
            <a:pPr eaLnBrk="1" hangingPunct="1">
              <a:lnSpc>
                <a:spcPct val="80000"/>
              </a:lnSpc>
              <a:buFont typeface="Wingdings" pitchFamily="2" charset="2"/>
              <a:buNone/>
            </a:pPr>
            <a:r>
              <a:rPr lang="fr-FR" sz="2400" smtClean="0"/>
              <a:t>	L’égalité des droits et du traitement des filles et des garçons doit aussi faire l’objet de </a:t>
            </a:r>
            <a:r>
              <a:rPr lang="fr-FR" sz="2400" b="1" smtClean="0"/>
              <a:t>réflexions</a:t>
            </a:r>
            <a:r>
              <a:rPr lang="fr-FR" sz="2400" smtClean="0"/>
              <a:t> et de </a:t>
            </a:r>
            <a:r>
              <a:rPr lang="fr-FR" sz="2400" b="1" smtClean="0"/>
              <a:t>débats éducatifs, </a:t>
            </a:r>
          </a:p>
          <a:p>
            <a:pPr eaLnBrk="1" hangingPunct="1">
              <a:lnSpc>
                <a:spcPct val="80000"/>
              </a:lnSpc>
              <a:buFont typeface="Wingdings" pitchFamily="2" charset="2"/>
              <a:buChar char="§"/>
            </a:pPr>
            <a:r>
              <a:rPr lang="fr-FR" sz="2400" smtClean="0"/>
              <a:t>éventuellement à l’occasion de différends ou de comportements discriminants entre élèves,</a:t>
            </a:r>
          </a:p>
          <a:p>
            <a:pPr eaLnBrk="1" hangingPunct="1">
              <a:lnSpc>
                <a:spcPct val="80000"/>
              </a:lnSpc>
              <a:buFont typeface="Wingdings" pitchFamily="2" charset="2"/>
              <a:buChar char="§"/>
            </a:pPr>
            <a:r>
              <a:rPr lang="en-US" sz="2400" smtClean="0"/>
              <a:t>à propos de tel ou tel sujet qui s’y prête dans les divers domaines d’apprentissage : littérature, histoire, arts, enseignement moral et civique, sciences…</a:t>
            </a:r>
          </a:p>
          <a:p>
            <a:pPr eaLnBrk="1" hangingPunct="1">
              <a:buFont typeface="Wingdings" pitchFamily="2" charset="2"/>
              <a:buNone/>
            </a:pPr>
            <a:endParaRPr lang="fr-FR" sz="24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fr-FR" sz="3200" b="1" smtClean="0"/>
              <a:t>3. Œuvrer en classe à promouvoir l’égalité Filles / Garçons</a:t>
            </a:r>
            <a:br>
              <a:rPr lang="fr-FR" sz="3200" b="1" smtClean="0"/>
            </a:br>
            <a:endParaRPr lang="fr-FR" sz="3200" b="1" smtClean="0"/>
          </a:p>
        </p:txBody>
      </p:sp>
      <p:sp>
        <p:nvSpPr>
          <p:cNvPr id="29698" name="Rectangle 3"/>
          <p:cNvSpPr>
            <a:spLocks noGrp="1" noChangeArrowheads="1"/>
          </p:cNvSpPr>
          <p:nvPr>
            <p:ph type="body" idx="1"/>
          </p:nvPr>
        </p:nvSpPr>
        <p:spPr/>
        <p:txBody>
          <a:bodyPr/>
          <a:lstStyle/>
          <a:p>
            <a:pPr eaLnBrk="1" hangingPunct="1">
              <a:lnSpc>
                <a:spcPct val="90000"/>
              </a:lnSpc>
              <a:buFont typeface="Wingdings" pitchFamily="2" charset="2"/>
              <a:buNone/>
            </a:pPr>
            <a:r>
              <a:rPr lang="fr-FR" sz="2400" b="1" smtClean="0"/>
              <a:t>Un conseil de prudence : éviter de convoquer en classe les références au vécu familial </a:t>
            </a:r>
          </a:p>
          <a:p>
            <a:pPr eaLnBrk="1" hangingPunct="1">
              <a:lnSpc>
                <a:spcPct val="90000"/>
              </a:lnSpc>
              <a:buFont typeface="Wingdings" pitchFamily="2" charset="2"/>
              <a:buChar char="§"/>
            </a:pPr>
            <a:r>
              <a:rPr lang="fr-FR" sz="2400" smtClean="0"/>
              <a:t>Avec de jeunes enfants, le travail sur et autour de concepts complexes est toujours délicat ; les solutions le plus souvent adoptées consistent à ancrer la réflexion dans les pratiques (le concret, le vécu). </a:t>
            </a:r>
          </a:p>
          <a:p>
            <a:pPr eaLnBrk="1" hangingPunct="1">
              <a:lnSpc>
                <a:spcPct val="90000"/>
              </a:lnSpc>
              <a:buFont typeface="Wingdings" pitchFamily="2" charset="2"/>
              <a:buChar char="§"/>
            </a:pPr>
            <a:r>
              <a:rPr lang="fr-FR" sz="2400" smtClean="0"/>
              <a:t>Elles conduisent à se référer à la vie personnelle des enfants hors l’école quand sont sollicités des exemples liés aux expériences familiales. Ce sont des situations susceptibles d’induire les </a:t>
            </a:r>
            <a:r>
              <a:rPr lang="fr-FR" sz="2400" b="1" smtClean="0"/>
              <a:t>conflits de valeurs redoutables</a:t>
            </a:r>
            <a:r>
              <a:rPr lang="fr-FR" sz="2400" smtClean="0"/>
              <a:t> pour les enfants et susceptibles d’avoir des incidences sur la relation avec les parents.</a:t>
            </a:r>
          </a:p>
          <a:p>
            <a:pPr algn="r" eaLnBrk="1" hangingPunct="1">
              <a:lnSpc>
                <a:spcPct val="90000"/>
              </a:lnSpc>
              <a:buFont typeface="Wingdings" pitchFamily="2" charset="2"/>
              <a:buNone/>
            </a:pPr>
            <a:r>
              <a:rPr lang="fr-FR" sz="2400" smtClean="0"/>
              <a:t>			</a:t>
            </a:r>
            <a:r>
              <a:rPr lang="fr-FR" sz="2400" i="1" smtClean="0"/>
              <a:t>Besoin de ressources, d’aides.</a:t>
            </a:r>
          </a:p>
          <a:p>
            <a:pPr eaLnBrk="1" hangingPunct="1">
              <a:lnSpc>
                <a:spcPct val="90000"/>
              </a:lnSpc>
            </a:pPr>
            <a:endParaRPr lang="fr-FR" sz="2400" i="1"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457200" y="277813"/>
            <a:ext cx="8686800" cy="1139825"/>
          </a:xfrm>
        </p:spPr>
        <p:txBody>
          <a:bodyPr/>
          <a:lstStyle/>
          <a:p>
            <a:pPr eaLnBrk="1" hangingPunct="1"/>
            <a:r>
              <a:rPr lang="fr-FR" sz="3200" b="1" smtClean="0"/>
              <a:t>4. Prendre conscience de quelques malentendus pour communiquer avec les parents.</a:t>
            </a:r>
            <a:br>
              <a:rPr lang="fr-FR" sz="3200" b="1" smtClean="0"/>
            </a:br>
            <a:endParaRPr lang="fr-FR" sz="3200" b="1" smtClean="0"/>
          </a:p>
        </p:txBody>
      </p:sp>
      <p:sp>
        <p:nvSpPr>
          <p:cNvPr id="30722" name="Rectangle 3"/>
          <p:cNvSpPr>
            <a:spLocks noGrp="1" noChangeArrowheads="1"/>
          </p:cNvSpPr>
          <p:nvPr>
            <p:ph type="body" idx="1"/>
          </p:nvPr>
        </p:nvSpPr>
        <p:spPr>
          <a:xfrm>
            <a:off x="395288" y="1484313"/>
            <a:ext cx="8435975" cy="5373687"/>
          </a:xfrm>
        </p:spPr>
        <p:txBody>
          <a:bodyPr/>
          <a:lstStyle/>
          <a:p>
            <a:pPr eaLnBrk="1" hangingPunct="1">
              <a:buFont typeface="Wingdings" pitchFamily="2" charset="2"/>
              <a:buChar char="v"/>
            </a:pPr>
            <a:r>
              <a:rPr lang="fr-FR" sz="2400" b="1" smtClean="0"/>
              <a:t>L’école n’enseigne pas la « théorie du genre »</a:t>
            </a:r>
          </a:p>
          <a:p>
            <a:pPr eaLnBrk="1" hangingPunct="1">
              <a:buFont typeface="Wingdings" pitchFamily="2" charset="2"/>
              <a:buChar char="§"/>
            </a:pPr>
            <a:r>
              <a:rPr lang="fr-FR" sz="2400" smtClean="0"/>
              <a:t>Notoriété de la notion de « genre » surtout liée à la mobili-sation de ses adversaires ; premiers travaux anciens.</a:t>
            </a:r>
          </a:p>
          <a:p>
            <a:pPr eaLnBrk="1" hangingPunct="1">
              <a:buFont typeface="Wingdings" pitchFamily="2" charset="2"/>
              <a:buChar char="§"/>
            </a:pPr>
            <a:r>
              <a:rPr lang="fr-FR" sz="2400" smtClean="0"/>
              <a:t>Terme choisi dans une traduction des travaux anglosaxons (« gender studies ») : « sexe » réfère plutôt à « anatomie » et « genre » réfère plutôt à « rôles », rôles sociaux entre les personnes de sexes différents.</a:t>
            </a:r>
          </a:p>
          <a:p>
            <a:pPr eaLnBrk="1" hangingPunct="1">
              <a:buFont typeface="Wingdings" pitchFamily="2" charset="2"/>
              <a:buChar char="§"/>
            </a:pPr>
            <a:r>
              <a:rPr lang="fr-FR" sz="2400" smtClean="0"/>
              <a:t>Quelques traits fondamentaux  des travaux  : </a:t>
            </a:r>
          </a:p>
          <a:p>
            <a:pPr lvl="1" eaLnBrk="1" hangingPunct="1">
              <a:buFont typeface="Wingdings" pitchFamily="2" charset="2"/>
              <a:buChar char="§"/>
            </a:pPr>
            <a:r>
              <a:rPr lang="fr-FR" sz="2200" smtClean="0"/>
              <a:t>Posture constructiviste (rupture avec une vision essentialiste dans laquelle la « nature »/le biologique  légitime le social) ;</a:t>
            </a:r>
          </a:p>
          <a:p>
            <a:pPr lvl="1" eaLnBrk="1" hangingPunct="1">
              <a:buFont typeface="Wingdings" pitchFamily="2" charset="2"/>
              <a:buChar char="§"/>
            </a:pPr>
            <a:r>
              <a:rPr lang="fr-FR" sz="2200" smtClean="0"/>
              <a:t>Existence d’une hiérarchie, d’une asymétrie Hommes / Femmes.</a:t>
            </a:r>
          </a:p>
          <a:p>
            <a:pPr lvl="1" eaLnBrk="1" hangingPunct="1">
              <a:buFont typeface="Wingdings" pitchFamily="2" charset="2"/>
              <a:buNone/>
            </a:pPr>
            <a:r>
              <a:rPr lang="fr-FR" sz="2400" b="1" i="1" smtClean="0"/>
              <a:t>Distinguer « études de genre » / « idéologie du genre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457200" y="277813"/>
            <a:ext cx="8686800" cy="1139825"/>
          </a:xfrm>
        </p:spPr>
        <p:txBody>
          <a:bodyPr/>
          <a:lstStyle/>
          <a:p>
            <a:pPr eaLnBrk="1" hangingPunct="1"/>
            <a:r>
              <a:rPr lang="fr-FR" sz="3200" b="1" smtClean="0"/>
              <a:t>4. Prendre conscience de quelques malentendus pour communiquer avec les parents.</a:t>
            </a:r>
            <a:br>
              <a:rPr lang="fr-FR" sz="3200" b="1" smtClean="0"/>
            </a:br>
            <a:endParaRPr lang="fr-FR" sz="3200" b="1" smtClean="0"/>
          </a:p>
        </p:txBody>
      </p:sp>
      <p:sp>
        <p:nvSpPr>
          <p:cNvPr id="31746" name="Rectangle 3"/>
          <p:cNvSpPr>
            <a:spLocks noGrp="1" noChangeArrowheads="1"/>
          </p:cNvSpPr>
          <p:nvPr>
            <p:ph type="body" idx="1"/>
          </p:nvPr>
        </p:nvSpPr>
        <p:spPr>
          <a:xfrm>
            <a:off x="457200" y="1600200"/>
            <a:ext cx="8435975" cy="4924425"/>
          </a:xfrm>
        </p:spPr>
        <p:txBody>
          <a:bodyPr/>
          <a:lstStyle/>
          <a:p>
            <a:pPr eaLnBrk="1" hangingPunct="1">
              <a:lnSpc>
                <a:spcPct val="90000"/>
              </a:lnSpc>
              <a:buFont typeface="Wingdings" pitchFamily="2" charset="2"/>
              <a:buChar char="v"/>
            </a:pPr>
            <a:r>
              <a:rPr lang="fr-FR" sz="2400" b="1" i="1" smtClean="0"/>
              <a:t>Egal </a:t>
            </a:r>
            <a:r>
              <a:rPr lang="fr-FR" sz="2400" b="1" smtClean="0"/>
              <a:t>ne veut pas dire </a:t>
            </a:r>
            <a:r>
              <a:rPr lang="fr-FR" sz="2400" b="1" i="1" smtClean="0"/>
              <a:t>identique, indistinct. </a:t>
            </a:r>
            <a:endParaRPr lang="fr-FR" sz="2400" b="1" smtClean="0"/>
          </a:p>
          <a:p>
            <a:pPr eaLnBrk="1" hangingPunct="1">
              <a:lnSpc>
                <a:spcPct val="90000"/>
              </a:lnSpc>
              <a:buFont typeface="Wingdings" pitchFamily="2" charset="2"/>
              <a:buChar char="§"/>
            </a:pPr>
            <a:r>
              <a:rPr lang="fr-FR" sz="2400" smtClean="0"/>
              <a:t>Des parents de bonne foi ont été manipulés par des discours décrivant le projet de l’Ecole comme un projet de transformation des identités des enfants afin de les rendre indistincts, d’annuler les différences sexuelles (masculiniser les filles ou féminiser les garçons, ce second terme de l’alternative générant une crainte plus répandue et plus vive).</a:t>
            </a:r>
          </a:p>
          <a:p>
            <a:pPr eaLnBrk="1" hangingPunct="1">
              <a:lnSpc>
                <a:spcPct val="90000"/>
              </a:lnSpc>
              <a:buFont typeface="Wingdings" pitchFamily="2" charset="2"/>
              <a:buChar char="§"/>
            </a:pPr>
            <a:r>
              <a:rPr lang="fr-FR" sz="2400" smtClean="0"/>
              <a:t> On parle d’égalité justement parce qu’il y a de la différence. Hommes et femmes ne sont pas « faits pareil » mais ils peuvent « faire pareil » (B. Grésy, IGAS).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457200" y="277813"/>
            <a:ext cx="8686800" cy="1139825"/>
          </a:xfrm>
        </p:spPr>
        <p:txBody>
          <a:bodyPr/>
          <a:lstStyle/>
          <a:p>
            <a:pPr eaLnBrk="1" hangingPunct="1"/>
            <a:r>
              <a:rPr lang="fr-FR" sz="3200" b="1" smtClean="0"/>
              <a:t>4. Prendre conscience de quelques malentendus pour communiquer avec les parents.</a:t>
            </a:r>
            <a:br>
              <a:rPr lang="fr-FR" sz="3200" b="1" smtClean="0"/>
            </a:br>
            <a:endParaRPr lang="fr-FR" sz="3200" b="1" smtClean="0"/>
          </a:p>
        </p:txBody>
      </p:sp>
      <p:sp>
        <p:nvSpPr>
          <p:cNvPr id="32770" name="Rectangle 3"/>
          <p:cNvSpPr>
            <a:spLocks noGrp="1" noChangeArrowheads="1"/>
          </p:cNvSpPr>
          <p:nvPr>
            <p:ph type="body" idx="1"/>
          </p:nvPr>
        </p:nvSpPr>
        <p:spPr/>
        <p:txBody>
          <a:bodyPr/>
          <a:lstStyle/>
          <a:p>
            <a:pPr eaLnBrk="1" hangingPunct="1">
              <a:buFont typeface="Wingdings" pitchFamily="2" charset="2"/>
              <a:buChar char="v"/>
            </a:pPr>
            <a:r>
              <a:rPr lang="fr-FR" sz="2400" b="1" smtClean="0"/>
              <a:t>L’éducation à l’égalité des filles et des garçons n’est pas l’éducation à la sexualité et ne vise pas à influer sur des choix d’orientation sexuelle.</a:t>
            </a:r>
          </a:p>
          <a:p>
            <a:pPr eaLnBrk="1" hangingPunct="1">
              <a:buFont typeface="Wingdings" pitchFamily="2" charset="2"/>
              <a:buNone/>
            </a:pPr>
            <a:r>
              <a:rPr lang="fr-FR" sz="2400" smtClean="0"/>
              <a:t>	</a:t>
            </a:r>
          </a:p>
          <a:p>
            <a:pPr eaLnBrk="1" hangingPunct="1">
              <a:buFont typeface="Wingdings" pitchFamily="2" charset="2"/>
              <a:buNone/>
            </a:pPr>
            <a:r>
              <a:rPr lang="fr-FR" sz="2400" smtClean="0"/>
              <a:t>	L’éducation à la sexualité doit aussi avoir pour objectif de faire respecter une égalité Filles / Garçons dans la sexualité mais l’éducation à l’égalité F / G est un sujet beaucoup plus large que l’éducation à la sexualité.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algn="ctr" eaLnBrk="1" hangingPunct="1"/>
            <a:r>
              <a:rPr lang="fr-FR" sz="3200" b="1" smtClean="0"/>
              <a:t>Plan de l’exposé</a:t>
            </a:r>
          </a:p>
        </p:txBody>
      </p:sp>
      <p:sp>
        <p:nvSpPr>
          <p:cNvPr id="15362" name="Rectangle 3"/>
          <p:cNvSpPr>
            <a:spLocks noGrp="1" noChangeArrowheads="1"/>
          </p:cNvSpPr>
          <p:nvPr>
            <p:ph type="body" idx="1"/>
          </p:nvPr>
        </p:nvSpPr>
        <p:spPr/>
        <p:txBody>
          <a:bodyPr/>
          <a:lstStyle/>
          <a:p>
            <a:pPr eaLnBrk="1" hangingPunct="1">
              <a:spcBef>
                <a:spcPct val="60000"/>
              </a:spcBef>
              <a:buFont typeface="Wingdings" pitchFamily="2" charset="2"/>
              <a:buNone/>
            </a:pPr>
            <a:endParaRPr lang="fr-FR" sz="2400" smtClean="0"/>
          </a:p>
          <a:p>
            <a:pPr eaLnBrk="1" hangingPunct="1">
              <a:spcBef>
                <a:spcPct val="60000"/>
              </a:spcBef>
              <a:buFont typeface="Wingdings" pitchFamily="2" charset="2"/>
              <a:buNone/>
            </a:pPr>
            <a:r>
              <a:rPr lang="fr-FR" sz="2400" b="1" smtClean="0"/>
              <a:t>1. Retour sur l’expérimentation de l’an passé. Leçons à tirer de la polémique.</a:t>
            </a:r>
          </a:p>
          <a:p>
            <a:pPr eaLnBrk="1" hangingPunct="1">
              <a:spcBef>
                <a:spcPct val="60000"/>
              </a:spcBef>
              <a:buFont typeface="Wingdings" pitchFamily="2" charset="2"/>
              <a:buNone/>
            </a:pPr>
            <a:r>
              <a:rPr lang="fr-FR" sz="2400" b="1" smtClean="0"/>
              <a:t>2. Bien comprendre la finalité EGALITE F/G.</a:t>
            </a:r>
          </a:p>
          <a:p>
            <a:pPr eaLnBrk="1" hangingPunct="1">
              <a:spcBef>
                <a:spcPct val="60000"/>
              </a:spcBef>
              <a:buFont typeface="Wingdings" pitchFamily="2" charset="2"/>
              <a:buNone/>
            </a:pPr>
            <a:r>
              <a:rPr lang="fr-FR" sz="2400" b="1" smtClean="0"/>
              <a:t>3. Œuvrer en classe à promouvoir l’égalité Filles / Garçons.</a:t>
            </a:r>
          </a:p>
          <a:p>
            <a:pPr eaLnBrk="1" hangingPunct="1">
              <a:spcBef>
                <a:spcPct val="60000"/>
              </a:spcBef>
              <a:buFont typeface="Wingdings" pitchFamily="2" charset="2"/>
              <a:buNone/>
            </a:pPr>
            <a:r>
              <a:rPr lang="fr-FR" sz="2400" b="1" smtClean="0"/>
              <a:t>4. Prendre conscience de quelques malentendus pour communiquer avec les parents.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457200" y="277813"/>
            <a:ext cx="8686800" cy="1139825"/>
          </a:xfrm>
        </p:spPr>
        <p:txBody>
          <a:bodyPr/>
          <a:lstStyle/>
          <a:p>
            <a:pPr eaLnBrk="1" hangingPunct="1"/>
            <a:r>
              <a:rPr lang="fr-FR" sz="3200" b="1" smtClean="0"/>
              <a:t>4. Prendre conscience de quelques malentendus pour communiquer avec les parents.</a:t>
            </a:r>
            <a:br>
              <a:rPr lang="fr-FR" sz="3200" b="1" smtClean="0"/>
            </a:br>
            <a:endParaRPr lang="fr-FR" sz="3200" b="1" smtClean="0"/>
          </a:p>
        </p:txBody>
      </p:sp>
      <p:sp>
        <p:nvSpPr>
          <p:cNvPr id="33794" name="Rectangle 3"/>
          <p:cNvSpPr>
            <a:spLocks noGrp="1" noChangeArrowheads="1"/>
          </p:cNvSpPr>
          <p:nvPr>
            <p:ph type="body" idx="1"/>
          </p:nvPr>
        </p:nvSpPr>
        <p:spPr/>
        <p:txBody>
          <a:bodyPr/>
          <a:lstStyle/>
          <a:p>
            <a:pPr eaLnBrk="1" hangingPunct="1">
              <a:lnSpc>
                <a:spcPct val="90000"/>
              </a:lnSpc>
              <a:buFont typeface="Wingdings" pitchFamily="2" charset="2"/>
              <a:buChar char="v"/>
            </a:pPr>
            <a:r>
              <a:rPr lang="fr-FR" sz="2400" b="1" smtClean="0"/>
              <a:t>L’éducation à l’égalité n’est pas une obsession de femmes militantes ; c’est l’affaire de tous. </a:t>
            </a:r>
          </a:p>
          <a:p>
            <a:pPr eaLnBrk="1" hangingPunct="1">
              <a:lnSpc>
                <a:spcPct val="90000"/>
              </a:lnSpc>
              <a:buFont typeface="Wingdings" pitchFamily="2" charset="2"/>
              <a:buChar char="§"/>
            </a:pPr>
            <a:r>
              <a:rPr lang="fr-FR" sz="2400" smtClean="0"/>
              <a:t>Grande maladresse lors du lancement du dispositif ABCD : ressources mises en ligne toutes portées / signées par des femmes.</a:t>
            </a:r>
          </a:p>
          <a:p>
            <a:pPr eaLnBrk="1" hangingPunct="1">
              <a:lnSpc>
                <a:spcPct val="90000"/>
              </a:lnSpc>
              <a:buFont typeface="Wingdings" pitchFamily="2" charset="2"/>
              <a:buChar char="§"/>
            </a:pPr>
            <a:r>
              <a:rPr lang="fr-FR" sz="2400" smtClean="0"/>
              <a:t>Problème posé par des enseignants rencontrés en 2013-2014 : </a:t>
            </a:r>
            <a:r>
              <a:rPr lang="fr-FR" sz="2400" i="1" smtClean="0"/>
              <a:t>« plusieurs des directrices et directeurs rencontré(e)s sont d’accord pour dire qu’il y a une interrogation fréquente des professeures des écoles qui concerne la place de leurs collègues hommes : vont-ils aussi lutter contre les stéréotypes ? »</a:t>
            </a:r>
            <a:r>
              <a:rPr lang="fr-FR" sz="2400" smtClean="0"/>
              <a:t/>
            </a:r>
            <a:br>
              <a:rPr lang="fr-FR" sz="2400" smtClean="0"/>
            </a:br>
            <a:endParaRPr lang="fr-FR" sz="24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457200" y="277813"/>
            <a:ext cx="8686800" cy="1139825"/>
          </a:xfrm>
        </p:spPr>
        <p:txBody>
          <a:bodyPr/>
          <a:lstStyle/>
          <a:p>
            <a:pPr eaLnBrk="1" hangingPunct="1"/>
            <a:r>
              <a:rPr lang="fr-FR" sz="3200" b="1" smtClean="0"/>
              <a:t>4. Prendre conscience de quelques malentendus pour communiquer avec les parents.</a:t>
            </a:r>
            <a:br>
              <a:rPr lang="fr-FR" sz="3200" b="1" smtClean="0"/>
            </a:br>
            <a:endParaRPr lang="fr-FR" sz="3200" b="1" smtClean="0"/>
          </a:p>
        </p:txBody>
      </p:sp>
      <p:sp>
        <p:nvSpPr>
          <p:cNvPr id="34818" name="Rectangle 3"/>
          <p:cNvSpPr>
            <a:spLocks noGrp="1" noChangeArrowheads="1"/>
          </p:cNvSpPr>
          <p:nvPr>
            <p:ph type="body" idx="1"/>
          </p:nvPr>
        </p:nvSpPr>
        <p:spPr>
          <a:xfrm>
            <a:off x="457200" y="1600200"/>
            <a:ext cx="8435975" cy="4530725"/>
          </a:xfrm>
        </p:spPr>
        <p:txBody>
          <a:bodyPr/>
          <a:lstStyle/>
          <a:p>
            <a:pPr eaLnBrk="1" hangingPunct="1">
              <a:lnSpc>
                <a:spcPct val="80000"/>
              </a:lnSpc>
              <a:buFont typeface="Wingdings" pitchFamily="2" charset="2"/>
              <a:buChar char="v"/>
            </a:pPr>
            <a:r>
              <a:rPr lang="fr-FR" sz="2400" b="1" smtClean="0"/>
              <a:t>Le cerveau des filles et le cerveau des garçons ne sont pas structurellement différents ; il n’y a strictement aucune preuve quant à des différences de capacités d’apprentissage entre filles et garçons. </a:t>
            </a:r>
          </a:p>
          <a:p>
            <a:pPr eaLnBrk="1" hangingPunct="1">
              <a:lnSpc>
                <a:spcPct val="80000"/>
              </a:lnSpc>
              <a:buFont typeface="Wingdings" pitchFamily="2" charset="2"/>
              <a:buChar char="§"/>
            </a:pPr>
            <a:r>
              <a:rPr lang="fr-FR" sz="2400" smtClean="0"/>
              <a:t>De l’existence de la plasticité cérébrale découlent plusieurs conséquences, notamment que chaque cerveau humain est unique car chaque individu a un parcours, une histoire, qui lui sont propres.</a:t>
            </a:r>
          </a:p>
          <a:p>
            <a:pPr eaLnBrk="1" hangingPunct="1">
              <a:lnSpc>
                <a:spcPct val="80000"/>
              </a:lnSpc>
              <a:buFont typeface="Wingdings" pitchFamily="2" charset="2"/>
              <a:buChar char="§"/>
            </a:pPr>
            <a:r>
              <a:rPr lang="fr-FR" sz="2400" smtClean="0"/>
              <a:t>Les capacités cognitives varient bien plus à l’intérieur des groupes de garçons, ou des groupes de filles, qu’entre filles et garçons </a:t>
            </a:r>
          </a:p>
          <a:p>
            <a:pPr eaLnBrk="1" hangingPunct="1">
              <a:lnSpc>
                <a:spcPct val="80000"/>
              </a:lnSpc>
              <a:buFont typeface="Wingdings" pitchFamily="2" charset="2"/>
              <a:buChar char="§"/>
            </a:pPr>
            <a:r>
              <a:rPr lang="fr-FR" sz="2400" smtClean="0"/>
              <a:t>Pour développer des compétences multiples chez tous les élèves, filles et garçons, on profite de la plasticité cérébrale, en élargissant leurs possibilités d’apprendre et de comprendre, sans préjuger de leurs capacités.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algn="ctr" eaLnBrk="1" hangingPunct="1"/>
            <a:r>
              <a:rPr lang="fr-FR" sz="3200" b="1" i="1" smtClean="0"/>
              <a:t>Pour conclure</a:t>
            </a:r>
          </a:p>
        </p:txBody>
      </p:sp>
      <p:sp>
        <p:nvSpPr>
          <p:cNvPr id="35842" name="Rectangle 3"/>
          <p:cNvSpPr>
            <a:spLocks noGrp="1" noChangeArrowheads="1"/>
          </p:cNvSpPr>
          <p:nvPr>
            <p:ph type="body" idx="1"/>
          </p:nvPr>
        </p:nvSpPr>
        <p:spPr/>
        <p:txBody>
          <a:bodyPr/>
          <a:lstStyle/>
          <a:p>
            <a:pPr eaLnBrk="1" hangingPunct="1">
              <a:buFont typeface="Wingdings" pitchFamily="2" charset="2"/>
              <a:buNone/>
            </a:pPr>
            <a:r>
              <a:rPr lang="fr-FR" sz="2400" b="1" i="1" smtClean="0"/>
              <a:t>	« Promouvoir et mettre en œuvre une égalité réelle, ce n’est pas engager pour l’école une priorité de plus, c’est mieux répondre à ses missions fondamentales ; c’est apprendre à faire un usage critique de la pensée contre les fausses évidences ; c’est assurer la réussite de tous ; c’est aussi rendre l’école plus efficace et la mettre à l’heure de son siècle. » </a:t>
            </a:r>
          </a:p>
          <a:p>
            <a:pPr algn="r" eaLnBrk="1" hangingPunct="1">
              <a:buFont typeface="Wingdings" pitchFamily="2" charset="2"/>
              <a:buNone/>
            </a:pPr>
            <a:r>
              <a:rPr lang="fr-FR" sz="2400" smtClean="0"/>
              <a:t>Rapport IGEN, </a:t>
            </a:r>
            <a:r>
              <a:rPr lang="fr-FR" sz="2400" i="1" smtClean="0"/>
              <a:t>L’égalité entre filles et garçons dans les écoles et les établissements.</a:t>
            </a:r>
            <a:r>
              <a:rPr lang="fr-FR" sz="2400" smtClean="0"/>
              <a:t> 2013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re 1"/>
          <p:cNvSpPr>
            <a:spLocks noGrp="1"/>
          </p:cNvSpPr>
          <p:nvPr>
            <p:ph type="title" idx="4294967295"/>
          </p:nvPr>
        </p:nvSpPr>
        <p:spPr/>
        <p:txBody>
          <a:bodyPr anchor="ctr"/>
          <a:lstStyle/>
          <a:p>
            <a:pPr eaLnBrk="1" hangingPunct="1"/>
            <a:r>
              <a:rPr lang="fr-FR" sz="3200" b="1" smtClean="0"/>
              <a:t>1. Retour sur l’expérimentation de l’an passé. Leçons à tirer de la polémique.</a:t>
            </a:r>
            <a:br>
              <a:rPr lang="fr-FR" sz="3200" b="1" smtClean="0"/>
            </a:br>
            <a:endParaRPr lang="fr-FR" sz="3800" b="1" smtClean="0"/>
          </a:p>
        </p:txBody>
      </p:sp>
      <p:sp>
        <p:nvSpPr>
          <p:cNvPr id="16386" name="Espace réservé du contenu 2"/>
          <p:cNvSpPr>
            <a:spLocks noGrp="1"/>
          </p:cNvSpPr>
          <p:nvPr>
            <p:ph idx="4294967295"/>
          </p:nvPr>
        </p:nvSpPr>
        <p:spPr/>
        <p:txBody>
          <a:bodyPr/>
          <a:lstStyle/>
          <a:p>
            <a:pPr eaLnBrk="1" hangingPunct="1">
              <a:buFont typeface="Wingdings" pitchFamily="2" charset="2"/>
              <a:buNone/>
            </a:pPr>
            <a:r>
              <a:rPr lang="fr-FR" sz="2400" b="1" smtClean="0"/>
              <a:t>Les objectifs du dispositif expérimental « ABCD de l’égalité » </a:t>
            </a:r>
          </a:p>
          <a:p>
            <a:pPr lvl="1" eaLnBrk="1" hangingPunct="1">
              <a:buFont typeface="Wingdings" pitchFamily="2" charset="2"/>
              <a:buNone/>
            </a:pPr>
            <a:r>
              <a:rPr lang="fr-FR" sz="2400" smtClean="0"/>
              <a:t>	« Susciter une évolution positive des attitudes des enseignants et des élèves des deux sexes » par une formation qui permette aux enseignants :</a:t>
            </a:r>
          </a:p>
          <a:p>
            <a:pPr lvl="2" eaLnBrk="1" hangingPunct="1">
              <a:buFont typeface="Wingdings" pitchFamily="2" charset="2"/>
              <a:buChar char="§"/>
            </a:pPr>
            <a:r>
              <a:rPr lang="fr-FR" sz="2400" smtClean="0"/>
              <a:t>d’acquérir de la lucidité quant à leurs propres pratiques pour les modifier le cas échéant ;</a:t>
            </a:r>
          </a:p>
          <a:p>
            <a:pPr lvl="2" eaLnBrk="1" hangingPunct="1">
              <a:buFont typeface="Wingdings" pitchFamily="2" charset="2"/>
              <a:buChar char="§"/>
            </a:pPr>
            <a:r>
              <a:rPr lang="fr-FR" sz="2400" smtClean="0"/>
              <a:t>de conduire les élèves eux-mêmes à prendre conscience de leurs représentations et à prendre confiance dans leurs capacités. </a:t>
            </a:r>
          </a:p>
          <a:p>
            <a:pPr lvl="2" eaLnBrk="1" hangingPunct="1">
              <a:buFont typeface="Wingdings" pitchFamily="2" charset="2"/>
              <a:buNone/>
            </a:pPr>
            <a:r>
              <a:rPr lang="fr-FR" sz="2400" i="1" smtClean="0"/>
              <a:t>Pour cela, formation + ressources.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idx="4294967295"/>
          </p:nvPr>
        </p:nvSpPr>
        <p:spPr>
          <a:xfrm>
            <a:off x="457200" y="549275"/>
            <a:ext cx="8229600" cy="868363"/>
          </a:xfrm>
        </p:spPr>
        <p:txBody>
          <a:bodyPr anchor="ctr"/>
          <a:lstStyle/>
          <a:p>
            <a:pPr eaLnBrk="1" hangingPunct="1"/>
            <a:r>
              <a:rPr lang="fr-FR" sz="3200" b="1" smtClean="0"/>
              <a:t>1. Retour sur l’expérimentation de l’an passé. Leçons à tirer de la polémique.</a:t>
            </a:r>
            <a:br>
              <a:rPr lang="fr-FR" sz="3200" b="1" smtClean="0"/>
            </a:br>
            <a:endParaRPr lang="fr-FR" sz="3800" smtClean="0"/>
          </a:p>
        </p:txBody>
      </p:sp>
      <p:sp>
        <p:nvSpPr>
          <p:cNvPr id="17410" name="Espace réservé du contenu 2"/>
          <p:cNvSpPr>
            <a:spLocks noGrp="1"/>
          </p:cNvSpPr>
          <p:nvPr>
            <p:ph idx="4294967295"/>
          </p:nvPr>
        </p:nvSpPr>
        <p:spPr/>
        <p:txBody>
          <a:bodyPr/>
          <a:lstStyle/>
          <a:p>
            <a:pPr eaLnBrk="1" hangingPunct="1">
              <a:buFont typeface="Wingdings" pitchFamily="2" charset="2"/>
              <a:buNone/>
            </a:pPr>
            <a:r>
              <a:rPr lang="fr-FR" sz="2400" b="1" smtClean="0"/>
              <a:t>Le contexte institutionnel</a:t>
            </a:r>
          </a:p>
          <a:p>
            <a:pPr eaLnBrk="1" hangingPunct="1">
              <a:buFont typeface="Wingdings" pitchFamily="2" charset="2"/>
              <a:buChar char="§"/>
            </a:pPr>
            <a:r>
              <a:rPr lang="fr-FR" sz="2400" smtClean="0"/>
              <a:t>La loi : deux articles (L. 121-1 et L. 312-17-1) du code de l’éducation</a:t>
            </a:r>
          </a:p>
          <a:p>
            <a:pPr eaLnBrk="1" hangingPunct="1">
              <a:buFont typeface="Wingdings" pitchFamily="2" charset="2"/>
              <a:buChar char="§"/>
            </a:pPr>
            <a:r>
              <a:rPr lang="fr-FR" sz="2400" smtClean="0"/>
              <a:t>Le référentiel des compétences professionnelles des métiers du professorat et de l’éducation : arrêté du 01-07-2013 (JO du 18 juillet 2013).</a:t>
            </a:r>
          </a:p>
          <a:p>
            <a:pPr eaLnBrk="1" hangingPunct="1">
              <a:buFont typeface="Wingdings" pitchFamily="2" charset="2"/>
              <a:buChar char="§"/>
            </a:pPr>
            <a:r>
              <a:rPr lang="fr-FR" sz="2400" smtClean="0"/>
              <a:t>La convention interministérielle pour l’égalité entre les filles et les garçons, les hommes et les femmes dans le système éducatif publiée au BOEN n° 6 du 07-02-2013.</a:t>
            </a:r>
          </a:p>
          <a:p>
            <a:pPr algn="ctr" eaLnBrk="1" hangingPunct="1">
              <a:buFont typeface="Wingdings" pitchFamily="2" charset="2"/>
              <a:buNone/>
            </a:pPr>
            <a:r>
              <a:rPr lang="fr-FR" sz="2400" b="1" smtClean="0"/>
              <a:t>Le dispositif « ABCD de l’égalité» s’inscrivait</a:t>
            </a:r>
          </a:p>
          <a:p>
            <a:pPr algn="ctr" eaLnBrk="1" hangingPunct="1">
              <a:buFont typeface="Wingdings" pitchFamily="2" charset="2"/>
              <a:buNone/>
            </a:pPr>
            <a:r>
              <a:rPr lang="fr-FR" sz="2400" b="1" smtClean="0"/>
              <a:t>dans le cadre légal et réglementaire.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1"/>
          <p:cNvSpPr>
            <a:spLocks noGrp="1"/>
          </p:cNvSpPr>
          <p:nvPr>
            <p:ph type="title" idx="4294967295"/>
          </p:nvPr>
        </p:nvSpPr>
        <p:spPr/>
        <p:txBody>
          <a:bodyPr anchor="ctr"/>
          <a:lstStyle/>
          <a:p>
            <a:pPr eaLnBrk="1" hangingPunct="1"/>
            <a:r>
              <a:rPr lang="fr-FR" sz="3200" b="1" smtClean="0"/>
              <a:t>1. Retour sur l’expérimentation de l’an passé. Leçons à tirer de la polémique.</a:t>
            </a:r>
            <a:br>
              <a:rPr lang="fr-FR" sz="3200" b="1" smtClean="0"/>
            </a:br>
            <a:endParaRPr lang="fr-FR" sz="3800" smtClean="0"/>
          </a:p>
        </p:txBody>
      </p:sp>
      <p:sp>
        <p:nvSpPr>
          <p:cNvPr id="18434" name="Espace réservé du contenu 2"/>
          <p:cNvSpPr>
            <a:spLocks noGrp="1"/>
          </p:cNvSpPr>
          <p:nvPr>
            <p:ph idx="4294967295"/>
          </p:nvPr>
        </p:nvSpPr>
        <p:spPr/>
        <p:txBody>
          <a:bodyPr/>
          <a:lstStyle/>
          <a:p>
            <a:pPr eaLnBrk="1" hangingPunct="1">
              <a:lnSpc>
                <a:spcPct val="90000"/>
              </a:lnSpc>
              <a:buFont typeface="Wingdings" pitchFamily="2" charset="2"/>
              <a:buNone/>
            </a:pPr>
            <a:r>
              <a:rPr lang="fr-FR" sz="2400" b="1" smtClean="0"/>
              <a:t>Des oppositions idéologiques et un nouveau mode d’action : les journées de retrait des élèves. Quelles leçons pour le système éducatif ? </a:t>
            </a:r>
          </a:p>
          <a:p>
            <a:pPr eaLnBrk="1" hangingPunct="1">
              <a:lnSpc>
                <a:spcPct val="90000"/>
              </a:lnSpc>
              <a:spcBef>
                <a:spcPct val="40000"/>
              </a:spcBef>
              <a:buFont typeface="Wingdings" pitchFamily="2" charset="2"/>
              <a:buChar char="§"/>
            </a:pPr>
            <a:r>
              <a:rPr lang="fr-FR" sz="2400" smtClean="0"/>
              <a:t>Elément important : distinguer le déficit de confiance dans l’institution des relations particulières et locales avec les parents, qui sont restées confiantes.</a:t>
            </a:r>
          </a:p>
          <a:p>
            <a:pPr eaLnBrk="1" hangingPunct="1">
              <a:lnSpc>
                <a:spcPct val="90000"/>
              </a:lnSpc>
              <a:spcBef>
                <a:spcPct val="40000"/>
              </a:spcBef>
              <a:buFont typeface="Wingdings" pitchFamily="2" charset="2"/>
              <a:buChar char="§"/>
            </a:pPr>
            <a:r>
              <a:rPr lang="fr-FR" sz="2400" smtClean="0"/>
              <a:t>Prendre conscience que l’Ecole n’est pas légitime en soi et qu’il y a un devoir d’information des parents.</a:t>
            </a:r>
          </a:p>
          <a:p>
            <a:pPr eaLnBrk="1" hangingPunct="1">
              <a:lnSpc>
                <a:spcPct val="90000"/>
              </a:lnSpc>
              <a:spcBef>
                <a:spcPct val="40000"/>
              </a:spcBef>
              <a:buFont typeface="Wingdings" pitchFamily="2" charset="2"/>
              <a:buChar char="§"/>
            </a:pPr>
            <a:r>
              <a:rPr lang="fr-FR" sz="2400" smtClean="0"/>
              <a:t>Réfléchir aux « </a:t>
            </a:r>
            <a:r>
              <a:rPr lang="fr-FR" sz="2400" i="1" smtClean="0"/>
              <a:t>éducations à</a:t>
            </a:r>
            <a:r>
              <a:rPr lang="fr-FR" sz="2400" smtClean="0"/>
              <a:t>… ».</a:t>
            </a:r>
          </a:p>
          <a:p>
            <a:pPr eaLnBrk="1" hangingPunct="1">
              <a:lnSpc>
                <a:spcPct val="90000"/>
              </a:lnSpc>
              <a:spcBef>
                <a:spcPct val="40000"/>
              </a:spcBef>
              <a:buFont typeface="Wingdings" pitchFamily="2" charset="2"/>
              <a:buChar char="§"/>
            </a:pPr>
            <a:r>
              <a:rPr lang="fr-FR" sz="2400" smtClean="0"/>
              <a:t>Apprendre à repérer et gérer les risques de conflits entre milieu d’appartenance et milieu(x) d’apprentissages.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fr-FR" sz="3200" b="1" smtClean="0"/>
              <a:t>1. Retour sur l’expérimentation de l’an passé. Leçons à tirer de la polémique.</a:t>
            </a:r>
            <a:br>
              <a:rPr lang="fr-FR" sz="3200" b="1" smtClean="0"/>
            </a:br>
            <a:endParaRPr lang="fr-FR" sz="3200" b="1" smtClean="0"/>
          </a:p>
        </p:txBody>
      </p:sp>
      <p:sp>
        <p:nvSpPr>
          <p:cNvPr id="19458" name="Rectangle 3"/>
          <p:cNvSpPr>
            <a:spLocks noGrp="1" noChangeArrowheads="1"/>
          </p:cNvSpPr>
          <p:nvPr>
            <p:ph type="body" idx="1"/>
          </p:nvPr>
        </p:nvSpPr>
        <p:spPr/>
        <p:txBody>
          <a:bodyPr/>
          <a:lstStyle/>
          <a:p>
            <a:pPr eaLnBrk="1" hangingPunct="1">
              <a:buFont typeface="Wingdings" pitchFamily="2" charset="2"/>
              <a:buNone/>
            </a:pPr>
            <a:r>
              <a:rPr lang="fr-FR" smtClean="0"/>
              <a:t>	</a:t>
            </a:r>
            <a:r>
              <a:rPr lang="fr-FR" sz="2400" b="1" smtClean="0"/>
              <a:t>Conclusion de l’inspection générale (mai 2014)</a:t>
            </a:r>
          </a:p>
          <a:p>
            <a:pPr eaLnBrk="1" hangingPunct="1">
              <a:buFont typeface="Wingdings" pitchFamily="2" charset="2"/>
              <a:buNone/>
            </a:pPr>
            <a:r>
              <a:rPr lang="fr-FR" sz="2400" b="1" smtClean="0"/>
              <a:t>	</a:t>
            </a:r>
            <a:r>
              <a:rPr lang="fr-FR" sz="2400" i="1" smtClean="0"/>
              <a:t>« Ces polémiques convainquent qu’il ne faut pas abandonner le projet de promouvoir les </a:t>
            </a:r>
            <a:r>
              <a:rPr lang="fr-FR" sz="2400" b="1" i="1" smtClean="0"/>
              <a:t>valeurs humanistes de respect, de tolérance et d’égalité</a:t>
            </a:r>
            <a:r>
              <a:rPr lang="fr-FR" sz="2400" i="1" smtClean="0"/>
              <a:t> en installant </a:t>
            </a:r>
            <a:r>
              <a:rPr lang="fr-FR" sz="2400" b="1" i="1" smtClean="0"/>
              <a:t>une culture de l’égalité des droits entre les filles et les garçons, par l’école et dans l’école</a:t>
            </a:r>
            <a:r>
              <a:rPr lang="fr-FR" sz="2400" i="1" smtClean="0"/>
              <a:t>. Ce projet s’inscrit dans la politique de </a:t>
            </a:r>
            <a:r>
              <a:rPr lang="fr-FR" sz="2400" b="1" i="1" smtClean="0"/>
              <a:t>lutte contre toutes les formes de discrimination</a:t>
            </a:r>
            <a:r>
              <a:rPr lang="fr-FR" sz="2400" i="1" smtClean="0"/>
              <a:t> et participe d’une </a:t>
            </a:r>
            <a:r>
              <a:rPr lang="fr-FR" sz="2400" b="1" i="1" smtClean="0"/>
              <a:t>éducation à l’altérité</a:t>
            </a:r>
            <a:r>
              <a:rPr lang="fr-FR" sz="2400" i="1" smtClean="0"/>
              <a:t>, donc à l’acceptation des singularités et plus largement au bien vivre ensemble.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fr-FR" sz="3200" b="1" smtClean="0"/>
              <a:t>2. Bien comprendre la finalité EGALITE F/G</a:t>
            </a:r>
            <a:br>
              <a:rPr lang="fr-FR" sz="3200" b="1" smtClean="0"/>
            </a:br>
            <a:endParaRPr lang="fr-FR" sz="3200" b="1" smtClean="0"/>
          </a:p>
        </p:txBody>
      </p:sp>
      <p:sp>
        <p:nvSpPr>
          <p:cNvPr id="20482" name="Rectangle 3"/>
          <p:cNvSpPr>
            <a:spLocks noGrp="1" noChangeArrowheads="1"/>
          </p:cNvSpPr>
          <p:nvPr>
            <p:ph type="body" idx="1"/>
          </p:nvPr>
        </p:nvSpPr>
        <p:spPr>
          <a:xfrm>
            <a:off x="457200" y="1600200"/>
            <a:ext cx="8229600" cy="5257800"/>
          </a:xfrm>
        </p:spPr>
        <p:txBody>
          <a:bodyPr/>
          <a:lstStyle/>
          <a:p>
            <a:pPr eaLnBrk="1" hangingPunct="1">
              <a:lnSpc>
                <a:spcPct val="80000"/>
              </a:lnSpc>
              <a:buFont typeface="Wingdings" pitchFamily="2" charset="2"/>
              <a:buNone/>
            </a:pPr>
            <a:r>
              <a:rPr lang="fr-FR" sz="2400" b="1" smtClean="0"/>
              <a:t>La valeur EGALITE : que veut-on ? </a:t>
            </a:r>
          </a:p>
          <a:p>
            <a:pPr eaLnBrk="1" hangingPunct="1">
              <a:lnSpc>
                <a:spcPct val="80000"/>
              </a:lnSpc>
              <a:spcBef>
                <a:spcPct val="50000"/>
              </a:spcBef>
              <a:buFont typeface="Wingdings" pitchFamily="2" charset="2"/>
              <a:buNone/>
            </a:pPr>
            <a:r>
              <a:rPr lang="fr-FR" sz="2200" smtClean="0"/>
              <a:t>Agir pour l’égalité entre les filles et les garçons signifie</a:t>
            </a:r>
            <a:r>
              <a:rPr lang="fr-FR" sz="2200" b="1" smtClean="0"/>
              <a:t> soutenir et renforcer dès l’école primaire</a:t>
            </a:r>
            <a:r>
              <a:rPr lang="fr-FR" sz="2200" b="1" smtClean="0">
                <a:solidFill>
                  <a:schemeClr val="tx2"/>
                </a:solidFill>
              </a:rPr>
              <a:t> l’égalité des DROITS et l’égalité de TRAITEMENT des filles et des garçons</a:t>
            </a:r>
            <a:r>
              <a:rPr lang="fr-FR" sz="2200" smtClean="0"/>
              <a:t>. Ces droits sont :</a:t>
            </a:r>
          </a:p>
          <a:p>
            <a:pPr eaLnBrk="1" hangingPunct="1">
              <a:lnSpc>
                <a:spcPct val="80000"/>
              </a:lnSpc>
              <a:buFont typeface="Wingdings" pitchFamily="2" charset="2"/>
              <a:buChar char="§"/>
            </a:pPr>
            <a:r>
              <a:rPr lang="fr-FR" sz="2200" smtClean="0"/>
              <a:t> le droit de penser et de se comporter</a:t>
            </a:r>
            <a:r>
              <a:rPr lang="fr-FR" sz="2200" b="1" smtClean="0"/>
              <a:t>, </a:t>
            </a:r>
            <a:r>
              <a:rPr lang="fr-FR" sz="2200" smtClean="0"/>
              <a:t>sans être contraint ou entravé dans ses possibilités, ses comportements et la construction de son identité, par le fait qu’on est une fille ou garçon</a:t>
            </a:r>
            <a:r>
              <a:rPr lang="en-US" sz="2200" smtClean="0"/>
              <a:t> </a:t>
            </a:r>
            <a:r>
              <a:rPr lang="fr-FR" sz="2200" smtClean="0"/>
              <a:t> ;</a:t>
            </a:r>
          </a:p>
          <a:p>
            <a:pPr eaLnBrk="1" hangingPunct="1">
              <a:lnSpc>
                <a:spcPct val="80000"/>
              </a:lnSpc>
              <a:buFont typeface="Wingdings" pitchFamily="2" charset="2"/>
              <a:buChar char="§"/>
            </a:pPr>
            <a:r>
              <a:rPr lang="fr-FR" sz="2200" smtClean="0"/>
              <a:t>le droit de choisir son orientation professionnelle.</a:t>
            </a:r>
            <a:endParaRPr lang="fr-FR" sz="2200" i="1" smtClean="0"/>
          </a:p>
          <a:p>
            <a:pPr algn="ctr" eaLnBrk="1" hangingPunct="1">
              <a:lnSpc>
                <a:spcPct val="80000"/>
              </a:lnSpc>
              <a:buFont typeface="Wingdings" pitchFamily="2" charset="2"/>
              <a:buNone/>
            </a:pPr>
            <a:r>
              <a:rPr lang="fr-FR" sz="2200" smtClean="0"/>
              <a:t>Droit pour tout élève de disposer des mêmes conditions d’éducation scolaire que ses camarades du sexe opposé. </a:t>
            </a:r>
          </a:p>
          <a:p>
            <a:pPr eaLnBrk="1" hangingPunct="1">
              <a:lnSpc>
                <a:spcPct val="80000"/>
              </a:lnSpc>
              <a:buFont typeface="Wingdings" pitchFamily="2" charset="2"/>
              <a:buNone/>
            </a:pPr>
            <a:r>
              <a:rPr lang="fr-FR" sz="2200" smtClean="0"/>
              <a:t>Cette égalité des droits relève de la préservation de certaines </a:t>
            </a:r>
            <a:r>
              <a:rPr lang="fr-FR" sz="2200" b="1" smtClean="0"/>
              <a:t>libertés fondamentales</a:t>
            </a:r>
            <a:r>
              <a:rPr lang="fr-FR" sz="2200" smtClean="0"/>
              <a:t> (penser, bénéficier d’une éducation…)                              </a:t>
            </a:r>
            <a:r>
              <a:rPr lang="fr-FR" sz="2200" b="1" smtClean="0">
                <a:solidFill>
                  <a:schemeClr val="tx2"/>
                </a:solidFill>
              </a:rPr>
              <a:t> Effort de justice éducative.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fr-FR" sz="3200" b="1" smtClean="0"/>
              <a:t>2. Bien comprendre la finalité EGALITE F/G</a:t>
            </a:r>
            <a:br>
              <a:rPr lang="fr-FR" sz="3200" b="1" smtClean="0"/>
            </a:br>
            <a:endParaRPr lang="fr-FR" sz="3200" b="1" smtClean="0"/>
          </a:p>
        </p:txBody>
      </p:sp>
      <p:sp>
        <p:nvSpPr>
          <p:cNvPr id="21506" name="Rectangle 3"/>
          <p:cNvSpPr>
            <a:spLocks noGrp="1" noChangeArrowheads="1"/>
          </p:cNvSpPr>
          <p:nvPr>
            <p:ph type="body" idx="1"/>
          </p:nvPr>
        </p:nvSpPr>
        <p:spPr/>
        <p:txBody>
          <a:bodyPr/>
          <a:lstStyle/>
          <a:p>
            <a:pPr eaLnBrk="1" hangingPunct="1">
              <a:lnSpc>
                <a:spcPct val="90000"/>
              </a:lnSpc>
              <a:buFont typeface="Wingdings" pitchFamily="2" charset="2"/>
              <a:buNone/>
            </a:pPr>
            <a:r>
              <a:rPr lang="fr-FR" sz="2400" b="1" smtClean="0"/>
              <a:t>L’égalité : lutter contre les stéréotypes et contre les discriminations</a:t>
            </a:r>
          </a:p>
          <a:p>
            <a:pPr eaLnBrk="1" hangingPunct="1">
              <a:lnSpc>
                <a:spcPct val="90000"/>
              </a:lnSpc>
              <a:buFont typeface="Wingdings" pitchFamily="2" charset="2"/>
              <a:buNone/>
            </a:pPr>
            <a:r>
              <a:rPr lang="fr-FR" sz="2400" b="1" smtClean="0"/>
              <a:t>STEREOTYPES </a:t>
            </a:r>
            <a:r>
              <a:rPr lang="fr-FR" sz="2400" smtClean="0"/>
              <a:t>: les stéréotypes sexistes sont des </a:t>
            </a:r>
            <a:r>
              <a:rPr lang="fr-FR" sz="2400" b="1" smtClean="0"/>
              <a:t>CROYANCES</a:t>
            </a:r>
            <a:r>
              <a:rPr lang="fr-FR" sz="2400" smtClean="0"/>
              <a:t> injustes partagées, des </a:t>
            </a:r>
            <a:r>
              <a:rPr lang="fr-FR" sz="2400" b="1" smtClean="0"/>
              <a:t>REPRESENTATIONS </a:t>
            </a:r>
            <a:r>
              <a:rPr lang="fr-FR" sz="2400" smtClean="0"/>
              <a:t>caricaturales sur ce que sont ou ce que ne sont pas globalement les filles ou les garçons, sur ce que sont ou ne sont pas les femmes ou les hommes ainsi que sur leurs comportements, leurs traits de caractères. </a:t>
            </a:r>
          </a:p>
          <a:p>
            <a:pPr eaLnBrk="1" hangingPunct="1">
              <a:lnSpc>
                <a:spcPct val="90000"/>
              </a:lnSpc>
              <a:buFont typeface="Wingdings" pitchFamily="2" charset="2"/>
              <a:buNone/>
            </a:pPr>
            <a:r>
              <a:rPr lang="fr-FR" sz="2400" smtClean="0"/>
              <a:t>	Installées dans notre culture, ces croyances ont pour conséquence de </a:t>
            </a:r>
            <a:r>
              <a:rPr lang="fr-FR" sz="2400" b="1" smtClean="0"/>
              <a:t>catégoriser</a:t>
            </a:r>
            <a:r>
              <a:rPr lang="fr-FR" sz="2400" smtClean="0"/>
              <a:t> les personnes, de les séparer en leur attribuant des caractéristiques de manière injuste car injustifiée.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fr-FR" sz="3200" b="1" smtClean="0"/>
              <a:t>2. Bien comprendre la finalité EGALITE F/G</a:t>
            </a:r>
            <a:br>
              <a:rPr lang="fr-FR" sz="3200" b="1" smtClean="0"/>
            </a:br>
            <a:endParaRPr lang="fr-FR" sz="3200" b="1" smtClean="0"/>
          </a:p>
        </p:txBody>
      </p:sp>
      <p:sp>
        <p:nvSpPr>
          <p:cNvPr id="22530" name="Rectangle 3"/>
          <p:cNvSpPr>
            <a:spLocks noGrp="1" noChangeArrowheads="1"/>
          </p:cNvSpPr>
          <p:nvPr>
            <p:ph type="body" idx="1"/>
          </p:nvPr>
        </p:nvSpPr>
        <p:spPr>
          <a:xfrm>
            <a:off x="457200" y="1268413"/>
            <a:ext cx="8229600" cy="4862512"/>
          </a:xfrm>
        </p:spPr>
        <p:txBody>
          <a:bodyPr/>
          <a:lstStyle/>
          <a:p>
            <a:pPr eaLnBrk="1" hangingPunct="1">
              <a:lnSpc>
                <a:spcPct val="80000"/>
              </a:lnSpc>
              <a:buFont typeface="Wingdings" pitchFamily="2" charset="2"/>
              <a:buNone/>
            </a:pPr>
            <a:r>
              <a:rPr lang="fr-FR" sz="2400" b="1" smtClean="0"/>
              <a:t>L’égalité : lutter contre les stéréotypes et contre les discriminations / suite</a:t>
            </a:r>
          </a:p>
          <a:p>
            <a:pPr eaLnBrk="1" hangingPunct="1">
              <a:lnSpc>
                <a:spcPct val="80000"/>
              </a:lnSpc>
              <a:buFont typeface="Wingdings" pitchFamily="2" charset="2"/>
              <a:buNone/>
            </a:pPr>
            <a:r>
              <a:rPr lang="fr-FR" sz="2400" b="1" smtClean="0"/>
              <a:t>DISCRIMINATIONS </a:t>
            </a:r>
          </a:p>
          <a:p>
            <a:pPr eaLnBrk="1" hangingPunct="1">
              <a:lnSpc>
                <a:spcPct val="80000"/>
              </a:lnSpc>
              <a:buFont typeface="Wingdings" pitchFamily="2" charset="2"/>
              <a:buChar char="§"/>
            </a:pPr>
            <a:r>
              <a:rPr lang="fr-FR" sz="2200" smtClean="0"/>
              <a:t>Les croyances et représentations stéréotypéees nourrissent des </a:t>
            </a:r>
            <a:r>
              <a:rPr lang="fr-FR" sz="2200" i="1" smtClean="0"/>
              <a:t>a priori</a:t>
            </a:r>
            <a:r>
              <a:rPr lang="fr-FR" sz="2200" smtClean="0"/>
              <a:t>, des préjugés, des analyses qui entraînent des choix, des paroles, des attitudes injustes qui peuvent constituer des discriminations.</a:t>
            </a:r>
          </a:p>
          <a:p>
            <a:pPr eaLnBrk="1" hangingPunct="1">
              <a:lnSpc>
                <a:spcPct val="80000"/>
              </a:lnSpc>
              <a:buFont typeface="Wingdings" pitchFamily="2" charset="2"/>
              <a:buChar char="§"/>
            </a:pPr>
            <a:r>
              <a:rPr lang="fr-FR" sz="2200" smtClean="0"/>
              <a:t>Les </a:t>
            </a:r>
            <a:r>
              <a:rPr lang="fr-FR" sz="2200" b="1" smtClean="0"/>
              <a:t>discriminations</a:t>
            </a:r>
            <a:r>
              <a:rPr lang="fr-FR" sz="2200" smtClean="0"/>
              <a:t>, ce sont des </a:t>
            </a:r>
            <a:r>
              <a:rPr lang="fr-FR" sz="2200" b="1" smtClean="0"/>
              <a:t>propos</a:t>
            </a:r>
            <a:r>
              <a:rPr lang="fr-FR" sz="2200" smtClean="0"/>
              <a:t> ou des </a:t>
            </a:r>
            <a:r>
              <a:rPr lang="fr-FR" sz="2200" b="1" smtClean="0"/>
              <a:t>attitudes</a:t>
            </a:r>
            <a:r>
              <a:rPr lang="fr-FR" sz="2200" smtClean="0"/>
              <a:t> qui </a:t>
            </a:r>
            <a:r>
              <a:rPr lang="fr-FR" sz="2200" b="1" smtClean="0"/>
              <a:t>ne respectent pas</a:t>
            </a:r>
            <a:r>
              <a:rPr lang="fr-FR" sz="2200" smtClean="0"/>
              <a:t> l’identité des personnes. Elles peuvent se manifester selon de multiples critères (couleur de peau, origine sociale, sexe…). </a:t>
            </a:r>
          </a:p>
          <a:p>
            <a:pPr eaLnBrk="1" hangingPunct="1">
              <a:lnSpc>
                <a:spcPct val="80000"/>
              </a:lnSpc>
              <a:buFont typeface="Wingdings" pitchFamily="2" charset="2"/>
              <a:buChar char="§"/>
            </a:pPr>
            <a:r>
              <a:rPr lang="fr-FR" sz="2200" smtClean="0"/>
              <a:t>Les stéréotypes, qui sont du registre des croyances et des représentations, peuvent entraîner des </a:t>
            </a:r>
            <a:r>
              <a:rPr lang="fr-FR" sz="2200" b="1" smtClean="0"/>
              <a:t>paroles </a:t>
            </a:r>
            <a:r>
              <a:rPr lang="fr-FR" sz="2200" smtClean="0"/>
              <a:t>et des </a:t>
            </a:r>
            <a:r>
              <a:rPr lang="fr-FR" sz="2200" b="1" smtClean="0"/>
              <a:t>comportements discriminants</a:t>
            </a:r>
            <a:r>
              <a:rPr lang="fr-FR" sz="2200" smtClean="0"/>
              <a:t> qui, quant à eux, sont du registre des actes,  des faits et peuvent être perçus comme violents, parce qu’injustes, et fondamentalement illégitimes.</a:t>
            </a:r>
          </a:p>
          <a:p>
            <a:pPr eaLnBrk="1" hangingPunct="1">
              <a:lnSpc>
                <a:spcPct val="80000"/>
              </a:lnSpc>
            </a:pPr>
            <a:endParaRPr lang="fr-FR" sz="2200" smtClean="0"/>
          </a:p>
        </p:txBody>
      </p:sp>
    </p:spTree>
  </p:cSld>
  <p:clrMapOvr>
    <a:masterClrMapping/>
  </p:clrMapOvr>
</p:sld>
</file>

<file path=ppt/theme/theme1.xml><?xml version="1.0" encoding="utf-8"?>
<a:theme xmlns:a="http://schemas.openxmlformats.org/drawingml/2006/main" name="Bordure">
  <a:themeElements>
    <a:clrScheme name="Bordur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Bordur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ordur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Bordur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Bordur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Bordur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Bordur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Bordur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269</TotalTime>
  <Words>1912</Words>
  <Application>Microsoft Office PowerPoint</Application>
  <PresentationFormat>On-screen Show (4:3)</PresentationFormat>
  <Paragraphs>119</Paragraphs>
  <Slides>22</Slides>
  <Notes>0</Notes>
  <HiddenSlides>0</HiddenSlides>
  <MMClips>0</MMClips>
  <ScaleCrop>false</ScaleCrop>
  <HeadingPairs>
    <vt:vector size="6" baseType="variant">
      <vt:variant>
        <vt:lpstr>Polices utilisées</vt:lpstr>
      </vt:variant>
      <vt:variant>
        <vt:i4>4</vt:i4>
      </vt:variant>
      <vt:variant>
        <vt:lpstr>Modèle de conception</vt:lpstr>
      </vt:variant>
      <vt:variant>
        <vt:i4>2</vt:i4>
      </vt:variant>
      <vt:variant>
        <vt:lpstr>Titres des diapositives</vt:lpstr>
      </vt:variant>
      <vt:variant>
        <vt:i4>22</vt:i4>
      </vt:variant>
    </vt:vector>
  </HeadingPairs>
  <TitlesOfParts>
    <vt:vector size="28" baseType="lpstr">
      <vt:lpstr>Arial</vt:lpstr>
      <vt:lpstr>Garamond</vt:lpstr>
      <vt:lpstr>Wingdings</vt:lpstr>
      <vt:lpstr>Calibri</vt:lpstr>
      <vt:lpstr>Bordure</vt:lpstr>
      <vt:lpstr>Bordure</vt:lpstr>
      <vt:lpstr>Pour l’égalité entre les filles  et les garçons. Enjeux et modes d’action à l’école.</vt:lpstr>
      <vt:lpstr>Plan de l’exposé</vt:lpstr>
      <vt:lpstr>1. Retour sur l’expérimentation de l’an passé. Leçons à tirer de la polémique. </vt:lpstr>
      <vt:lpstr>1. Retour sur l’expérimentation de l’an passé. Leçons à tirer de la polémique. </vt:lpstr>
      <vt:lpstr>1. Retour sur l’expérimentation de l’an passé. Leçons à tirer de la polémique. </vt:lpstr>
      <vt:lpstr>1. Retour sur l’expérimentation de l’an passé. Leçons à tirer de la polémique. </vt:lpstr>
      <vt:lpstr>2. Bien comprendre la finalité EGALITE F/G </vt:lpstr>
      <vt:lpstr>2. Bien comprendre la finalité EGALITE F/G </vt:lpstr>
      <vt:lpstr>2. Bien comprendre la finalité EGALITE F/G </vt:lpstr>
      <vt:lpstr>2. Bien comprendre la finalité EGALITE F/G </vt:lpstr>
      <vt:lpstr>3. Œuvrer en classe à promouvoir l’égalité Filles / Garçons </vt:lpstr>
      <vt:lpstr>3. Œuvrer en classe à promouvoir l’égalité Filles / Garçons </vt:lpstr>
      <vt:lpstr>3. Œuvrer en classe à promouvoir l’égalité Filles / Garçons </vt:lpstr>
      <vt:lpstr> Sur APSA, extrait / rapport IGEN 2014</vt:lpstr>
      <vt:lpstr>3. Œuvrer en classe à promouvoir l’égalité Filles / Garçons </vt:lpstr>
      <vt:lpstr>3. Œuvrer en classe à promouvoir l’égalité Filles / Garçons </vt:lpstr>
      <vt:lpstr>4. Prendre conscience de quelques malentendus pour communiquer avec les parents. </vt:lpstr>
      <vt:lpstr>4. Prendre conscience de quelques malentendus pour communiquer avec les parents. </vt:lpstr>
      <vt:lpstr>4. Prendre conscience de quelques malentendus pour communiquer avec les parents. </vt:lpstr>
      <vt:lpstr>4. Prendre conscience de quelques malentendus pour communiquer avec les parents. </vt:lpstr>
      <vt:lpstr>4. Prendre conscience de quelques malentendus pour communiquer avec les parents. </vt:lpstr>
      <vt:lpstr>Pour conclure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du dispositif expérimental « ABCD de l’égalité »</dc:title>
  <dc:creator>marie-hélène</dc:creator>
  <cp:lastModifiedBy>MEN</cp:lastModifiedBy>
  <cp:revision>76</cp:revision>
  <dcterms:created xsi:type="dcterms:W3CDTF">2014-10-14T11:37:23Z</dcterms:created>
  <dcterms:modified xsi:type="dcterms:W3CDTF">2014-11-30T18:56:00Z</dcterms:modified>
</cp:coreProperties>
</file>