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notesMasterIdLst>
    <p:notesMasterId r:id="rId26"/>
  </p:notesMasterIdLst>
  <p:sldIdLst>
    <p:sldId id="273" r:id="rId2"/>
    <p:sldId id="408" r:id="rId3"/>
    <p:sldId id="259" r:id="rId4"/>
    <p:sldId id="284" r:id="rId5"/>
    <p:sldId id="286" r:id="rId6"/>
    <p:sldId id="410" r:id="rId7"/>
    <p:sldId id="394" r:id="rId8"/>
    <p:sldId id="289" r:id="rId9"/>
    <p:sldId id="374" r:id="rId10"/>
    <p:sldId id="421" r:id="rId11"/>
    <p:sldId id="424" r:id="rId12"/>
    <p:sldId id="348" r:id="rId13"/>
    <p:sldId id="377" r:id="rId14"/>
    <p:sldId id="378" r:id="rId15"/>
    <p:sldId id="389" r:id="rId16"/>
    <p:sldId id="411" r:id="rId17"/>
    <p:sldId id="413" r:id="rId18"/>
    <p:sldId id="371" r:id="rId19"/>
    <p:sldId id="269" r:id="rId20"/>
    <p:sldId id="415" r:id="rId21"/>
    <p:sldId id="391" r:id="rId22"/>
    <p:sldId id="420" r:id="rId23"/>
    <p:sldId id="409" r:id="rId24"/>
    <p:sldId id="33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cile Belleudy" initials="CB" lastIdx="3" clrIdx="0">
    <p:extLst>
      <p:ext uri="{19B8F6BF-5375-455C-9EA6-DF929625EA0E}">
        <p15:presenceInfo xmlns:p15="http://schemas.microsoft.com/office/powerpoint/2012/main" userId="S-1-5-21-1790503368-129287621-2393484654-225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291" autoAdjust="0"/>
  </p:normalViewPr>
  <p:slideViewPr>
    <p:cSldViewPr snapToGrid="0">
      <p:cViewPr varScale="1">
        <p:scale>
          <a:sx n="72" d="100"/>
          <a:sy n="72" d="100"/>
        </p:scale>
        <p:origin x="42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400" dirty="0"/>
              <a:t>Evolution des moyennes académiques par examen de 2018 à 2024</a:t>
            </a:r>
          </a:p>
        </c:rich>
      </c:tx>
      <c:layout>
        <c:manualLayout>
          <c:xMode val="edge"/>
          <c:yMode val="edge"/>
          <c:x val="0.139265625"/>
          <c:y val="1.550342963773665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Feuil1!$B$1</c:f>
              <c:strCache>
                <c:ptCount val="1"/>
                <c:pt idx="0">
                  <c:v>bac pro</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Feuil1!$A$2:$A$8</c:f>
              <c:numCache>
                <c:formatCode>General</c:formatCode>
                <c:ptCount val="7"/>
                <c:pt idx="0">
                  <c:v>2018</c:v>
                </c:pt>
                <c:pt idx="1">
                  <c:v>2019</c:v>
                </c:pt>
                <c:pt idx="2">
                  <c:v>2021</c:v>
                </c:pt>
                <c:pt idx="3">
                  <c:v>2022</c:v>
                </c:pt>
                <c:pt idx="4">
                  <c:v>2023</c:v>
                </c:pt>
                <c:pt idx="5">
                  <c:v>2024</c:v>
                </c:pt>
                <c:pt idx="6">
                  <c:v>2025</c:v>
                </c:pt>
              </c:numCache>
            </c:numRef>
          </c:cat>
          <c:val>
            <c:numRef>
              <c:f>Feuil1!$B$2:$B$8</c:f>
              <c:numCache>
                <c:formatCode>General</c:formatCode>
                <c:ptCount val="7"/>
                <c:pt idx="0">
                  <c:v>13.13</c:v>
                </c:pt>
                <c:pt idx="1">
                  <c:v>13.18</c:v>
                </c:pt>
                <c:pt idx="2">
                  <c:v>13.71</c:v>
                </c:pt>
                <c:pt idx="3">
                  <c:v>13.5</c:v>
                </c:pt>
                <c:pt idx="4">
                  <c:v>13.72</c:v>
                </c:pt>
                <c:pt idx="5">
                  <c:v>14.13</c:v>
                </c:pt>
                <c:pt idx="6">
                  <c:v>14.08</c:v>
                </c:pt>
              </c:numCache>
            </c:numRef>
          </c:val>
          <c:smooth val="0"/>
          <c:extLst>
            <c:ext xmlns:c16="http://schemas.microsoft.com/office/drawing/2014/chart" uri="{C3380CC4-5D6E-409C-BE32-E72D297353CC}">
              <c16:uniqueId val="{00000000-CC15-46A8-8866-E3CAB997BEE0}"/>
            </c:ext>
          </c:extLst>
        </c:ser>
        <c:ser>
          <c:idx val="1"/>
          <c:order val="1"/>
          <c:tx>
            <c:strRef>
              <c:f>Feuil1!$C$1</c:f>
              <c:strCache>
                <c:ptCount val="1"/>
                <c:pt idx="0">
                  <c:v>CAP</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Feuil1!$A$2:$A$8</c:f>
              <c:numCache>
                <c:formatCode>General</c:formatCode>
                <c:ptCount val="7"/>
                <c:pt idx="0">
                  <c:v>2018</c:v>
                </c:pt>
                <c:pt idx="1">
                  <c:v>2019</c:v>
                </c:pt>
                <c:pt idx="2">
                  <c:v>2021</c:v>
                </c:pt>
                <c:pt idx="3">
                  <c:v>2022</c:v>
                </c:pt>
                <c:pt idx="4">
                  <c:v>2023</c:v>
                </c:pt>
                <c:pt idx="5">
                  <c:v>2024</c:v>
                </c:pt>
                <c:pt idx="6">
                  <c:v>2025</c:v>
                </c:pt>
              </c:numCache>
            </c:numRef>
          </c:cat>
          <c:val>
            <c:numRef>
              <c:f>Feuil1!$C$2:$C$8</c:f>
              <c:numCache>
                <c:formatCode>General</c:formatCode>
                <c:ptCount val="7"/>
                <c:pt idx="0">
                  <c:v>13.46</c:v>
                </c:pt>
                <c:pt idx="1">
                  <c:v>13.55</c:v>
                </c:pt>
                <c:pt idx="2">
                  <c:v>13</c:v>
                </c:pt>
                <c:pt idx="3">
                  <c:v>13</c:v>
                </c:pt>
                <c:pt idx="4">
                  <c:v>13.56</c:v>
                </c:pt>
                <c:pt idx="5">
                  <c:v>13.8</c:v>
                </c:pt>
                <c:pt idx="6">
                  <c:v>13.67</c:v>
                </c:pt>
              </c:numCache>
            </c:numRef>
          </c:val>
          <c:smooth val="0"/>
          <c:extLst>
            <c:ext xmlns:c16="http://schemas.microsoft.com/office/drawing/2014/chart" uri="{C3380CC4-5D6E-409C-BE32-E72D297353CC}">
              <c16:uniqueId val="{00000001-CC15-46A8-8866-E3CAB997BEE0}"/>
            </c:ext>
          </c:extLst>
        </c:ser>
        <c:ser>
          <c:idx val="2"/>
          <c:order val="2"/>
          <c:tx>
            <c:strRef>
              <c:f>Feuil1!$D$1</c:f>
              <c:strCache>
                <c:ptCount val="1"/>
                <c:pt idx="0">
                  <c:v>bac GT</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Feuil1!$A$2:$A$8</c:f>
              <c:numCache>
                <c:formatCode>General</c:formatCode>
                <c:ptCount val="7"/>
                <c:pt idx="0">
                  <c:v>2018</c:v>
                </c:pt>
                <c:pt idx="1">
                  <c:v>2019</c:v>
                </c:pt>
                <c:pt idx="2">
                  <c:v>2021</c:v>
                </c:pt>
                <c:pt idx="3">
                  <c:v>2022</c:v>
                </c:pt>
                <c:pt idx="4">
                  <c:v>2023</c:v>
                </c:pt>
                <c:pt idx="5">
                  <c:v>2024</c:v>
                </c:pt>
                <c:pt idx="6">
                  <c:v>2025</c:v>
                </c:pt>
              </c:numCache>
            </c:numRef>
          </c:cat>
          <c:val>
            <c:numRef>
              <c:f>Feuil1!$D$2:$D$8</c:f>
              <c:numCache>
                <c:formatCode>General</c:formatCode>
                <c:ptCount val="7"/>
                <c:pt idx="0">
                  <c:v>13.71</c:v>
                </c:pt>
                <c:pt idx="1">
                  <c:v>13.88</c:v>
                </c:pt>
                <c:pt idx="2">
                  <c:v>14.84</c:v>
                </c:pt>
                <c:pt idx="3">
                  <c:v>14</c:v>
                </c:pt>
                <c:pt idx="4">
                  <c:v>14.49</c:v>
                </c:pt>
                <c:pt idx="5">
                  <c:v>14.67</c:v>
                </c:pt>
                <c:pt idx="6">
                  <c:v>14.56</c:v>
                </c:pt>
              </c:numCache>
            </c:numRef>
          </c:val>
          <c:smooth val="0"/>
          <c:extLst>
            <c:ext xmlns:c16="http://schemas.microsoft.com/office/drawing/2014/chart" uri="{C3380CC4-5D6E-409C-BE32-E72D297353CC}">
              <c16:uniqueId val="{00000002-CC15-46A8-8866-E3CAB997BEE0}"/>
            </c:ext>
          </c:extLst>
        </c:ser>
        <c:dLbls>
          <c:dLblPos val="ctr"/>
          <c:showLegendKey val="0"/>
          <c:showVal val="1"/>
          <c:showCatName val="0"/>
          <c:showSerName val="0"/>
          <c:showPercent val="0"/>
          <c:showBubbleSize val="0"/>
        </c:dLbls>
        <c:smooth val="0"/>
        <c:axId val="2117280528"/>
        <c:axId val="2118362592"/>
      </c:lineChart>
      <c:catAx>
        <c:axId val="211728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18362592"/>
        <c:crosses val="autoZero"/>
        <c:auto val="1"/>
        <c:lblAlgn val="ctr"/>
        <c:lblOffset val="100"/>
        <c:noMultiLvlLbl val="0"/>
      </c:catAx>
      <c:valAx>
        <c:axId val="2118362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1728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dirty="0"/>
              <a:t>Moyennes</a:t>
            </a:r>
            <a:r>
              <a:rPr lang="fr-FR" baseline="0" dirty="0"/>
              <a:t> G et T</a:t>
            </a:r>
            <a:endParaRPr lang="fr-FR"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Feuil1!$B$1</c:f>
              <c:strCache>
                <c:ptCount val="1"/>
                <c:pt idx="0">
                  <c:v>bac G</c:v>
                </c:pt>
              </c:strCache>
            </c:strRef>
          </c:tx>
          <c:spPr>
            <a:ln w="28575" cap="rnd">
              <a:solidFill>
                <a:schemeClr val="accent1"/>
              </a:solidFill>
              <a:round/>
            </a:ln>
            <a:effectLst/>
          </c:spPr>
          <c:marker>
            <c:symbol val="none"/>
          </c:marker>
          <c:cat>
            <c:numRef>
              <c:f>Feuil1!$A$2:$A$5</c:f>
              <c:numCache>
                <c:formatCode>General</c:formatCode>
                <c:ptCount val="4"/>
                <c:pt idx="0">
                  <c:v>2022</c:v>
                </c:pt>
                <c:pt idx="1">
                  <c:v>2023</c:v>
                </c:pt>
                <c:pt idx="2">
                  <c:v>2024</c:v>
                </c:pt>
                <c:pt idx="3">
                  <c:v>2025</c:v>
                </c:pt>
              </c:numCache>
            </c:numRef>
          </c:cat>
          <c:val>
            <c:numRef>
              <c:f>Feuil1!$B$2:$B$5</c:f>
              <c:numCache>
                <c:formatCode>General</c:formatCode>
                <c:ptCount val="4"/>
                <c:pt idx="0">
                  <c:v>14.94</c:v>
                </c:pt>
                <c:pt idx="1">
                  <c:v>14.8</c:v>
                </c:pt>
                <c:pt idx="2">
                  <c:v>15</c:v>
                </c:pt>
                <c:pt idx="3">
                  <c:v>14.85</c:v>
                </c:pt>
              </c:numCache>
            </c:numRef>
          </c:val>
          <c:smooth val="0"/>
          <c:extLst>
            <c:ext xmlns:c16="http://schemas.microsoft.com/office/drawing/2014/chart" uri="{C3380CC4-5D6E-409C-BE32-E72D297353CC}">
              <c16:uniqueId val="{00000000-C71D-42D3-8FCF-948566A5EFDF}"/>
            </c:ext>
          </c:extLst>
        </c:ser>
        <c:ser>
          <c:idx val="1"/>
          <c:order val="1"/>
          <c:tx>
            <c:strRef>
              <c:f>Feuil1!$C$1</c:f>
              <c:strCache>
                <c:ptCount val="1"/>
                <c:pt idx="0">
                  <c:v>bac T</c:v>
                </c:pt>
              </c:strCache>
            </c:strRef>
          </c:tx>
          <c:spPr>
            <a:ln w="28575" cap="rnd">
              <a:solidFill>
                <a:schemeClr val="accent2"/>
              </a:solidFill>
              <a:round/>
            </a:ln>
            <a:effectLst/>
          </c:spPr>
          <c:marker>
            <c:symbol val="none"/>
          </c:marker>
          <c:cat>
            <c:numRef>
              <c:f>Feuil1!$A$2:$A$5</c:f>
              <c:numCache>
                <c:formatCode>General</c:formatCode>
                <c:ptCount val="4"/>
                <c:pt idx="0">
                  <c:v>2022</c:v>
                </c:pt>
                <c:pt idx="1">
                  <c:v>2023</c:v>
                </c:pt>
                <c:pt idx="2">
                  <c:v>2024</c:v>
                </c:pt>
                <c:pt idx="3">
                  <c:v>2025</c:v>
                </c:pt>
              </c:numCache>
            </c:numRef>
          </c:cat>
          <c:val>
            <c:numRef>
              <c:f>Feuil1!$C$2:$C$5</c:f>
              <c:numCache>
                <c:formatCode>General</c:formatCode>
                <c:ptCount val="4"/>
                <c:pt idx="0">
                  <c:v>14.21</c:v>
                </c:pt>
                <c:pt idx="1">
                  <c:v>13.64</c:v>
                </c:pt>
                <c:pt idx="2">
                  <c:v>13.81</c:v>
                </c:pt>
                <c:pt idx="3">
                  <c:v>13.82</c:v>
                </c:pt>
              </c:numCache>
            </c:numRef>
          </c:val>
          <c:smooth val="0"/>
          <c:extLst>
            <c:ext xmlns:c16="http://schemas.microsoft.com/office/drawing/2014/chart" uri="{C3380CC4-5D6E-409C-BE32-E72D297353CC}">
              <c16:uniqueId val="{00000001-C71D-42D3-8FCF-948566A5EFDF}"/>
            </c:ext>
          </c:extLst>
        </c:ser>
        <c:dLbls>
          <c:showLegendKey val="0"/>
          <c:showVal val="0"/>
          <c:showCatName val="0"/>
          <c:showSerName val="0"/>
          <c:showPercent val="0"/>
          <c:showBubbleSize val="0"/>
        </c:dLbls>
        <c:smooth val="0"/>
        <c:axId val="1068252319"/>
        <c:axId val="1066145935"/>
      </c:lineChart>
      <c:catAx>
        <c:axId val="1068252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066145935"/>
        <c:crosses val="autoZero"/>
        <c:auto val="1"/>
        <c:lblAlgn val="ctr"/>
        <c:lblOffset val="100"/>
        <c:noMultiLvlLbl val="0"/>
      </c:catAx>
      <c:valAx>
        <c:axId val="10661459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068252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inaptes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7CC-488B-A1DA-26A7B4B099E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7CC-488B-A1DA-26A7B4B099E3}"/>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7CC-488B-A1DA-26A7B4B099E3}"/>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67CC-488B-A1DA-26A7B4B099E3}"/>
              </c:ext>
            </c:extLst>
          </c:dPt>
          <c:dLbls>
            <c:dLbl>
              <c:idx val="1"/>
              <c:tx>
                <c:rich>
                  <a:bodyPr/>
                  <a:lstStyle/>
                  <a:p>
                    <a:r>
                      <a:rPr lang="en-US" dirty="0"/>
                      <a:t>85</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CC-488B-A1DA-26A7B4B099E3}"/>
                </c:ext>
              </c:extLst>
            </c:dLbl>
            <c:dLbl>
              <c:idx val="2"/>
              <c:tx>
                <c:rich>
                  <a:bodyPr/>
                  <a:lstStyle/>
                  <a:p>
                    <a:r>
                      <a:rPr lang="en-US"/>
                      <a:t>62</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CC-488B-A1DA-26A7B4B099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3"/>
                <c:pt idx="0">
                  <c:v>1 DI</c:v>
                </c:pt>
                <c:pt idx="1">
                  <c:v>2 DI</c:v>
                </c:pt>
                <c:pt idx="2">
                  <c:v>3 DI</c:v>
                </c:pt>
              </c:strCache>
            </c:strRef>
          </c:cat>
          <c:val>
            <c:numRef>
              <c:f>Feuil1!$B$2:$B$5</c:f>
              <c:numCache>
                <c:formatCode>General</c:formatCode>
                <c:ptCount val="4"/>
                <c:pt idx="0">
                  <c:v>407</c:v>
                </c:pt>
                <c:pt idx="1">
                  <c:v>85</c:v>
                </c:pt>
                <c:pt idx="2">
                  <c:v>62</c:v>
                </c:pt>
              </c:numCache>
            </c:numRef>
          </c:val>
          <c:extLst>
            <c:ext xmlns:c16="http://schemas.microsoft.com/office/drawing/2014/chart" uri="{C3380CC4-5D6E-409C-BE32-E72D297353CC}">
              <c16:uniqueId val="{00000008-67CC-488B-A1DA-26A7B4B099E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0134965434175801"/>
          <c:y val="0.83119709625339999"/>
          <c:w val="0.82205870455407215"/>
          <c:h val="0.1407605369561225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AA910-ADC4-47F7-A47A-E256BD545902}" type="datetimeFigureOut">
              <a:rPr lang="fr-FR" smtClean="0"/>
              <a:t>02/07/2025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F451C-C265-4FBE-83CC-427E8AEC9953}" type="slidenum">
              <a:rPr lang="fr-FR" smtClean="0"/>
              <a:t>‹N°›</a:t>
            </a:fld>
            <a:endParaRPr lang="fr-FR"/>
          </a:p>
        </p:txBody>
      </p:sp>
    </p:spTree>
    <p:extLst>
      <p:ext uri="{BB962C8B-B14F-4D97-AF65-F5344CB8AC3E}">
        <p14:creationId xmlns:p14="http://schemas.microsoft.com/office/powerpoint/2010/main" val="363543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6548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BE451C3-0FF4-47C4-B829-773ADF60F88C}" type="datetimeFigureOut">
              <a:rPr lang="en-US" smtClean="0"/>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141066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2BE451C3-0FF4-47C4-B829-773ADF60F88C}" type="datetimeFigureOut">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210339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2BE451C3-0FF4-47C4-B829-773ADF60F88C}" type="datetimeFigureOut">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05383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C12C299-16B2-4475-990D-751901EACC14}" type="datetimeFigureOut">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93880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E86839-B9D8-4651-8783-F325ECE74E65}" type="datetimeFigureOut">
              <a:rPr lang="en-US" smtClean="0"/>
              <a:t>7/2/2025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18028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E451C3-0FF4-47C4-B829-773ADF60F88C}" type="datetimeFigureOut">
              <a:rPr lang="en-US" smtClean="0"/>
              <a:t>7/2/2025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3891925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59439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6171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19C9CA7B-DFD4-44B5-8C60-D14B8CD1FB59}" type="datetimeFigureOut">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0342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34E6425-0181-43F2-84FC-787E803FD2F8}" type="datetimeFigureOut">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32679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6094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7/2/2025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2501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7AA18ACC-A947-437B-A130-35BD54FDF1E9}" type="datetimeFigureOut">
              <a:rPr lang="en-US" smtClean="0"/>
              <a:t>7/2/2025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11921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C8D7E02-BCB8-4D50-A234-369438C08659}" type="datetimeFigureOut">
              <a:rPr lang="en-US" smtClean="0"/>
              <a:t>7/2/2025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6045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4"/>
          <p:cNvSpPr>
            <a:spLocks noGrp="1"/>
          </p:cNvSpPr>
          <p:nvPr>
            <p:ph type="dt" sz="half" idx="10"/>
          </p:nvPr>
        </p:nvSpPr>
        <p:spPr/>
        <p:txBody>
          <a:bodyPr/>
          <a:lstStyle/>
          <a:p>
            <a:fld id="{76E86A4C-8E40-4F87-A4F0-01A0687C5742}" type="datetimeFigureOut">
              <a:rPr lang="en-US" smtClean="0"/>
              <a:t>7/2/2025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5793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5E72C73-2D91-4E12-BA25-F0AA0C03599B}" type="datetimeFigureOut">
              <a:rPr lang="en-US" smtClean="0"/>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176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E451C3-0FF4-47C4-B829-773ADF60F88C}" type="datetimeFigureOut">
              <a:rPr lang="en-US" smtClean="0"/>
              <a:t>7/2/2025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24778902"/>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78C8C8-FE01-4DF0-AF5C-52DF3C228581}"/>
              </a:ext>
            </a:extLst>
          </p:cNvPr>
          <p:cNvSpPr>
            <a:spLocks noGrp="1"/>
          </p:cNvSpPr>
          <p:nvPr>
            <p:ph type="ctrTitle"/>
          </p:nvPr>
        </p:nvSpPr>
        <p:spPr>
          <a:xfrm>
            <a:off x="393639" y="1388336"/>
            <a:ext cx="11099862" cy="1024559"/>
          </a:xfrm>
        </p:spPr>
        <p:txBody>
          <a:bodyPr/>
          <a:lstStyle/>
          <a:p>
            <a:r>
              <a:rPr lang="fr-FR" dirty="0"/>
              <a:t>Académie de Limoges</a:t>
            </a:r>
          </a:p>
        </p:txBody>
      </p:sp>
      <p:sp>
        <p:nvSpPr>
          <p:cNvPr id="3" name="Sous-titre 2">
            <a:extLst>
              <a:ext uri="{FF2B5EF4-FFF2-40B4-BE49-F238E27FC236}">
                <a16:creationId xmlns:a16="http://schemas.microsoft.com/office/drawing/2014/main" id="{E716F3A3-CDEC-44AE-9CEB-164370CFF62B}"/>
              </a:ext>
            </a:extLst>
          </p:cNvPr>
          <p:cNvSpPr>
            <a:spLocks noGrp="1"/>
          </p:cNvSpPr>
          <p:nvPr>
            <p:ph type="subTitle" idx="1"/>
          </p:nvPr>
        </p:nvSpPr>
        <p:spPr>
          <a:xfrm>
            <a:off x="330200" y="3035300"/>
            <a:ext cx="11371470" cy="2235199"/>
          </a:xfrm>
        </p:spPr>
        <p:txBody>
          <a:bodyPr>
            <a:normAutofit fontScale="92500" lnSpcReduction="10000"/>
          </a:bodyPr>
          <a:lstStyle/>
          <a:p>
            <a:r>
              <a:rPr lang="fr-FR" sz="3200" dirty="0"/>
              <a:t>Commission Académique EPS, examens  session 2025 : </a:t>
            </a:r>
          </a:p>
          <a:p>
            <a:endParaRPr lang="fr-FR" sz="3200" dirty="0"/>
          </a:p>
          <a:p>
            <a:r>
              <a:rPr lang="fr-FR" sz="3200" dirty="0"/>
              <a:t>Lycées professionnels, le 16 juin 2025</a:t>
            </a:r>
          </a:p>
          <a:p>
            <a:r>
              <a:rPr lang="fr-FR" sz="3200" dirty="0"/>
              <a:t>Lycées généraux et technologiques, le 20 juin 2025</a:t>
            </a:r>
          </a:p>
          <a:p>
            <a:endParaRPr lang="fr-FR" sz="3200" dirty="0"/>
          </a:p>
        </p:txBody>
      </p:sp>
      <p:pic>
        <p:nvPicPr>
          <p:cNvPr id="4" name="Image 3">
            <a:extLst>
              <a:ext uri="{FF2B5EF4-FFF2-40B4-BE49-F238E27FC236}">
                <a16:creationId xmlns:a16="http://schemas.microsoft.com/office/drawing/2014/main" id="{E67A9725-19B4-47F5-9112-5B38B7802CB8}"/>
              </a:ext>
            </a:extLst>
          </p:cNvPr>
          <p:cNvPicPr/>
          <p:nvPr/>
        </p:nvPicPr>
        <p:blipFill>
          <a:blip r:embed="rId2"/>
          <a:stretch>
            <a:fillRect/>
          </a:stretch>
        </p:blipFill>
        <p:spPr>
          <a:xfrm>
            <a:off x="10368108" y="5372101"/>
            <a:ext cx="1333562" cy="1202464"/>
          </a:xfrm>
          <a:prstGeom prst="rect">
            <a:avLst/>
          </a:prstGeom>
        </p:spPr>
      </p:pic>
    </p:spTree>
    <p:extLst>
      <p:ext uri="{BB962C8B-B14F-4D97-AF65-F5344CB8AC3E}">
        <p14:creationId xmlns:p14="http://schemas.microsoft.com/office/powerpoint/2010/main" val="2140391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B3616-332A-4E08-9417-3314BDC608F9}"/>
              </a:ext>
            </a:extLst>
          </p:cNvPr>
          <p:cNvSpPr>
            <a:spLocks noGrp="1"/>
          </p:cNvSpPr>
          <p:nvPr>
            <p:ph type="title"/>
          </p:nvPr>
        </p:nvSpPr>
        <p:spPr>
          <a:xfrm>
            <a:off x="645130" y="837031"/>
            <a:ext cx="10274661" cy="872499"/>
          </a:xfrm>
        </p:spPr>
        <p:txBody>
          <a:bodyPr/>
          <a:lstStyle/>
          <a:p>
            <a:r>
              <a:rPr lang="fr-FR" dirty="0"/>
              <a:t>Autres épreuves (hors EPS obligatoire)</a:t>
            </a:r>
          </a:p>
        </p:txBody>
      </p:sp>
      <p:sp>
        <p:nvSpPr>
          <p:cNvPr id="3" name="Espace réservé du contenu 2">
            <a:extLst>
              <a:ext uri="{FF2B5EF4-FFF2-40B4-BE49-F238E27FC236}">
                <a16:creationId xmlns:a16="http://schemas.microsoft.com/office/drawing/2014/main" id="{CEB17273-E257-4EED-B23A-E7D97071B049}"/>
              </a:ext>
            </a:extLst>
          </p:cNvPr>
          <p:cNvSpPr>
            <a:spLocks noGrp="1"/>
          </p:cNvSpPr>
          <p:nvPr>
            <p:ph idx="1"/>
          </p:nvPr>
        </p:nvSpPr>
        <p:spPr>
          <a:xfrm>
            <a:off x="1103312" y="2464904"/>
            <a:ext cx="8946541" cy="3783495"/>
          </a:xfrm>
        </p:spPr>
        <p:txBody>
          <a:bodyPr/>
          <a:lstStyle/>
          <a:p>
            <a:r>
              <a:rPr lang="fr-FR" dirty="0"/>
              <a:t>Enseignement optionnel : commission le 30/06</a:t>
            </a:r>
          </a:p>
          <a:p>
            <a:r>
              <a:rPr lang="fr-FR" dirty="0"/>
              <a:t>Enseignement optionnel art danse : idem</a:t>
            </a:r>
          </a:p>
          <a:p>
            <a:r>
              <a:rPr lang="fr-FR" dirty="0"/>
              <a:t>Enseignement de spécialité EPPCS : le 27/06</a:t>
            </a:r>
          </a:p>
          <a:p>
            <a:pPr marL="0" indent="0">
              <a:buNone/>
            </a:pPr>
            <a:r>
              <a:rPr lang="fr-FR" sz="1400" dirty="0"/>
              <a:t>épreuves pratiques et orales, 11 et 12 juin 2025</a:t>
            </a:r>
          </a:p>
          <a:p>
            <a:pPr marL="0" indent="0">
              <a:buNone/>
            </a:pPr>
            <a:r>
              <a:rPr lang="fr-FR" sz="1400" dirty="0"/>
              <a:t>épreuves écrites 17 et 18 juin 2025</a:t>
            </a:r>
          </a:p>
          <a:p>
            <a:pPr marL="0" indent="0">
              <a:buNone/>
            </a:pPr>
            <a:r>
              <a:rPr lang="fr-FR" sz="1400" dirty="0"/>
              <a:t>carte académique de l’EDS : lycées </a:t>
            </a:r>
            <a:r>
              <a:rPr lang="fr-FR" sz="1400" dirty="0" err="1"/>
              <a:t>Bourdan</a:t>
            </a:r>
            <a:r>
              <a:rPr lang="fr-FR" sz="1400" dirty="0"/>
              <a:t>, </a:t>
            </a:r>
            <a:r>
              <a:rPr lang="fr-FR" sz="1400" dirty="0" err="1"/>
              <a:t>Favard</a:t>
            </a:r>
            <a:r>
              <a:rPr lang="fr-FR" sz="1400" dirty="0"/>
              <a:t>, Ventadour, Palissy, Limosin, Cabanis, Bossuet</a:t>
            </a:r>
          </a:p>
          <a:p>
            <a:pPr marL="0" indent="0">
              <a:buNone/>
            </a:pPr>
            <a:r>
              <a:rPr lang="fr-FR" sz="1400" dirty="0"/>
              <a:t>Session 2025 : 99 (118 candidats en 2024)</a:t>
            </a:r>
          </a:p>
          <a:p>
            <a:r>
              <a:rPr lang="fr-FR" dirty="0"/>
              <a:t>Enseignement de spécialité art danse : commission le 30/06</a:t>
            </a:r>
          </a:p>
          <a:p>
            <a:endParaRPr lang="fr-FR" dirty="0"/>
          </a:p>
          <a:p>
            <a:pPr marL="0" indent="0">
              <a:buNone/>
            </a:pPr>
            <a:endParaRPr lang="fr-FR" dirty="0"/>
          </a:p>
        </p:txBody>
      </p:sp>
    </p:spTree>
    <p:extLst>
      <p:ext uri="{BB962C8B-B14F-4D97-AF65-F5344CB8AC3E}">
        <p14:creationId xmlns:p14="http://schemas.microsoft.com/office/powerpoint/2010/main" val="114091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CF025F-8A7A-4815-A907-4B428E8DCB89}"/>
              </a:ext>
            </a:extLst>
          </p:cNvPr>
          <p:cNvSpPr>
            <a:spLocks noGrp="1"/>
          </p:cNvSpPr>
          <p:nvPr>
            <p:ph type="title"/>
          </p:nvPr>
        </p:nvSpPr>
        <p:spPr/>
        <p:txBody>
          <a:bodyPr/>
          <a:lstStyle/>
          <a:p>
            <a:r>
              <a:rPr lang="fr-FR" dirty="0"/>
              <a:t>Enseignement optionnel</a:t>
            </a:r>
          </a:p>
        </p:txBody>
      </p:sp>
      <p:pic>
        <p:nvPicPr>
          <p:cNvPr id="3" name="Image 2">
            <a:extLst>
              <a:ext uri="{FF2B5EF4-FFF2-40B4-BE49-F238E27FC236}">
                <a16:creationId xmlns:a16="http://schemas.microsoft.com/office/drawing/2014/main" id="{19E9902E-5E10-4479-95AC-FC50589976D3}"/>
              </a:ext>
            </a:extLst>
          </p:cNvPr>
          <p:cNvPicPr>
            <a:picLocks noChangeAspect="1"/>
          </p:cNvPicPr>
          <p:nvPr/>
        </p:nvPicPr>
        <p:blipFill>
          <a:blip r:embed="rId2"/>
          <a:stretch>
            <a:fillRect/>
          </a:stretch>
        </p:blipFill>
        <p:spPr>
          <a:xfrm>
            <a:off x="0" y="1892035"/>
            <a:ext cx="12192000" cy="3073930"/>
          </a:xfrm>
          <a:prstGeom prst="rect">
            <a:avLst/>
          </a:prstGeom>
        </p:spPr>
      </p:pic>
      <p:sp>
        <p:nvSpPr>
          <p:cNvPr id="4" name="Ellipse 3">
            <a:extLst>
              <a:ext uri="{FF2B5EF4-FFF2-40B4-BE49-F238E27FC236}">
                <a16:creationId xmlns:a16="http://schemas.microsoft.com/office/drawing/2014/main" id="{8F0FC47D-D039-4E7C-A552-F15BC09B8369}"/>
              </a:ext>
            </a:extLst>
          </p:cNvPr>
          <p:cNvSpPr/>
          <p:nvPr/>
        </p:nvSpPr>
        <p:spPr>
          <a:xfrm>
            <a:off x="646111" y="5490882"/>
            <a:ext cx="1169437"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17.8</a:t>
            </a:r>
          </a:p>
          <a:p>
            <a:pPr algn="ctr"/>
            <a:r>
              <a:rPr lang="fr-FR" sz="1200" dirty="0">
                <a:solidFill>
                  <a:schemeClr val="bg1"/>
                </a:solidFill>
              </a:rPr>
              <a:t>3 élèves</a:t>
            </a:r>
          </a:p>
        </p:txBody>
      </p:sp>
      <p:sp>
        <p:nvSpPr>
          <p:cNvPr id="5" name="Ellipse 4">
            <a:extLst>
              <a:ext uri="{FF2B5EF4-FFF2-40B4-BE49-F238E27FC236}">
                <a16:creationId xmlns:a16="http://schemas.microsoft.com/office/drawing/2014/main" id="{2FB6E303-7B6D-4752-8537-76804BEC475B}"/>
              </a:ext>
            </a:extLst>
          </p:cNvPr>
          <p:cNvSpPr/>
          <p:nvPr/>
        </p:nvSpPr>
        <p:spPr>
          <a:xfrm>
            <a:off x="2428528" y="5490882"/>
            <a:ext cx="1295333"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16.44</a:t>
            </a:r>
          </a:p>
          <a:p>
            <a:pPr algn="ctr"/>
            <a:r>
              <a:rPr lang="fr-FR" sz="1200" dirty="0">
                <a:solidFill>
                  <a:schemeClr val="bg1"/>
                </a:solidFill>
              </a:rPr>
              <a:t>11 élèves</a:t>
            </a:r>
          </a:p>
        </p:txBody>
      </p:sp>
      <p:sp>
        <p:nvSpPr>
          <p:cNvPr id="6" name="Ellipse 5">
            <a:extLst>
              <a:ext uri="{FF2B5EF4-FFF2-40B4-BE49-F238E27FC236}">
                <a16:creationId xmlns:a16="http://schemas.microsoft.com/office/drawing/2014/main" id="{67715884-88FB-48C3-9E34-3FFF5BBEF67D}"/>
              </a:ext>
            </a:extLst>
          </p:cNvPr>
          <p:cNvSpPr/>
          <p:nvPr/>
        </p:nvSpPr>
        <p:spPr>
          <a:xfrm>
            <a:off x="4171189" y="5490882"/>
            <a:ext cx="1295333"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15.55</a:t>
            </a:r>
          </a:p>
          <a:p>
            <a:pPr algn="ctr"/>
            <a:r>
              <a:rPr lang="fr-FR" sz="1200" dirty="0">
                <a:solidFill>
                  <a:schemeClr val="bg1"/>
                </a:solidFill>
              </a:rPr>
              <a:t>2 élèves</a:t>
            </a:r>
          </a:p>
        </p:txBody>
      </p:sp>
      <p:sp>
        <p:nvSpPr>
          <p:cNvPr id="7" name="Ellipse 6">
            <a:extLst>
              <a:ext uri="{FF2B5EF4-FFF2-40B4-BE49-F238E27FC236}">
                <a16:creationId xmlns:a16="http://schemas.microsoft.com/office/drawing/2014/main" id="{6ACD2E37-B418-43CD-898C-6E71626B2F55}"/>
              </a:ext>
            </a:extLst>
          </p:cNvPr>
          <p:cNvSpPr/>
          <p:nvPr/>
        </p:nvSpPr>
        <p:spPr>
          <a:xfrm>
            <a:off x="5913850" y="5490882"/>
            <a:ext cx="1295333"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17.04</a:t>
            </a:r>
          </a:p>
          <a:p>
            <a:pPr algn="ctr"/>
            <a:r>
              <a:rPr lang="fr-FR" sz="1200" dirty="0">
                <a:solidFill>
                  <a:schemeClr val="bg1"/>
                </a:solidFill>
              </a:rPr>
              <a:t>22 élèves</a:t>
            </a:r>
          </a:p>
        </p:txBody>
      </p:sp>
      <p:sp>
        <p:nvSpPr>
          <p:cNvPr id="8" name="Ellipse 7">
            <a:extLst>
              <a:ext uri="{FF2B5EF4-FFF2-40B4-BE49-F238E27FC236}">
                <a16:creationId xmlns:a16="http://schemas.microsoft.com/office/drawing/2014/main" id="{9E6A7776-5BCB-42DD-91F7-605723D35653}"/>
              </a:ext>
            </a:extLst>
          </p:cNvPr>
          <p:cNvSpPr/>
          <p:nvPr/>
        </p:nvSpPr>
        <p:spPr>
          <a:xfrm>
            <a:off x="7656511" y="5490882"/>
            <a:ext cx="1295333"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14.6</a:t>
            </a:r>
          </a:p>
          <a:p>
            <a:pPr algn="ctr"/>
            <a:r>
              <a:rPr lang="fr-FR" sz="1200" dirty="0">
                <a:solidFill>
                  <a:schemeClr val="bg1"/>
                </a:solidFill>
              </a:rPr>
              <a:t>6 élèves</a:t>
            </a:r>
          </a:p>
        </p:txBody>
      </p:sp>
      <p:sp>
        <p:nvSpPr>
          <p:cNvPr id="9" name="Ellipse 8">
            <a:extLst>
              <a:ext uri="{FF2B5EF4-FFF2-40B4-BE49-F238E27FC236}">
                <a16:creationId xmlns:a16="http://schemas.microsoft.com/office/drawing/2014/main" id="{EC469C01-6DE0-4B1F-97FD-59FE6A736B8A}"/>
              </a:ext>
            </a:extLst>
          </p:cNvPr>
          <p:cNvSpPr/>
          <p:nvPr/>
        </p:nvSpPr>
        <p:spPr>
          <a:xfrm>
            <a:off x="9399172" y="5490882"/>
            <a:ext cx="1295333"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15.21</a:t>
            </a:r>
          </a:p>
          <a:p>
            <a:pPr algn="ctr"/>
            <a:r>
              <a:rPr lang="fr-FR" sz="1200" dirty="0">
                <a:solidFill>
                  <a:schemeClr val="bg1"/>
                </a:solidFill>
              </a:rPr>
              <a:t>18 élèves</a:t>
            </a:r>
          </a:p>
        </p:txBody>
      </p:sp>
      <p:sp>
        <p:nvSpPr>
          <p:cNvPr id="10" name="Ellipse 9">
            <a:extLst>
              <a:ext uri="{FF2B5EF4-FFF2-40B4-BE49-F238E27FC236}">
                <a16:creationId xmlns:a16="http://schemas.microsoft.com/office/drawing/2014/main" id="{43276B92-8DCE-4A90-80E9-5DF60583F28D}"/>
              </a:ext>
            </a:extLst>
          </p:cNvPr>
          <p:cNvSpPr/>
          <p:nvPr/>
        </p:nvSpPr>
        <p:spPr>
          <a:xfrm>
            <a:off x="11015937" y="5490882"/>
            <a:ext cx="1295333"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16.98</a:t>
            </a:r>
          </a:p>
          <a:p>
            <a:pPr algn="ctr"/>
            <a:r>
              <a:rPr lang="fr-FR" sz="1200" dirty="0">
                <a:solidFill>
                  <a:schemeClr val="bg1"/>
                </a:solidFill>
              </a:rPr>
              <a:t>11 élèves</a:t>
            </a:r>
          </a:p>
        </p:txBody>
      </p:sp>
    </p:spTree>
    <p:extLst>
      <p:ext uri="{BB962C8B-B14F-4D97-AF65-F5344CB8AC3E}">
        <p14:creationId xmlns:p14="http://schemas.microsoft.com/office/powerpoint/2010/main" val="3427785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CF8F6D-CF84-4DA9-B844-36809C4B625B}"/>
              </a:ext>
            </a:extLst>
          </p:cNvPr>
          <p:cNvSpPr>
            <a:spLocks noGrp="1"/>
          </p:cNvSpPr>
          <p:nvPr>
            <p:ph type="title"/>
          </p:nvPr>
        </p:nvSpPr>
        <p:spPr>
          <a:xfrm>
            <a:off x="1300729" y="2045237"/>
            <a:ext cx="8825660" cy="1049385"/>
          </a:xfrm>
        </p:spPr>
        <p:txBody>
          <a:bodyPr/>
          <a:lstStyle/>
          <a:p>
            <a:r>
              <a:rPr lang="fr-FR" dirty="0"/>
              <a:t>         </a:t>
            </a:r>
            <a:r>
              <a:rPr lang="fr-FR" sz="6600" dirty="0"/>
              <a:t>statistiques LGT</a:t>
            </a:r>
          </a:p>
        </p:txBody>
      </p:sp>
      <p:sp>
        <p:nvSpPr>
          <p:cNvPr id="3" name="Espace réservé du texte 2">
            <a:extLst>
              <a:ext uri="{FF2B5EF4-FFF2-40B4-BE49-F238E27FC236}">
                <a16:creationId xmlns:a16="http://schemas.microsoft.com/office/drawing/2014/main" id="{7520861C-4DE7-4BDE-A46B-7B83FC09CC1E}"/>
              </a:ext>
            </a:extLst>
          </p:cNvPr>
          <p:cNvSpPr>
            <a:spLocks noGrp="1"/>
          </p:cNvSpPr>
          <p:nvPr>
            <p:ph type="body" idx="1"/>
          </p:nvPr>
        </p:nvSpPr>
        <p:spPr/>
        <p:txBody>
          <a:bodyPr>
            <a:normAutofit/>
          </a:bodyPr>
          <a:lstStyle/>
          <a:p>
            <a:r>
              <a:rPr lang="fr-FR" sz="2800" dirty="0"/>
              <a:t>Académie de Limoges                           session 2025</a:t>
            </a:r>
          </a:p>
        </p:txBody>
      </p:sp>
      <p:pic>
        <p:nvPicPr>
          <p:cNvPr id="4" name="Image 3">
            <a:extLst>
              <a:ext uri="{FF2B5EF4-FFF2-40B4-BE49-F238E27FC236}">
                <a16:creationId xmlns:a16="http://schemas.microsoft.com/office/drawing/2014/main" id="{2D0C5ED0-DEEA-45B4-9D32-B704F6B4C253}"/>
              </a:ext>
            </a:extLst>
          </p:cNvPr>
          <p:cNvPicPr/>
          <p:nvPr/>
        </p:nvPicPr>
        <p:blipFill>
          <a:blip r:embed="rId2"/>
          <a:stretch>
            <a:fillRect/>
          </a:stretch>
        </p:blipFill>
        <p:spPr>
          <a:xfrm>
            <a:off x="10739476" y="5574818"/>
            <a:ext cx="774762" cy="677517"/>
          </a:xfrm>
          <a:prstGeom prst="rect">
            <a:avLst/>
          </a:prstGeom>
        </p:spPr>
      </p:pic>
    </p:spTree>
    <p:extLst>
      <p:ext uri="{BB962C8B-B14F-4D97-AF65-F5344CB8AC3E}">
        <p14:creationId xmlns:p14="http://schemas.microsoft.com/office/powerpoint/2010/main" val="368824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B1754A96-B444-4F82-8A8F-2B181E3EB5ED}"/>
              </a:ext>
            </a:extLst>
          </p:cNvPr>
          <p:cNvSpPr/>
          <p:nvPr/>
        </p:nvSpPr>
        <p:spPr>
          <a:xfrm>
            <a:off x="11198141" y="635077"/>
            <a:ext cx="993859" cy="99929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15 SHN</a:t>
            </a:r>
          </a:p>
        </p:txBody>
      </p:sp>
      <p:pic>
        <p:nvPicPr>
          <p:cNvPr id="7" name="Image 6">
            <a:extLst>
              <a:ext uri="{FF2B5EF4-FFF2-40B4-BE49-F238E27FC236}">
                <a16:creationId xmlns:a16="http://schemas.microsoft.com/office/drawing/2014/main" id="{B469C4CC-EA6F-4CD4-A281-4289F272E42A}"/>
              </a:ext>
            </a:extLst>
          </p:cNvPr>
          <p:cNvPicPr>
            <a:picLocks noChangeAspect="1"/>
          </p:cNvPicPr>
          <p:nvPr/>
        </p:nvPicPr>
        <p:blipFill>
          <a:blip r:embed="rId2"/>
          <a:stretch>
            <a:fillRect/>
          </a:stretch>
        </p:blipFill>
        <p:spPr>
          <a:xfrm>
            <a:off x="0" y="1770826"/>
            <a:ext cx="12192000" cy="2980058"/>
          </a:xfrm>
          <a:prstGeom prst="rect">
            <a:avLst/>
          </a:prstGeom>
        </p:spPr>
      </p:pic>
      <p:sp>
        <p:nvSpPr>
          <p:cNvPr id="8" name="Ellipse 7">
            <a:extLst>
              <a:ext uri="{FF2B5EF4-FFF2-40B4-BE49-F238E27FC236}">
                <a16:creationId xmlns:a16="http://schemas.microsoft.com/office/drawing/2014/main" id="{095DA891-E2F2-4328-BA35-25685A19D640}"/>
              </a:ext>
            </a:extLst>
          </p:cNvPr>
          <p:cNvSpPr/>
          <p:nvPr/>
        </p:nvSpPr>
        <p:spPr>
          <a:xfrm>
            <a:off x="569789" y="498617"/>
            <a:ext cx="4720241" cy="254441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a:p>
            <a:pPr algn="ctr"/>
            <a:r>
              <a:rPr lang="fr-FR" dirty="0">
                <a:solidFill>
                  <a:schemeClr val="bg1"/>
                </a:solidFill>
              </a:rPr>
              <a:t>académie 14.56</a:t>
            </a:r>
          </a:p>
          <a:p>
            <a:pPr algn="ctr"/>
            <a:r>
              <a:rPr lang="fr-FR" dirty="0">
                <a:solidFill>
                  <a:schemeClr val="bg1"/>
                </a:solidFill>
              </a:rPr>
              <a:t>(moyenne nationale 14.89)</a:t>
            </a:r>
          </a:p>
          <a:p>
            <a:pPr algn="ctr"/>
            <a:r>
              <a:rPr lang="fr-FR" dirty="0">
                <a:solidFill>
                  <a:schemeClr val="bg1"/>
                </a:solidFill>
              </a:rPr>
              <a:t>4405 élèves</a:t>
            </a:r>
          </a:p>
          <a:p>
            <a:pPr algn="ctr"/>
            <a:r>
              <a:rPr lang="fr-FR" dirty="0">
                <a:solidFill>
                  <a:schemeClr val="bg1"/>
                </a:solidFill>
              </a:rPr>
              <a:t>F : 14.24</a:t>
            </a:r>
          </a:p>
          <a:p>
            <a:pPr algn="ctr"/>
            <a:r>
              <a:rPr lang="fr-FR" dirty="0">
                <a:solidFill>
                  <a:schemeClr val="bg1"/>
                </a:solidFill>
              </a:rPr>
              <a:t>G : 14.94</a:t>
            </a:r>
          </a:p>
          <a:p>
            <a:pPr algn="ctr"/>
            <a:r>
              <a:rPr lang="fr-FR" dirty="0">
                <a:solidFill>
                  <a:schemeClr val="bg1"/>
                </a:solidFill>
              </a:rPr>
              <a:t>DI : 62 (1.41%) </a:t>
            </a:r>
            <a:r>
              <a:rPr lang="fr-FR" dirty="0" err="1">
                <a:solidFill>
                  <a:schemeClr val="bg1"/>
                </a:solidFill>
              </a:rPr>
              <a:t>dt</a:t>
            </a:r>
            <a:r>
              <a:rPr lang="fr-FR" dirty="0">
                <a:solidFill>
                  <a:schemeClr val="bg1"/>
                </a:solidFill>
              </a:rPr>
              <a:t> 50 F</a:t>
            </a:r>
          </a:p>
          <a:p>
            <a:pPr algn="ctr"/>
            <a:r>
              <a:rPr lang="fr-FR" dirty="0">
                <a:solidFill>
                  <a:schemeClr val="bg1"/>
                </a:solidFill>
              </a:rPr>
              <a:t>F = 81 % des DI</a:t>
            </a:r>
          </a:p>
          <a:p>
            <a:pPr algn="ctr"/>
            <a:endParaRPr lang="fr-FR" dirty="0">
              <a:solidFill>
                <a:schemeClr val="bg1"/>
              </a:solidFill>
            </a:endParaRPr>
          </a:p>
          <a:p>
            <a:pPr algn="ctr"/>
            <a:endParaRPr lang="fr-FR" dirty="0">
              <a:solidFill>
                <a:schemeClr val="bg1"/>
              </a:solidFill>
            </a:endParaRPr>
          </a:p>
        </p:txBody>
      </p:sp>
      <p:sp>
        <p:nvSpPr>
          <p:cNvPr id="9" name="Ellipse 8">
            <a:extLst>
              <a:ext uri="{FF2B5EF4-FFF2-40B4-BE49-F238E27FC236}">
                <a16:creationId xmlns:a16="http://schemas.microsoft.com/office/drawing/2014/main" id="{54B03442-F48E-49AA-AB38-F6550D1F0B96}"/>
              </a:ext>
            </a:extLst>
          </p:cNvPr>
          <p:cNvSpPr/>
          <p:nvPr/>
        </p:nvSpPr>
        <p:spPr>
          <a:xfrm rot="10800000" flipH="1" flipV="1">
            <a:off x="1452293" y="4190170"/>
            <a:ext cx="2955235" cy="254441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19 : 14.59</a:t>
            </a:r>
          </a:p>
          <a:p>
            <a:pPr algn="ctr"/>
            <a:r>
              <a:rPr lang="fr-FR" dirty="0">
                <a:solidFill>
                  <a:schemeClr val="bg1"/>
                </a:solidFill>
              </a:rPr>
              <a:t>87 : 14.52</a:t>
            </a:r>
          </a:p>
          <a:p>
            <a:pPr algn="ctr"/>
            <a:r>
              <a:rPr lang="fr-FR" dirty="0">
                <a:solidFill>
                  <a:schemeClr val="bg1"/>
                </a:solidFill>
              </a:rPr>
              <a:t>23 : 14.63</a:t>
            </a:r>
          </a:p>
        </p:txBody>
      </p:sp>
    </p:spTree>
    <p:extLst>
      <p:ext uri="{BB962C8B-B14F-4D97-AF65-F5344CB8AC3E}">
        <p14:creationId xmlns:p14="http://schemas.microsoft.com/office/powerpoint/2010/main" val="1647280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5C44F57-C473-45AD-8A0A-DA926CB9053A}"/>
              </a:ext>
            </a:extLst>
          </p:cNvPr>
          <p:cNvSpPr txBox="1"/>
          <p:nvPr/>
        </p:nvSpPr>
        <p:spPr>
          <a:xfrm flipH="1">
            <a:off x="6281530" y="5183266"/>
            <a:ext cx="391603" cy="369332"/>
          </a:xfrm>
          <a:prstGeom prst="rect">
            <a:avLst/>
          </a:prstGeom>
          <a:noFill/>
        </p:spPr>
        <p:txBody>
          <a:bodyPr wrap="square" rtlCol="0">
            <a:spAutoFit/>
          </a:bodyPr>
          <a:lstStyle/>
          <a:p>
            <a:r>
              <a:rPr lang="fr-FR" dirty="0">
                <a:solidFill>
                  <a:srgbClr val="0070C0"/>
                </a:solidFill>
              </a:rPr>
              <a:t>G</a:t>
            </a:r>
          </a:p>
        </p:txBody>
      </p:sp>
      <p:pic>
        <p:nvPicPr>
          <p:cNvPr id="13" name="Image 12">
            <a:extLst>
              <a:ext uri="{FF2B5EF4-FFF2-40B4-BE49-F238E27FC236}">
                <a16:creationId xmlns:a16="http://schemas.microsoft.com/office/drawing/2014/main" id="{C417F641-3F2F-4895-88B0-97E08382DC84}"/>
              </a:ext>
            </a:extLst>
          </p:cNvPr>
          <p:cNvPicPr>
            <a:picLocks noChangeAspect="1"/>
          </p:cNvPicPr>
          <p:nvPr/>
        </p:nvPicPr>
        <p:blipFill>
          <a:blip r:embed="rId2"/>
          <a:stretch>
            <a:fillRect/>
          </a:stretch>
        </p:blipFill>
        <p:spPr>
          <a:xfrm>
            <a:off x="280987" y="83970"/>
            <a:ext cx="11630025" cy="2914650"/>
          </a:xfrm>
          <a:prstGeom prst="rect">
            <a:avLst/>
          </a:prstGeom>
        </p:spPr>
      </p:pic>
      <p:sp>
        <p:nvSpPr>
          <p:cNvPr id="14" name="Ellipse 13">
            <a:extLst>
              <a:ext uri="{FF2B5EF4-FFF2-40B4-BE49-F238E27FC236}">
                <a16:creationId xmlns:a16="http://schemas.microsoft.com/office/drawing/2014/main" id="{DA6A33E2-506F-4510-840D-4B8A46A5DCBF}"/>
              </a:ext>
            </a:extLst>
          </p:cNvPr>
          <p:cNvSpPr/>
          <p:nvPr/>
        </p:nvSpPr>
        <p:spPr>
          <a:xfrm>
            <a:off x="1164779" y="1537317"/>
            <a:ext cx="1073427" cy="821568"/>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Performer</a:t>
            </a:r>
          </a:p>
          <a:p>
            <a:pPr algn="ctr"/>
            <a:r>
              <a:rPr lang="fr-FR" sz="1600" dirty="0">
                <a:solidFill>
                  <a:schemeClr val="bg1"/>
                </a:solidFill>
              </a:rPr>
              <a:t>14.82</a:t>
            </a:r>
          </a:p>
          <a:p>
            <a:pPr algn="ctr"/>
            <a:r>
              <a:rPr lang="fr-FR" sz="1200" dirty="0">
                <a:solidFill>
                  <a:schemeClr val="bg1"/>
                </a:solidFill>
              </a:rPr>
              <a:t>3743</a:t>
            </a:r>
          </a:p>
        </p:txBody>
      </p:sp>
      <p:sp>
        <p:nvSpPr>
          <p:cNvPr id="15" name="Ellipse 14">
            <a:extLst>
              <a:ext uri="{FF2B5EF4-FFF2-40B4-BE49-F238E27FC236}">
                <a16:creationId xmlns:a16="http://schemas.microsoft.com/office/drawing/2014/main" id="{B68C8D3A-26E2-4328-8E35-40ACE0331F9C}"/>
              </a:ext>
            </a:extLst>
          </p:cNvPr>
          <p:cNvSpPr/>
          <p:nvPr/>
        </p:nvSpPr>
        <p:spPr>
          <a:xfrm>
            <a:off x="3657597" y="1495413"/>
            <a:ext cx="1073427" cy="863473"/>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S’adapter</a:t>
            </a:r>
          </a:p>
          <a:p>
            <a:pPr algn="ctr"/>
            <a:r>
              <a:rPr lang="fr-FR" sz="1600" dirty="0">
                <a:solidFill>
                  <a:schemeClr val="bg1"/>
                </a:solidFill>
              </a:rPr>
              <a:t>14.39</a:t>
            </a:r>
          </a:p>
          <a:p>
            <a:pPr algn="ctr"/>
            <a:r>
              <a:rPr lang="fr-FR" sz="1200" dirty="0">
                <a:solidFill>
                  <a:schemeClr val="bg1"/>
                </a:solidFill>
              </a:rPr>
              <a:t>1474 </a:t>
            </a:r>
          </a:p>
        </p:txBody>
      </p:sp>
      <p:sp>
        <p:nvSpPr>
          <p:cNvPr id="16" name="Ellipse 15">
            <a:extLst>
              <a:ext uri="{FF2B5EF4-FFF2-40B4-BE49-F238E27FC236}">
                <a16:creationId xmlns:a16="http://schemas.microsoft.com/office/drawing/2014/main" id="{28EBCE52-89C9-4EAA-AD1F-F7A02064CF12}"/>
              </a:ext>
            </a:extLst>
          </p:cNvPr>
          <p:cNvSpPr/>
          <p:nvPr/>
        </p:nvSpPr>
        <p:spPr>
          <a:xfrm>
            <a:off x="6084154" y="1495413"/>
            <a:ext cx="1117247" cy="863472"/>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Créer</a:t>
            </a:r>
          </a:p>
          <a:p>
            <a:pPr algn="ctr"/>
            <a:r>
              <a:rPr lang="fr-FR" sz="1600" dirty="0">
                <a:solidFill>
                  <a:schemeClr val="bg1"/>
                </a:solidFill>
              </a:rPr>
              <a:t>14.52</a:t>
            </a:r>
          </a:p>
          <a:p>
            <a:pPr algn="ctr"/>
            <a:r>
              <a:rPr lang="fr-FR" sz="1200" dirty="0">
                <a:solidFill>
                  <a:schemeClr val="bg1"/>
                </a:solidFill>
              </a:rPr>
              <a:t>966</a:t>
            </a:r>
          </a:p>
        </p:txBody>
      </p:sp>
      <p:sp>
        <p:nvSpPr>
          <p:cNvPr id="17" name="Ellipse 16">
            <a:extLst>
              <a:ext uri="{FF2B5EF4-FFF2-40B4-BE49-F238E27FC236}">
                <a16:creationId xmlns:a16="http://schemas.microsoft.com/office/drawing/2014/main" id="{21F88A20-D1CC-4C80-A6AD-AF64C1BCA16F}"/>
              </a:ext>
            </a:extLst>
          </p:cNvPr>
          <p:cNvSpPr/>
          <p:nvPr/>
        </p:nvSpPr>
        <p:spPr>
          <a:xfrm>
            <a:off x="8485490" y="1537317"/>
            <a:ext cx="1290475" cy="863472"/>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S’affronter- coopérer</a:t>
            </a:r>
          </a:p>
          <a:p>
            <a:pPr algn="ctr"/>
            <a:r>
              <a:rPr lang="fr-FR" sz="1600" dirty="0">
                <a:solidFill>
                  <a:schemeClr val="bg1"/>
                </a:solidFill>
              </a:rPr>
              <a:t>14.09</a:t>
            </a:r>
          </a:p>
          <a:p>
            <a:pPr algn="ctr"/>
            <a:r>
              <a:rPr lang="fr-FR" sz="1600" dirty="0">
                <a:solidFill>
                  <a:schemeClr val="bg1"/>
                </a:solidFill>
              </a:rPr>
              <a:t>3980</a:t>
            </a:r>
          </a:p>
        </p:txBody>
      </p:sp>
      <p:sp>
        <p:nvSpPr>
          <p:cNvPr id="18" name="Ellipse 17">
            <a:extLst>
              <a:ext uri="{FF2B5EF4-FFF2-40B4-BE49-F238E27FC236}">
                <a16:creationId xmlns:a16="http://schemas.microsoft.com/office/drawing/2014/main" id="{FA6D4365-3CC5-469D-ABA5-3CCA820D444D}"/>
              </a:ext>
            </a:extLst>
          </p:cNvPr>
          <p:cNvSpPr/>
          <p:nvPr/>
        </p:nvSpPr>
        <p:spPr>
          <a:xfrm>
            <a:off x="10944837" y="1537317"/>
            <a:ext cx="1117247" cy="863472"/>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S’entrainer</a:t>
            </a:r>
          </a:p>
          <a:p>
            <a:pPr algn="ctr"/>
            <a:r>
              <a:rPr lang="fr-FR" sz="1600" dirty="0">
                <a:solidFill>
                  <a:schemeClr val="bg1"/>
                </a:solidFill>
              </a:rPr>
              <a:t>15.07</a:t>
            </a:r>
          </a:p>
          <a:p>
            <a:pPr algn="ctr"/>
            <a:r>
              <a:rPr lang="fr-FR" sz="1600" dirty="0">
                <a:solidFill>
                  <a:schemeClr val="bg1"/>
                </a:solidFill>
              </a:rPr>
              <a:t>3055</a:t>
            </a:r>
          </a:p>
        </p:txBody>
      </p:sp>
      <p:pic>
        <p:nvPicPr>
          <p:cNvPr id="19" name="Image 18">
            <a:extLst>
              <a:ext uri="{FF2B5EF4-FFF2-40B4-BE49-F238E27FC236}">
                <a16:creationId xmlns:a16="http://schemas.microsoft.com/office/drawing/2014/main" id="{41120A70-D8AE-4F6B-8406-1152DF1D37CE}"/>
              </a:ext>
            </a:extLst>
          </p:cNvPr>
          <p:cNvPicPr>
            <a:picLocks noChangeAspect="1"/>
          </p:cNvPicPr>
          <p:nvPr/>
        </p:nvPicPr>
        <p:blipFill>
          <a:blip r:embed="rId3"/>
          <a:stretch>
            <a:fillRect/>
          </a:stretch>
        </p:blipFill>
        <p:spPr>
          <a:xfrm>
            <a:off x="166686" y="3770328"/>
            <a:ext cx="7905751" cy="2501885"/>
          </a:xfrm>
          <a:prstGeom prst="rect">
            <a:avLst/>
          </a:prstGeom>
        </p:spPr>
      </p:pic>
    </p:spTree>
    <p:extLst>
      <p:ext uri="{BB962C8B-B14F-4D97-AF65-F5344CB8AC3E}">
        <p14:creationId xmlns:p14="http://schemas.microsoft.com/office/powerpoint/2010/main" val="3937724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74C24-9705-4865-A8B0-F42645672A31}"/>
              </a:ext>
            </a:extLst>
          </p:cNvPr>
          <p:cNvSpPr>
            <a:spLocks noGrp="1"/>
          </p:cNvSpPr>
          <p:nvPr>
            <p:ph type="title"/>
          </p:nvPr>
        </p:nvSpPr>
        <p:spPr>
          <a:xfrm>
            <a:off x="389489" y="432324"/>
            <a:ext cx="9120741" cy="700265"/>
          </a:xfrm>
        </p:spPr>
        <p:txBody>
          <a:bodyPr/>
          <a:lstStyle/>
          <a:p>
            <a:r>
              <a:rPr lang="fr-FR" sz="3200" dirty="0"/>
              <a:t>Inaptitudes et adaptation de l’enseignement</a:t>
            </a:r>
          </a:p>
        </p:txBody>
      </p:sp>
      <p:sp>
        <p:nvSpPr>
          <p:cNvPr id="3" name="Espace réservé du contenu 2">
            <a:extLst>
              <a:ext uri="{FF2B5EF4-FFF2-40B4-BE49-F238E27FC236}">
                <a16:creationId xmlns:a16="http://schemas.microsoft.com/office/drawing/2014/main" id="{B50F4316-A511-45B4-A240-44CBC70A8CAE}"/>
              </a:ext>
            </a:extLst>
          </p:cNvPr>
          <p:cNvSpPr>
            <a:spLocks noGrp="1"/>
          </p:cNvSpPr>
          <p:nvPr>
            <p:ph idx="1"/>
          </p:nvPr>
        </p:nvSpPr>
        <p:spPr>
          <a:xfrm>
            <a:off x="476588" y="1465984"/>
            <a:ext cx="8946541" cy="1963016"/>
          </a:xfrm>
        </p:spPr>
        <p:txBody>
          <a:bodyPr>
            <a:normAutofit fontScale="55000" lnSpcReduction="20000"/>
          </a:bodyPr>
          <a:lstStyle/>
          <a:p>
            <a:pPr marL="0" indent="0">
              <a:buNone/>
            </a:pPr>
            <a:endParaRPr lang="fr-FR" dirty="0"/>
          </a:p>
          <a:p>
            <a:r>
              <a:rPr lang="fr-FR" sz="2900" dirty="0"/>
              <a:t>DI totaux : 62 élèves (50 F) 1.41% des élèves</a:t>
            </a:r>
            <a:endParaRPr lang="fr-FR" sz="2900" dirty="0">
              <a:solidFill>
                <a:srgbClr val="92D050"/>
              </a:solidFill>
            </a:endParaRPr>
          </a:p>
          <a:p>
            <a:r>
              <a:rPr lang="fr-FR" sz="2900" dirty="0"/>
              <a:t>1 seule note, 2 DI : 85 (1,8 %)</a:t>
            </a:r>
          </a:p>
          <a:p>
            <a:r>
              <a:rPr lang="fr-FR" sz="2900" dirty="0"/>
              <a:t>1 DI : 407</a:t>
            </a:r>
          </a:p>
          <a:p>
            <a:r>
              <a:rPr lang="fr-FR" sz="2900" dirty="0"/>
              <a:t>Épreuves adaptées : ½ fond, basket, marche, natation, muscu,</a:t>
            </a:r>
          </a:p>
          <a:p>
            <a:pPr marL="0" indent="0">
              <a:buNone/>
            </a:pPr>
            <a:r>
              <a:rPr lang="fr-FR" sz="2900" dirty="0"/>
              <a:t> </a:t>
            </a:r>
            <a:r>
              <a:rPr lang="fr-FR" sz="2900" dirty="0" err="1"/>
              <a:t>crosstraining</a:t>
            </a:r>
            <a:endParaRPr lang="fr-FR" sz="2900" dirty="0"/>
          </a:p>
        </p:txBody>
      </p:sp>
      <p:pic>
        <p:nvPicPr>
          <p:cNvPr id="7" name="Image 6">
            <a:extLst>
              <a:ext uri="{FF2B5EF4-FFF2-40B4-BE49-F238E27FC236}">
                <a16:creationId xmlns:a16="http://schemas.microsoft.com/office/drawing/2014/main" id="{E9DBC02C-7D8B-4A28-94BA-5842E38BC9DB}"/>
              </a:ext>
            </a:extLst>
          </p:cNvPr>
          <p:cNvPicPr>
            <a:picLocks noChangeAspect="1"/>
          </p:cNvPicPr>
          <p:nvPr/>
        </p:nvPicPr>
        <p:blipFill>
          <a:blip r:embed="rId2"/>
          <a:stretch>
            <a:fillRect/>
          </a:stretch>
        </p:blipFill>
        <p:spPr>
          <a:xfrm>
            <a:off x="4098856" y="3991485"/>
            <a:ext cx="3335614" cy="2790204"/>
          </a:xfrm>
          <a:prstGeom prst="rect">
            <a:avLst/>
          </a:prstGeom>
        </p:spPr>
      </p:pic>
      <p:graphicFrame>
        <p:nvGraphicFramePr>
          <p:cNvPr id="8" name="Espace réservé du contenu 8">
            <a:extLst>
              <a:ext uri="{FF2B5EF4-FFF2-40B4-BE49-F238E27FC236}">
                <a16:creationId xmlns:a16="http://schemas.microsoft.com/office/drawing/2014/main" id="{2BCE824C-2823-4903-9AC8-BEC6A13CF60F}"/>
              </a:ext>
            </a:extLst>
          </p:cNvPr>
          <p:cNvGraphicFramePr>
            <a:graphicFrameLocks/>
          </p:cNvGraphicFramePr>
          <p:nvPr>
            <p:extLst>
              <p:ext uri="{D42A27DB-BD31-4B8C-83A1-F6EECF244321}">
                <p14:modId xmlns:p14="http://schemas.microsoft.com/office/powerpoint/2010/main" val="1170223368"/>
              </p:ext>
            </p:extLst>
          </p:nvPr>
        </p:nvGraphicFramePr>
        <p:xfrm>
          <a:off x="101313" y="3991485"/>
          <a:ext cx="3077751" cy="2717317"/>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 3">
            <a:extLst>
              <a:ext uri="{FF2B5EF4-FFF2-40B4-BE49-F238E27FC236}">
                <a16:creationId xmlns:a16="http://schemas.microsoft.com/office/drawing/2014/main" id="{FDA22837-E386-462F-9D32-5AD1EF45CF5B}"/>
              </a:ext>
            </a:extLst>
          </p:cNvPr>
          <p:cNvPicPr>
            <a:picLocks noChangeAspect="1"/>
          </p:cNvPicPr>
          <p:nvPr/>
        </p:nvPicPr>
        <p:blipFill>
          <a:blip r:embed="rId4"/>
          <a:stretch>
            <a:fillRect/>
          </a:stretch>
        </p:blipFill>
        <p:spPr>
          <a:xfrm>
            <a:off x="7966362" y="1241260"/>
            <a:ext cx="4124325" cy="1990725"/>
          </a:xfrm>
          <a:prstGeom prst="rect">
            <a:avLst/>
          </a:prstGeom>
        </p:spPr>
      </p:pic>
      <p:sp>
        <p:nvSpPr>
          <p:cNvPr id="12" name="Ellipse 11">
            <a:extLst>
              <a:ext uri="{FF2B5EF4-FFF2-40B4-BE49-F238E27FC236}">
                <a16:creationId xmlns:a16="http://schemas.microsoft.com/office/drawing/2014/main" id="{C1780297-8C6F-4A92-80CE-98CDD242789B}"/>
              </a:ext>
            </a:extLst>
          </p:cNvPr>
          <p:cNvSpPr/>
          <p:nvPr/>
        </p:nvSpPr>
        <p:spPr>
          <a:xfrm>
            <a:off x="6285955" y="4128392"/>
            <a:ext cx="1476088" cy="103251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 stats nationales</a:t>
            </a:r>
          </a:p>
        </p:txBody>
      </p:sp>
    </p:spTree>
    <p:extLst>
      <p:ext uri="{BB962C8B-B14F-4D97-AF65-F5344CB8AC3E}">
        <p14:creationId xmlns:p14="http://schemas.microsoft.com/office/powerpoint/2010/main" val="1696774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846572C-2EBF-42B0-AD73-2FDE21CA884D}"/>
              </a:ext>
            </a:extLst>
          </p:cNvPr>
          <p:cNvPicPr>
            <a:picLocks noChangeAspect="1"/>
          </p:cNvPicPr>
          <p:nvPr/>
        </p:nvPicPr>
        <p:blipFill>
          <a:blip r:embed="rId2"/>
          <a:stretch>
            <a:fillRect/>
          </a:stretch>
        </p:blipFill>
        <p:spPr>
          <a:xfrm>
            <a:off x="4762" y="1890712"/>
            <a:ext cx="12182475" cy="3076575"/>
          </a:xfrm>
          <a:prstGeom prst="rect">
            <a:avLst/>
          </a:prstGeom>
        </p:spPr>
      </p:pic>
    </p:spTree>
    <p:extLst>
      <p:ext uri="{BB962C8B-B14F-4D97-AF65-F5344CB8AC3E}">
        <p14:creationId xmlns:p14="http://schemas.microsoft.com/office/powerpoint/2010/main" val="3132232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240B94-72F2-4DDB-8C85-EEBBBA97C7B6}"/>
              </a:ext>
            </a:extLst>
          </p:cNvPr>
          <p:cNvSpPr>
            <a:spLocks noGrp="1"/>
          </p:cNvSpPr>
          <p:nvPr>
            <p:ph type="title"/>
          </p:nvPr>
        </p:nvSpPr>
        <p:spPr>
          <a:xfrm>
            <a:off x="485775" y="1447800"/>
            <a:ext cx="4070242" cy="1447800"/>
          </a:xfrm>
        </p:spPr>
        <p:txBody>
          <a:bodyPr/>
          <a:lstStyle/>
          <a:p>
            <a:r>
              <a:rPr lang="fr-FR" sz="3600" b="1" dirty="0"/>
              <a:t>Fréquentation des APSA</a:t>
            </a:r>
          </a:p>
        </p:txBody>
      </p:sp>
      <p:pic>
        <p:nvPicPr>
          <p:cNvPr id="5" name="Espace réservé du contenu 4">
            <a:extLst>
              <a:ext uri="{FF2B5EF4-FFF2-40B4-BE49-F238E27FC236}">
                <a16:creationId xmlns:a16="http://schemas.microsoft.com/office/drawing/2014/main" id="{9C9C86F4-1A0E-4157-93E9-956ADE3EB3C3}"/>
              </a:ext>
            </a:extLst>
          </p:cNvPr>
          <p:cNvPicPr>
            <a:picLocks noGrp="1" noChangeAspect="1"/>
          </p:cNvPicPr>
          <p:nvPr>
            <p:ph idx="1"/>
          </p:nvPr>
        </p:nvPicPr>
        <p:blipFill>
          <a:blip r:embed="rId2"/>
          <a:stretch>
            <a:fillRect/>
          </a:stretch>
        </p:blipFill>
        <p:spPr>
          <a:xfrm>
            <a:off x="5121653" y="228599"/>
            <a:ext cx="6865560" cy="6429375"/>
          </a:xfrm>
          <a:prstGeom prst="rect">
            <a:avLst/>
          </a:prstGeom>
        </p:spPr>
      </p:pic>
      <p:sp>
        <p:nvSpPr>
          <p:cNvPr id="4" name="Espace réservé du texte 3">
            <a:extLst>
              <a:ext uri="{FF2B5EF4-FFF2-40B4-BE49-F238E27FC236}">
                <a16:creationId xmlns:a16="http://schemas.microsoft.com/office/drawing/2014/main" id="{50C939F5-C99D-4122-B7EE-ABEEB6081FCE}"/>
              </a:ext>
            </a:extLst>
          </p:cNvPr>
          <p:cNvSpPr>
            <a:spLocks noGrp="1"/>
          </p:cNvSpPr>
          <p:nvPr>
            <p:ph type="body" sz="half" idx="2"/>
          </p:nvPr>
        </p:nvSpPr>
        <p:spPr>
          <a:xfrm>
            <a:off x="485775" y="3129280"/>
            <a:ext cx="4070241" cy="2895599"/>
          </a:xfrm>
        </p:spPr>
        <p:txBody>
          <a:bodyPr>
            <a:normAutofit/>
          </a:bodyPr>
          <a:lstStyle/>
          <a:p>
            <a:endParaRPr lang="fr-FR" sz="2800" b="1" dirty="0"/>
          </a:p>
          <a:p>
            <a:endParaRPr lang="fr-FR" sz="2800" b="1" dirty="0"/>
          </a:p>
          <a:p>
            <a:r>
              <a:rPr lang="fr-FR" sz="2800" b="1" dirty="0"/>
              <a:t>Voie GT</a:t>
            </a:r>
          </a:p>
        </p:txBody>
      </p:sp>
    </p:spTree>
    <p:extLst>
      <p:ext uri="{BB962C8B-B14F-4D97-AF65-F5344CB8AC3E}">
        <p14:creationId xmlns:p14="http://schemas.microsoft.com/office/powerpoint/2010/main" val="3617565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05288E-4B3F-48F2-BDED-504CA418A2E0}"/>
              </a:ext>
            </a:extLst>
          </p:cNvPr>
          <p:cNvSpPr>
            <a:spLocks noGrp="1"/>
          </p:cNvSpPr>
          <p:nvPr>
            <p:ph type="title"/>
          </p:nvPr>
        </p:nvSpPr>
        <p:spPr/>
        <p:txBody>
          <a:bodyPr/>
          <a:lstStyle/>
          <a:p>
            <a:r>
              <a:rPr lang="fr-FR" dirty="0"/>
              <a:t>Fréquentation des APSA</a:t>
            </a:r>
          </a:p>
        </p:txBody>
      </p:sp>
      <p:sp>
        <p:nvSpPr>
          <p:cNvPr id="3" name="Espace réservé du contenu 2">
            <a:extLst>
              <a:ext uri="{FF2B5EF4-FFF2-40B4-BE49-F238E27FC236}">
                <a16:creationId xmlns:a16="http://schemas.microsoft.com/office/drawing/2014/main" id="{0741D825-C2A3-45AD-A57F-AD8C79A2811A}"/>
              </a:ext>
            </a:extLst>
          </p:cNvPr>
          <p:cNvSpPr>
            <a:spLocks noGrp="1"/>
          </p:cNvSpPr>
          <p:nvPr>
            <p:ph idx="1"/>
          </p:nvPr>
        </p:nvSpPr>
        <p:spPr>
          <a:xfrm>
            <a:off x="1154954" y="2226366"/>
            <a:ext cx="9404722" cy="3793434"/>
          </a:xfrm>
        </p:spPr>
        <p:txBody>
          <a:bodyPr>
            <a:normAutofit/>
          </a:bodyPr>
          <a:lstStyle/>
          <a:p>
            <a:r>
              <a:rPr lang="fr-FR" dirty="0"/>
              <a:t>Les plus pratiquées : </a:t>
            </a:r>
          </a:p>
          <a:p>
            <a:pPr marL="0" indent="0">
              <a:buNone/>
            </a:pPr>
            <a:endParaRPr lang="fr-FR" dirty="0"/>
          </a:p>
          <a:p>
            <a:pPr marL="0" indent="0">
              <a:buNone/>
            </a:pPr>
            <a:r>
              <a:rPr lang="fr-FR" dirty="0"/>
              <a:t>BAC G : courses, badminton, musculation, volley, escalade, </a:t>
            </a:r>
            <a:r>
              <a:rPr lang="fr-FR" dirty="0" err="1"/>
              <a:t>crosstraining</a:t>
            </a:r>
            <a:endParaRPr lang="fr-FR" dirty="0"/>
          </a:p>
          <a:p>
            <a:pPr marL="0" indent="0">
              <a:buNone/>
            </a:pPr>
            <a:r>
              <a:rPr lang="fr-FR" dirty="0"/>
              <a:t>BAC T : badminton, courses, musculation, courses, muscu, escalade, VB</a:t>
            </a:r>
          </a:p>
          <a:p>
            <a:pPr marL="0" indent="0">
              <a:buNone/>
            </a:pPr>
            <a:endParaRPr lang="fr-FR" dirty="0"/>
          </a:p>
          <a:p>
            <a:r>
              <a:rPr lang="fr-FR" dirty="0"/>
              <a:t>Qui font réussir les filles : </a:t>
            </a:r>
            <a:r>
              <a:rPr lang="fr-FR" dirty="0" err="1"/>
              <a:t>crosstraining</a:t>
            </a:r>
            <a:r>
              <a:rPr lang="fr-FR" dirty="0"/>
              <a:t> CA1, sauvetage, STEP, CED, </a:t>
            </a:r>
            <a:r>
              <a:rPr lang="fr-FR" dirty="0" err="1"/>
              <a:t>crosstrainig</a:t>
            </a:r>
            <a:r>
              <a:rPr lang="fr-FR" dirty="0"/>
              <a:t> CA5</a:t>
            </a:r>
          </a:p>
          <a:p>
            <a:endParaRPr lang="fr-FR" dirty="0"/>
          </a:p>
          <a:p>
            <a:r>
              <a:rPr lang="fr-FR" dirty="0"/>
              <a:t>Meilleurs résultats G : sauvetage, courses, hand, natation, </a:t>
            </a:r>
            <a:r>
              <a:rPr lang="fr-FR" dirty="0" err="1"/>
              <a:t>crosstraining</a:t>
            </a:r>
            <a:r>
              <a:rPr lang="fr-FR" dirty="0"/>
              <a:t> </a:t>
            </a:r>
          </a:p>
        </p:txBody>
      </p:sp>
      <p:pic>
        <p:nvPicPr>
          <p:cNvPr id="4" name="Image 3">
            <a:extLst>
              <a:ext uri="{FF2B5EF4-FFF2-40B4-BE49-F238E27FC236}">
                <a16:creationId xmlns:a16="http://schemas.microsoft.com/office/drawing/2014/main" id="{CB95D33B-31D1-4195-A42B-6DD0E817236C}"/>
              </a:ext>
            </a:extLst>
          </p:cNvPr>
          <p:cNvPicPr/>
          <p:nvPr/>
        </p:nvPicPr>
        <p:blipFill>
          <a:blip r:embed="rId2"/>
          <a:stretch>
            <a:fillRect/>
          </a:stretch>
        </p:blipFill>
        <p:spPr>
          <a:xfrm>
            <a:off x="11037046" y="5812458"/>
            <a:ext cx="774762" cy="677517"/>
          </a:xfrm>
          <a:prstGeom prst="rect">
            <a:avLst/>
          </a:prstGeom>
        </p:spPr>
      </p:pic>
    </p:spTree>
    <p:extLst>
      <p:ext uri="{BB962C8B-B14F-4D97-AF65-F5344CB8AC3E}">
        <p14:creationId xmlns:p14="http://schemas.microsoft.com/office/powerpoint/2010/main" val="3922607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0" y="0"/>
            <a:ext cx="4355976" cy="108012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a:p>
        </p:txBody>
      </p:sp>
      <p:pic>
        <p:nvPicPr>
          <p:cNvPr id="5129" name="Picture 9"/>
          <p:cNvPicPr>
            <a:picLocks noChangeAspect="1" noChangeArrowheads="1"/>
          </p:cNvPicPr>
          <p:nvPr/>
        </p:nvPicPr>
        <p:blipFill>
          <a:blip r:embed="rId2" cstate="print"/>
          <a:srcRect/>
          <a:stretch>
            <a:fillRect/>
          </a:stretch>
        </p:blipFill>
        <p:spPr bwMode="auto">
          <a:xfrm>
            <a:off x="5879976" y="3573016"/>
            <a:ext cx="3508210" cy="288032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524000" y="0"/>
            <a:ext cx="683568" cy="6858000"/>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0" scaled="1"/>
            <a:tileRect/>
          </a:gra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a:p>
        </p:txBody>
      </p:sp>
      <p:sp>
        <p:nvSpPr>
          <p:cNvPr id="14" name="Titre 1"/>
          <p:cNvSpPr txBox="1">
            <a:spLocks/>
          </p:cNvSpPr>
          <p:nvPr/>
        </p:nvSpPr>
        <p:spPr>
          <a:xfrm rot="10800000">
            <a:off x="1631504" y="476672"/>
            <a:ext cx="1061116" cy="6048672"/>
          </a:xfrm>
          <a:prstGeom prst="rect">
            <a:avLst/>
          </a:prstGeom>
        </p:spPr>
        <p:txBody>
          <a:bodyPr vert="vert" anchor="ctr"/>
          <a:lstStyle/>
          <a:p>
            <a:pPr lvl="0" algn="ctr">
              <a:spcBef>
                <a:spcPct val="0"/>
              </a:spcBef>
            </a:pPr>
            <a:r>
              <a:rPr lang="fr-FR" sz="3200" b="1" cap="all" dirty="0">
                <a:ln w="12700">
                  <a:solidFill>
                    <a:schemeClr val="tx2">
                      <a:shade val="20000"/>
                      <a:satMod val="120000"/>
                    </a:schemeClr>
                  </a:solidFill>
                </a:ln>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0" scaled="1"/>
                  <a:tileRect/>
                </a:gradFill>
                <a:latin typeface="Bahnschrift" pitchFamily="34" charset="0"/>
                <a:ea typeface="+mj-ea"/>
                <a:cs typeface="+mj-cs"/>
              </a:rPr>
              <a:t>CNE EPS - BAC 2024</a:t>
            </a:r>
            <a:br>
              <a:rPr lang="fr-FR" sz="3200" b="1" cap="all" dirty="0">
                <a:ln w="12700">
                  <a:solidFill>
                    <a:schemeClr val="tx2">
                      <a:shade val="20000"/>
                      <a:satMod val="120000"/>
                    </a:schemeClr>
                  </a:solidFill>
                </a:ln>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0" scaled="1"/>
                  <a:tileRect/>
                </a:gradFill>
                <a:latin typeface="Bahnschrift" pitchFamily="34" charset="0"/>
                <a:ea typeface="+mj-ea"/>
                <a:cs typeface="+mj-cs"/>
              </a:rPr>
            </a:br>
            <a:r>
              <a:rPr lang="fr-FR" sz="3200" b="1" cap="all" dirty="0">
                <a:ln w="12700">
                  <a:solidFill>
                    <a:schemeClr val="tx2">
                      <a:shade val="20000"/>
                      <a:satMod val="120000"/>
                    </a:schemeClr>
                  </a:solidFill>
                </a:ln>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0" scaled="1"/>
                  <a:tileRect/>
                </a:gradFill>
                <a:latin typeface="Bahnschrift" pitchFamily="34" charset="0"/>
                <a:ea typeface="+mj-ea"/>
                <a:cs typeface="+mj-cs"/>
              </a:rPr>
              <a:t> Bac GT</a:t>
            </a:r>
          </a:p>
        </p:txBody>
      </p:sp>
      <p:sp>
        <p:nvSpPr>
          <p:cNvPr id="26" name="ZoneTexte 25"/>
          <p:cNvSpPr txBox="1"/>
          <p:nvPr/>
        </p:nvSpPr>
        <p:spPr>
          <a:xfrm>
            <a:off x="2207568" y="116633"/>
            <a:ext cx="3528392" cy="830997"/>
          </a:xfrm>
          <a:prstGeom prst="rect">
            <a:avLst/>
          </a:prstGeom>
          <a:noFill/>
        </p:spPr>
        <p:txBody>
          <a:bodyPr wrap="square" rtlCol="0">
            <a:spAutoFit/>
          </a:bodyPr>
          <a:lstStyle/>
          <a:p>
            <a:r>
              <a:rPr lang="fr-FR" sz="2400" dirty="0">
                <a:latin typeface="Bahnschrift" pitchFamily="34" charset="0"/>
              </a:rPr>
              <a:t>FREQUENTATION </a:t>
            </a:r>
          </a:p>
          <a:p>
            <a:r>
              <a:rPr lang="fr-FR" sz="2400" dirty="0">
                <a:latin typeface="Bahnschrift" pitchFamily="34" charset="0"/>
              </a:rPr>
              <a:t>DES APSA NATIONALES</a:t>
            </a:r>
          </a:p>
        </p:txBody>
      </p:sp>
      <p:pic>
        <p:nvPicPr>
          <p:cNvPr id="5126" name="Picture 6"/>
          <p:cNvPicPr>
            <a:picLocks noChangeAspect="1" noChangeArrowheads="1"/>
          </p:cNvPicPr>
          <p:nvPr/>
        </p:nvPicPr>
        <p:blipFill>
          <a:blip r:embed="rId3" cstate="print"/>
          <a:srcRect/>
          <a:stretch>
            <a:fillRect/>
          </a:stretch>
        </p:blipFill>
        <p:spPr bwMode="auto">
          <a:xfrm>
            <a:off x="6456040" y="116632"/>
            <a:ext cx="3744416" cy="3067970"/>
          </a:xfrm>
          <a:prstGeom prst="rect">
            <a:avLst/>
          </a:prstGeom>
          <a:ln>
            <a:noFill/>
          </a:ln>
          <a:effectLst>
            <a:outerShdw blurRad="292100" dist="139700" dir="2700000" algn="tl" rotWithShape="0">
              <a:srgbClr val="333333">
                <a:alpha val="65000"/>
              </a:srgbClr>
            </a:outerShdw>
          </a:effectLst>
        </p:spPr>
      </p:pic>
      <p:pic>
        <p:nvPicPr>
          <p:cNvPr id="5127" name="Picture 7"/>
          <p:cNvPicPr>
            <a:picLocks noChangeAspect="1" noChangeArrowheads="1"/>
          </p:cNvPicPr>
          <p:nvPr/>
        </p:nvPicPr>
        <p:blipFill>
          <a:blip r:embed="rId4" cstate="print"/>
          <a:srcRect/>
          <a:stretch>
            <a:fillRect/>
          </a:stretch>
        </p:blipFill>
        <p:spPr bwMode="auto">
          <a:xfrm>
            <a:off x="2639616" y="2060849"/>
            <a:ext cx="3456384" cy="2842679"/>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6528048" y="3212976"/>
            <a:ext cx="3672408" cy="400110"/>
          </a:xfrm>
          <a:prstGeom prst="rect">
            <a:avLst/>
          </a:prstGeom>
          <a:noFill/>
        </p:spPr>
        <p:txBody>
          <a:bodyPr wrap="square" rtlCol="0">
            <a:spAutoFit/>
          </a:bodyPr>
          <a:lstStyle/>
          <a:p>
            <a:r>
              <a:rPr lang="fr-FR" sz="1000" dirty="0">
                <a:latin typeface="Bahnschrift Light" pitchFamily="34" charset="0"/>
                <a:cs typeface="Arial" pitchFamily="34" charset="0"/>
              </a:rPr>
              <a:t>[Moyennes : Badminton 14.26 / Musculation 15.04 / Demi Fond 14.74 / Volley-ball 14.33 / Escalade 14.47]</a:t>
            </a:r>
          </a:p>
        </p:txBody>
      </p:sp>
      <p:sp>
        <p:nvSpPr>
          <p:cNvPr id="10" name="ZoneTexte 9"/>
          <p:cNvSpPr txBox="1"/>
          <p:nvPr/>
        </p:nvSpPr>
        <p:spPr>
          <a:xfrm>
            <a:off x="5879976" y="6457890"/>
            <a:ext cx="3528392" cy="400110"/>
          </a:xfrm>
          <a:prstGeom prst="rect">
            <a:avLst/>
          </a:prstGeom>
          <a:noFill/>
        </p:spPr>
        <p:txBody>
          <a:bodyPr wrap="square" rtlCol="0">
            <a:spAutoFit/>
          </a:bodyPr>
          <a:lstStyle/>
          <a:p>
            <a:r>
              <a:rPr lang="fr-FR" sz="1000" dirty="0">
                <a:latin typeface="Bahnschrift Light" pitchFamily="34" charset="0"/>
                <a:cs typeface="Arial" pitchFamily="34" charset="0"/>
              </a:rPr>
              <a:t>[Moyennes : Badminton 13.57 / Musculation 15.11 / Demi Fond 14.32 / Step 15.46 / Danse(s)15.36 ]</a:t>
            </a:r>
          </a:p>
        </p:txBody>
      </p:sp>
      <p:sp>
        <p:nvSpPr>
          <p:cNvPr id="11" name="ZoneTexte 10"/>
          <p:cNvSpPr txBox="1"/>
          <p:nvPr/>
        </p:nvSpPr>
        <p:spPr>
          <a:xfrm>
            <a:off x="2639616" y="4941168"/>
            <a:ext cx="3240360" cy="400110"/>
          </a:xfrm>
          <a:prstGeom prst="rect">
            <a:avLst/>
          </a:prstGeom>
          <a:noFill/>
        </p:spPr>
        <p:txBody>
          <a:bodyPr wrap="square" rtlCol="0">
            <a:spAutoFit/>
          </a:bodyPr>
          <a:lstStyle/>
          <a:p>
            <a:r>
              <a:rPr lang="fr-FR" sz="1000" dirty="0">
                <a:latin typeface="Bahnschrift Light" pitchFamily="34" charset="0"/>
                <a:cs typeface="Arial" pitchFamily="34" charset="0"/>
              </a:rPr>
              <a:t>[Moyennes : Musculation 14.97 / Badminton 15.21 / Demi Fond 15.13 /  Volley-ball 15.11 / Escalade 14.60]</a:t>
            </a:r>
          </a:p>
        </p:txBody>
      </p:sp>
      <p:sp>
        <p:nvSpPr>
          <p:cNvPr id="2" name="Étoile : 5 branches 1">
            <a:extLst>
              <a:ext uri="{FF2B5EF4-FFF2-40B4-BE49-F238E27FC236}">
                <a16:creationId xmlns:a16="http://schemas.microsoft.com/office/drawing/2014/main" id="{069ACD98-BF84-4F82-A642-6650FFCC465B}"/>
              </a:ext>
            </a:extLst>
          </p:cNvPr>
          <p:cNvSpPr/>
          <p:nvPr/>
        </p:nvSpPr>
        <p:spPr>
          <a:xfrm flipH="1">
            <a:off x="216599" y="2977938"/>
            <a:ext cx="1198880" cy="1046140"/>
          </a:xfrm>
          <a:prstGeom prst="star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CNE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59176-B72E-4ABE-AEF9-5153B641C7EE}"/>
              </a:ext>
            </a:extLst>
          </p:cNvPr>
          <p:cNvSpPr>
            <a:spLocks noGrp="1"/>
          </p:cNvSpPr>
          <p:nvPr>
            <p:ph type="title"/>
          </p:nvPr>
        </p:nvSpPr>
        <p:spPr>
          <a:xfrm>
            <a:off x="646111" y="430919"/>
            <a:ext cx="9404723" cy="918066"/>
          </a:xfrm>
        </p:spPr>
        <p:txBody>
          <a:bodyPr/>
          <a:lstStyle/>
          <a:p>
            <a:r>
              <a:rPr lang="fr-FR" dirty="0"/>
              <a:t>    CAHN : réels enjeux</a:t>
            </a:r>
          </a:p>
        </p:txBody>
      </p:sp>
      <p:sp>
        <p:nvSpPr>
          <p:cNvPr id="3" name="Espace réservé du contenu 2">
            <a:extLst>
              <a:ext uri="{FF2B5EF4-FFF2-40B4-BE49-F238E27FC236}">
                <a16:creationId xmlns:a16="http://schemas.microsoft.com/office/drawing/2014/main" id="{5E5EB09D-B3FB-434C-9E20-1429DD4382B9}"/>
              </a:ext>
            </a:extLst>
          </p:cNvPr>
          <p:cNvSpPr>
            <a:spLocks noGrp="1"/>
          </p:cNvSpPr>
          <p:nvPr>
            <p:ph idx="1"/>
          </p:nvPr>
        </p:nvSpPr>
        <p:spPr>
          <a:xfrm>
            <a:off x="1415039" y="1650929"/>
            <a:ext cx="10305906" cy="4776152"/>
          </a:xfrm>
        </p:spPr>
        <p:txBody>
          <a:bodyPr>
            <a:noAutofit/>
          </a:bodyPr>
          <a:lstStyle/>
          <a:p>
            <a:r>
              <a:rPr lang="fr-FR" sz="2400" dirty="0"/>
              <a:t>Groupe académique de réflexion sur l’évaluation</a:t>
            </a:r>
          </a:p>
          <a:p>
            <a:r>
              <a:rPr lang="fr-FR" sz="2400" dirty="0"/>
              <a:t>Lecture partagée des acquisitions de fin de parcours (15 ans, 1400h)</a:t>
            </a:r>
          </a:p>
          <a:p>
            <a:r>
              <a:rPr lang="fr-FR" sz="2400" dirty="0"/>
              <a:t>Analyse collective des leviers d’efficacité et d’évolution</a:t>
            </a:r>
          </a:p>
          <a:p>
            <a:r>
              <a:rPr lang="fr-FR" sz="2400" dirty="0"/>
              <a:t>Repères de pilotage de la discipline, aide à la décision</a:t>
            </a:r>
          </a:p>
          <a:p>
            <a:r>
              <a:rPr lang="fr-FR" sz="2400" dirty="0"/>
              <a:t>Développement de la culture disciplinaire</a:t>
            </a:r>
          </a:p>
          <a:p>
            <a:r>
              <a:rPr lang="fr-FR" sz="2400" dirty="0"/>
              <a:t>Avancer ensemble sur les défis professionnels tels que : équité de traitement et de réussite; réconciliation des logiques de formation et de certification; expliciter les attendus et rendre la discipline plus lisible; contribuer aux politiques publiques en conservant nos spécificités;</a:t>
            </a:r>
          </a:p>
        </p:txBody>
      </p:sp>
    </p:spTree>
    <p:extLst>
      <p:ext uri="{BB962C8B-B14F-4D97-AF65-F5344CB8AC3E}">
        <p14:creationId xmlns:p14="http://schemas.microsoft.com/office/powerpoint/2010/main" val="3942818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0853C3-2AD1-4BE5-9CF4-136AD46F39E9}"/>
              </a:ext>
            </a:extLst>
          </p:cNvPr>
          <p:cNvSpPr>
            <a:spLocks noGrp="1"/>
          </p:cNvSpPr>
          <p:nvPr>
            <p:ph type="title"/>
          </p:nvPr>
        </p:nvSpPr>
        <p:spPr>
          <a:xfrm>
            <a:off x="569911" y="795618"/>
            <a:ext cx="9404723" cy="1400530"/>
          </a:xfrm>
        </p:spPr>
        <p:txBody>
          <a:bodyPr/>
          <a:lstStyle/>
          <a:p>
            <a:r>
              <a:rPr lang="fr-FR" dirty="0"/>
              <a:t>Distribution des notes</a:t>
            </a:r>
          </a:p>
        </p:txBody>
      </p:sp>
      <p:pic>
        <p:nvPicPr>
          <p:cNvPr id="4" name="Espace réservé du contenu 3">
            <a:extLst>
              <a:ext uri="{FF2B5EF4-FFF2-40B4-BE49-F238E27FC236}">
                <a16:creationId xmlns:a16="http://schemas.microsoft.com/office/drawing/2014/main" id="{2291E982-9F92-43B8-96AA-1A471BF63C5F}"/>
              </a:ext>
            </a:extLst>
          </p:cNvPr>
          <p:cNvPicPr>
            <a:picLocks noGrp="1" noChangeAspect="1"/>
          </p:cNvPicPr>
          <p:nvPr>
            <p:ph idx="1"/>
          </p:nvPr>
        </p:nvPicPr>
        <p:blipFill>
          <a:blip r:embed="rId2"/>
          <a:stretch>
            <a:fillRect/>
          </a:stretch>
        </p:blipFill>
        <p:spPr>
          <a:xfrm>
            <a:off x="2700338" y="2340769"/>
            <a:ext cx="7274296" cy="3388519"/>
          </a:xfrm>
          <a:prstGeom prst="rect">
            <a:avLst/>
          </a:prstGeom>
        </p:spPr>
      </p:pic>
    </p:spTree>
    <p:extLst>
      <p:ext uri="{BB962C8B-B14F-4D97-AF65-F5344CB8AC3E}">
        <p14:creationId xmlns:p14="http://schemas.microsoft.com/office/powerpoint/2010/main" val="3737689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A85C5-F088-4093-A876-82B4D6656F59}"/>
              </a:ext>
            </a:extLst>
          </p:cNvPr>
          <p:cNvSpPr>
            <a:spLocks noGrp="1"/>
          </p:cNvSpPr>
          <p:nvPr>
            <p:ph type="ctrTitle"/>
          </p:nvPr>
        </p:nvSpPr>
        <p:spPr>
          <a:xfrm>
            <a:off x="1154955" y="1109069"/>
            <a:ext cx="8825658" cy="2319931"/>
          </a:xfrm>
        </p:spPr>
        <p:txBody>
          <a:bodyPr/>
          <a:lstStyle/>
          <a:p>
            <a:r>
              <a:rPr lang="fr-FR" dirty="0"/>
              <a:t>Session 2025 : résultats par AFL</a:t>
            </a:r>
          </a:p>
        </p:txBody>
      </p:sp>
      <p:sp>
        <p:nvSpPr>
          <p:cNvPr id="3" name="Sous-titre 2">
            <a:extLst>
              <a:ext uri="{FF2B5EF4-FFF2-40B4-BE49-F238E27FC236}">
                <a16:creationId xmlns:a16="http://schemas.microsoft.com/office/drawing/2014/main" id="{4A2D0E96-76C5-4617-B488-03CBFC59B185}"/>
              </a:ext>
            </a:extLst>
          </p:cNvPr>
          <p:cNvSpPr>
            <a:spLocks noGrp="1"/>
          </p:cNvSpPr>
          <p:nvPr>
            <p:ph type="subTitle" idx="1"/>
          </p:nvPr>
        </p:nvSpPr>
        <p:spPr>
          <a:xfrm>
            <a:off x="2269418" y="4528142"/>
            <a:ext cx="8825658" cy="861420"/>
          </a:xfrm>
        </p:spPr>
        <p:txBody>
          <a:bodyPr>
            <a:normAutofit/>
          </a:bodyPr>
          <a:lstStyle/>
          <a:p>
            <a:r>
              <a:rPr lang="fr-FR" sz="3600" b="1" dirty="0"/>
              <a:t>Exemple CA4 AFL 1, 2, 3</a:t>
            </a:r>
          </a:p>
        </p:txBody>
      </p:sp>
      <p:pic>
        <p:nvPicPr>
          <p:cNvPr id="4" name="Image 3">
            <a:extLst>
              <a:ext uri="{FF2B5EF4-FFF2-40B4-BE49-F238E27FC236}">
                <a16:creationId xmlns:a16="http://schemas.microsoft.com/office/drawing/2014/main" id="{4CB801C8-AB17-4715-9721-0C5D50A19328}"/>
              </a:ext>
            </a:extLst>
          </p:cNvPr>
          <p:cNvPicPr/>
          <p:nvPr/>
        </p:nvPicPr>
        <p:blipFill>
          <a:blip r:embed="rId2"/>
          <a:stretch>
            <a:fillRect/>
          </a:stretch>
        </p:blipFill>
        <p:spPr>
          <a:xfrm>
            <a:off x="10980776" y="5808041"/>
            <a:ext cx="774762" cy="677517"/>
          </a:xfrm>
          <a:prstGeom prst="rect">
            <a:avLst/>
          </a:prstGeom>
        </p:spPr>
      </p:pic>
    </p:spTree>
    <p:extLst>
      <p:ext uri="{BB962C8B-B14F-4D97-AF65-F5344CB8AC3E}">
        <p14:creationId xmlns:p14="http://schemas.microsoft.com/office/powerpoint/2010/main" val="408567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DC015C3-371A-43AC-9B47-539EE1DC7CF1}"/>
              </a:ext>
            </a:extLst>
          </p:cNvPr>
          <p:cNvPicPr>
            <a:picLocks noChangeAspect="1"/>
          </p:cNvPicPr>
          <p:nvPr/>
        </p:nvPicPr>
        <p:blipFill>
          <a:blip r:embed="rId2"/>
          <a:stretch>
            <a:fillRect/>
          </a:stretch>
        </p:blipFill>
        <p:spPr>
          <a:xfrm>
            <a:off x="0" y="-214312"/>
            <a:ext cx="11029950" cy="2500312"/>
          </a:xfrm>
          <a:prstGeom prst="rect">
            <a:avLst/>
          </a:prstGeom>
        </p:spPr>
      </p:pic>
      <p:pic>
        <p:nvPicPr>
          <p:cNvPr id="3" name="Image 2">
            <a:extLst>
              <a:ext uri="{FF2B5EF4-FFF2-40B4-BE49-F238E27FC236}">
                <a16:creationId xmlns:a16="http://schemas.microsoft.com/office/drawing/2014/main" id="{3B1A4518-5C83-477F-8990-9EBB8E4D1315}"/>
              </a:ext>
            </a:extLst>
          </p:cNvPr>
          <p:cNvPicPr>
            <a:picLocks noChangeAspect="1"/>
          </p:cNvPicPr>
          <p:nvPr/>
        </p:nvPicPr>
        <p:blipFill>
          <a:blip r:embed="rId3"/>
          <a:stretch>
            <a:fillRect/>
          </a:stretch>
        </p:blipFill>
        <p:spPr>
          <a:xfrm>
            <a:off x="414338" y="2286000"/>
            <a:ext cx="11029950" cy="2194816"/>
          </a:xfrm>
          <a:prstGeom prst="rect">
            <a:avLst/>
          </a:prstGeom>
        </p:spPr>
      </p:pic>
      <p:pic>
        <p:nvPicPr>
          <p:cNvPr id="5" name="Image 4">
            <a:extLst>
              <a:ext uri="{FF2B5EF4-FFF2-40B4-BE49-F238E27FC236}">
                <a16:creationId xmlns:a16="http://schemas.microsoft.com/office/drawing/2014/main" id="{D716A90D-A1AE-49D9-86E5-55A4C46A1A6D}"/>
              </a:ext>
            </a:extLst>
          </p:cNvPr>
          <p:cNvPicPr>
            <a:picLocks noChangeAspect="1"/>
          </p:cNvPicPr>
          <p:nvPr/>
        </p:nvPicPr>
        <p:blipFill>
          <a:blip r:embed="rId4"/>
          <a:stretch>
            <a:fillRect/>
          </a:stretch>
        </p:blipFill>
        <p:spPr>
          <a:xfrm>
            <a:off x="812006" y="4480816"/>
            <a:ext cx="11379994" cy="2377184"/>
          </a:xfrm>
          <a:prstGeom prst="rect">
            <a:avLst/>
          </a:prstGeom>
        </p:spPr>
      </p:pic>
      <p:sp>
        <p:nvSpPr>
          <p:cNvPr id="7" name="Ellipse 6">
            <a:extLst>
              <a:ext uri="{FF2B5EF4-FFF2-40B4-BE49-F238E27FC236}">
                <a16:creationId xmlns:a16="http://schemas.microsoft.com/office/drawing/2014/main" id="{4058D44F-08E4-4CA0-BEFA-2612EB69BC34}"/>
              </a:ext>
            </a:extLst>
          </p:cNvPr>
          <p:cNvSpPr/>
          <p:nvPr/>
        </p:nvSpPr>
        <p:spPr>
          <a:xfrm>
            <a:off x="-145774" y="4876800"/>
            <a:ext cx="2339010" cy="169627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AFL2 et 3 : identifier les savoirs, expliciter les indicateurs</a:t>
            </a:r>
          </a:p>
          <a:p>
            <a:pPr algn="ctr"/>
            <a:r>
              <a:rPr lang="fr-FR" sz="1100" b="1" dirty="0"/>
              <a:t>AFL1 : distribution bimodale donc indicateurs de discrimination à reprendre (12-18)</a:t>
            </a:r>
          </a:p>
        </p:txBody>
      </p:sp>
      <p:sp>
        <p:nvSpPr>
          <p:cNvPr id="8" name="Ellipse 7">
            <a:extLst>
              <a:ext uri="{FF2B5EF4-FFF2-40B4-BE49-F238E27FC236}">
                <a16:creationId xmlns:a16="http://schemas.microsoft.com/office/drawing/2014/main" id="{26915C77-7AAB-4575-88FC-6A779C4027A1}"/>
              </a:ext>
            </a:extLst>
          </p:cNvPr>
          <p:cNvSpPr/>
          <p:nvPr/>
        </p:nvSpPr>
        <p:spPr>
          <a:xfrm>
            <a:off x="1272208" y="3168028"/>
            <a:ext cx="3458817" cy="7023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AFL2</a:t>
            </a:r>
            <a:r>
              <a:rPr lang="fr-FR" sz="1400" dirty="0">
                <a:solidFill>
                  <a:schemeClr val="bg1"/>
                </a:solidFill>
              </a:rPr>
              <a:t> : 35 % ont 20/20</a:t>
            </a:r>
          </a:p>
          <a:p>
            <a:pPr algn="ctr"/>
            <a:r>
              <a:rPr lang="fr-FR" sz="1400" dirty="0">
                <a:solidFill>
                  <a:schemeClr val="bg1"/>
                </a:solidFill>
              </a:rPr>
              <a:t>80 % &gt; 15/20</a:t>
            </a:r>
            <a:r>
              <a:rPr lang="fr-FR" sz="1400" dirty="0"/>
              <a:t> </a:t>
            </a:r>
          </a:p>
        </p:txBody>
      </p:sp>
      <p:sp>
        <p:nvSpPr>
          <p:cNvPr id="9" name="Ellipse 8">
            <a:extLst>
              <a:ext uri="{FF2B5EF4-FFF2-40B4-BE49-F238E27FC236}">
                <a16:creationId xmlns:a16="http://schemas.microsoft.com/office/drawing/2014/main" id="{6A6374F4-6509-4A7F-8E3C-625841614580}"/>
              </a:ext>
            </a:extLst>
          </p:cNvPr>
          <p:cNvSpPr/>
          <p:nvPr/>
        </p:nvSpPr>
        <p:spPr>
          <a:xfrm>
            <a:off x="2862470" y="5539409"/>
            <a:ext cx="2915478" cy="8878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AFL3</a:t>
            </a:r>
            <a:r>
              <a:rPr lang="fr-FR" sz="1400" dirty="0">
                <a:solidFill>
                  <a:schemeClr val="bg1"/>
                </a:solidFill>
              </a:rPr>
              <a:t> : 30 % ont 20/20</a:t>
            </a:r>
          </a:p>
          <a:p>
            <a:pPr algn="ctr"/>
            <a:r>
              <a:rPr lang="fr-FR" sz="1400" dirty="0">
                <a:solidFill>
                  <a:schemeClr val="bg1"/>
                </a:solidFill>
              </a:rPr>
              <a:t>75 % &gt; 15</a:t>
            </a:r>
          </a:p>
        </p:txBody>
      </p:sp>
      <p:sp>
        <p:nvSpPr>
          <p:cNvPr id="10" name="Ellipse 9">
            <a:extLst>
              <a:ext uri="{FF2B5EF4-FFF2-40B4-BE49-F238E27FC236}">
                <a16:creationId xmlns:a16="http://schemas.microsoft.com/office/drawing/2014/main" id="{4338A227-65F5-4078-AA3B-1340994050AF}"/>
              </a:ext>
            </a:extLst>
          </p:cNvPr>
          <p:cNvSpPr/>
          <p:nvPr/>
        </p:nvSpPr>
        <p:spPr>
          <a:xfrm>
            <a:off x="636103" y="649357"/>
            <a:ext cx="1656523" cy="871299"/>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CA4 AFL 1</a:t>
            </a:r>
          </a:p>
        </p:txBody>
      </p:sp>
    </p:spTree>
    <p:extLst>
      <p:ext uri="{BB962C8B-B14F-4D97-AF65-F5344CB8AC3E}">
        <p14:creationId xmlns:p14="http://schemas.microsoft.com/office/powerpoint/2010/main" val="2095257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593E7D-6869-441D-BCB3-E9219528ED16}"/>
              </a:ext>
            </a:extLst>
          </p:cNvPr>
          <p:cNvSpPr>
            <a:spLocks noGrp="1"/>
          </p:cNvSpPr>
          <p:nvPr>
            <p:ph type="title"/>
          </p:nvPr>
        </p:nvSpPr>
        <p:spPr>
          <a:xfrm>
            <a:off x="417988" y="1424241"/>
            <a:ext cx="11079126" cy="706964"/>
          </a:xfrm>
        </p:spPr>
        <p:txBody>
          <a:bodyPr/>
          <a:lstStyle/>
          <a:p>
            <a:r>
              <a:rPr lang="fr-FR" dirty="0"/>
              <a:t>Bilan académique sur l’évaluation en EPS</a:t>
            </a:r>
          </a:p>
        </p:txBody>
      </p:sp>
      <p:sp>
        <p:nvSpPr>
          <p:cNvPr id="3" name="Espace réservé du contenu 2">
            <a:extLst>
              <a:ext uri="{FF2B5EF4-FFF2-40B4-BE49-F238E27FC236}">
                <a16:creationId xmlns:a16="http://schemas.microsoft.com/office/drawing/2014/main" id="{56EB9816-1AD2-4226-BD00-9FCCD308EF4C}"/>
              </a:ext>
            </a:extLst>
          </p:cNvPr>
          <p:cNvSpPr>
            <a:spLocks noGrp="1"/>
          </p:cNvSpPr>
          <p:nvPr>
            <p:ph idx="1"/>
          </p:nvPr>
        </p:nvSpPr>
        <p:spPr>
          <a:xfrm>
            <a:off x="1154954" y="2641600"/>
            <a:ext cx="9605195" cy="3378199"/>
          </a:xfrm>
        </p:spPr>
        <p:txBody>
          <a:bodyPr>
            <a:normAutofit fontScale="55000" lnSpcReduction="20000"/>
          </a:bodyPr>
          <a:lstStyle/>
          <a:p>
            <a:r>
              <a:rPr lang="fr-FR" sz="2800" dirty="0"/>
              <a:t>Points de vigilance : moyennes élevées (effet des </a:t>
            </a:r>
            <a:r>
              <a:rPr lang="fr-FR" sz="2800" dirty="0" err="1"/>
              <a:t>barême</a:t>
            </a:r>
            <a:r>
              <a:rPr lang="fr-FR" sz="2800"/>
              <a:t> locaux ?), </a:t>
            </a:r>
            <a:r>
              <a:rPr lang="fr-FR" sz="2800" dirty="0"/>
              <a:t>écarts voie G/ voie T; écarts F/G; ouverture de l’offre vers CA2 et CA3; niveau d’exigences AFL 2 et 3.</a:t>
            </a:r>
          </a:p>
          <a:p>
            <a:r>
              <a:rPr lang="fr-FR" sz="2800" dirty="0"/>
              <a:t>Les défis à relever : niveau d’exigence fin de scolarité, ouverture de l’offre (APSA lycée, CA2 et CA3), évaluations plus inclusives (épreuves adaptées, écarts F/G),</a:t>
            </a:r>
          </a:p>
          <a:p>
            <a:r>
              <a:rPr lang="fr-FR" sz="2800" dirty="0"/>
              <a:t>Points d’appui :  taux de dispenses, régulation des moyennes à la baisse, offre de formation équilibrée, pas d’effet CA ni département</a:t>
            </a:r>
          </a:p>
          <a:p>
            <a:r>
              <a:rPr lang="fr-FR" sz="2800" dirty="0"/>
              <a:t>Évolution du rôle de la commission Académique, session 2025 et sessions suivantes : régulations à N+1, proposition d’accompagnement et d’outils de régulation</a:t>
            </a:r>
          </a:p>
          <a:p>
            <a:r>
              <a:rPr lang="fr-FR" sz="2800" dirty="0"/>
              <a:t>compléter la liste académique</a:t>
            </a:r>
          </a:p>
          <a:p>
            <a:r>
              <a:rPr lang="fr-FR" sz="2800" dirty="0"/>
              <a:t>Remontée des données et remarques à la commission nationale, bilan de la session, évolution des référentiels par CA, évolution des outils de saisie et de stat</a:t>
            </a:r>
          </a:p>
          <a:p>
            <a:r>
              <a:rPr lang="fr-FR" sz="2800" dirty="0"/>
              <a:t>Inscrire l’EPS dans le projet d’évaluation des lycées</a:t>
            </a:r>
          </a:p>
          <a:p>
            <a:endParaRPr lang="fr-FR" dirty="0"/>
          </a:p>
          <a:p>
            <a:endParaRPr lang="fr-FR" dirty="0"/>
          </a:p>
        </p:txBody>
      </p:sp>
    </p:spTree>
    <p:extLst>
      <p:ext uri="{BB962C8B-B14F-4D97-AF65-F5344CB8AC3E}">
        <p14:creationId xmlns:p14="http://schemas.microsoft.com/office/powerpoint/2010/main" val="573894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97CE6F-3106-4890-9FDD-17A385E02ED5}"/>
              </a:ext>
            </a:extLst>
          </p:cNvPr>
          <p:cNvSpPr>
            <a:spLocks noGrp="1"/>
          </p:cNvSpPr>
          <p:nvPr>
            <p:ph type="title"/>
          </p:nvPr>
        </p:nvSpPr>
        <p:spPr>
          <a:xfrm>
            <a:off x="575890" y="956301"/>
            <a:ext cx="9404723" cy="1400530"/>
          </a:xfrm>
        </p:spPr>
        <p:txBody>
          <a:bodyPr/>
          <a:lstStyle/>
          <a:p>
            <a:r>
              <a:rPr lang="fr-FR" dirty="0"/>
              <a:t>La certification, projets 2025-26</a:t>
            </a:r>
          </a:p>
        </p:txBody>
      </p:sp>
      <p:sp>
        <p:nvSpPr>
          <p:cNvPr id="3" name="Espace réservé du contenu 2">
            <a:extLst>
              <a:ext uri="{FF2B5EF4-FFF2-40B4-BE49-F238E27FC236}">
                <a16:creationId xmlns:a16="http://schemas.microsoft.com/office/drawing/2014/main" id="{FD0C45A1-2A04-4185-84B2-B88C6AA4DFC7}"/>
              </a:ext>
            </a:extLst>
          </p:cNvPr>
          <p:cNvSpPr>
            <a:spLocks noGrp="1"/>
          </p:cNvSpPr>
          <p:nvPr>
            <p:ph idx="1"/>
          </p:nvPr>
        </p:nvSpPr>
        <p:spPr>
          <a:xfrm>
            <a:off x="1154954" y="2576945"/>
            <a:ext cx="9713937" cy="3657599"/>
          </a:xfrm>
        </p:spPr>
        <p:txBody>
          <a:bodyPr>
            <a:normAutofit/>
          </a:bodyPr>
          <a:lstStyle/>
          <a:p>
            <a:r>
              <a:rPr lang="fr-FR" dirty="0"/>
              <a:t>Régulations à N+1 liées aux harmonisations</a:t>
            </a:r>
          </a:p>
          <a:p>
            <a:r>
              <a:rPr lang="fr-FR" dirty="0"/>
              <a:t>Analyse plus fine par AFL et ajustements de programmation ou de référentiels proposés par les équipes</a:t>
            </a:r>
          </a:p>
          <a:p>
            <a:r>
              <a:rPr lang="fr-FR" dirty="0"/>
              <a:t>Poursuite de la validation des référentiels d’</a:t>
            </a:r>
            <a:r>
              <a:rPr lang="fr-FR" dirty="0">
                <a:solidFill>
                  <a:srgbClr val="00B0F0"/>
                </a:solidFill>
              </a:rPr>
              <a:t>option</a:t>
            </a:r>
            <a:r>
              <a:rPr lang="fr-FR" dirty="0"/>
              <a:t>, des </a:t>
            </a:r>
            <a:r>
              <a:rPr lang="fr-FR" dirty="0">
                <a:solidFill>
                  <a:srgbClr val="00B0F0"/>
                </a:solidFill>
              </a:rPr>
              <a:t>CFA</a:t>
            </a:r>
            <a:r>
              <a:rPr lang="fr-FR" dirty="0"/>
              <a:t> et </a:t>
            </a:r>
            <a:r>
              <a:rPr lang="fr-FR" dirty="0">
                <a:solidFill>
                  <a:srgbClr val="00B0F0"/>
                </a:solidFill>
              </a:rPr>
              <a:t>UFA</a:t>
            </a:r>
          </a:p>
          <a:p>
            <a:r>
              <a:rPr lang="fr-FR" dirty="0"/>
              <a:t>Ajustement des référentiels de la spécialité </a:t>
            </a:r>
            <a:r>
              <a:rPr lang="fr-FR" dirty="0">
                <a:solidFill>
                  <a:srgbClr val="00B0F0"/>
                </a:solidFill>
              </a:rPr>
              <a:t>EPPCS</a:t>
            </a:r>
          </a:p>
          <a:p>
            <a:r>
              <a:rPr lang="fr-FR" dirty="0"/>
              <a:t>Lycées expérimentaux AFL1 / tests de condition physique</a:t>
            </a:r>
          </a:p>
          <a:p>
            <a:r>
              <a:rPr lang="fr-FR" dirty="0"/>
              <a:t>Création d’une commission DNB</a:t>
            </a:r>
          </a:p>
          <a:p>
            <a:r>
              <a:rPr lang="fr-FR" dirty="0"/>
              <a:t>Jalonnement évaluatif du parcours collège-lycée</a:t>
            </a:r>
          </a:p>
          <a:p>
            <a:endParaRPr lang="fr-FR" dirty="0"/>
          </a:p>
          <a:p>
            <a:endParaRPr lang="fr-FR" dirty="0"/>
          </a:p>
        </p:txBody>
      </p:sp>
    </p:spTree>
    <p:extLst>
      <p:ext uri="{BB962C8B-B14F-4D97-AF65-F5344CB8AC3E}">
        <p14:creationId xmlns:p14="http://schemas.microsoft.com/office/powerpoint/2010/main" val="3565705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0F2E2C-A412-476A-B677-C79D9F27C7F1}"/>
              </a:ext>
            </a:extLst>
          </p:cNvPr>
          <p:cNvSpPr>
            <a:spLocks noGrp="1"/>
          </p:cNvSpPr>
          <p:nvPr>
            <p:ph type="title"/>
          </p:nvPr>
        </p:nvSpPr>
        <p:spPr>
          <a:xfrm>
            <a:off x="1154954" y="973668"/>
            <a:ext cx="10162403" cy="868384"/>
          </a:xfrm>
        </p:spPr>
        <p:txBody>
          <a:bodyPr/>
          <a:lstStyle/>
          <a:p>
            <a:r>
              <a:rPr lang="fr-FR" dirty="0"/>
              <a:t>Objectifs des commissions académiques :</a:t>
            </a:r>
          </a:p>
        </p:txBody>
      </p:sp>
      <p:sp>
        <p:nvSpPr>
          <p:cNvPr id="3" name="Espace réservé du contenu 2">
            <a:extLst>
              <a:ext uri="{FF2B5EF4-FFF2-40B4-BE49-F238E27FC236}">
                <a16:creationId xmlns:a16="http://schemas.microsoft.com/office/drawing/2014/main" id="{52C2D755-49FB-49E3-A71F-E45C7E284576}"/>
              </a:ext>
            </a:extLst>
          </p:cNvPr>
          <p:cNvSpPr>
            <a:spLocks noGrp="1"/>
          </p:cNvSpPr>
          <p:nvPr>
            <p:ph idx="1"/>
          </p:nvPr>
        </p:nvSpPr>
        <p:spPr>
          <a:xfrm>
            <a:off x="1327233" y="2908300"/>
            <a:ext cx="9990124" cy="3479248"/>
          </a:xfrm>
        </p:spPr>
        <p:txBody>
          <a:bodyPr>
            <a:noAutofit/>
          </a:bodyPr>
          <a:lstStyle/>
          <a:p>
            <a:r>
              <a:rPr lang="fr-FR" sz="2400" dirty="0"/>
              <a:t>La commission académique d'harmonisation et de proposition de notes est présidée par le recteur d'académie ou son représentant </a:t>
            </a:r>
          </a:p>
          <a:p>
            <a:r>
              <a:rPr lang="fr-FR" sz="2400" dirty="0"/>
              <a:t>Pour les LGT, elle arrête la liste académique des épreuves de l'enseignement obligatoire pouvant être choisies dans le cadre du CCF, et le cas échéant des épreuves adaptées ; un référentiel est élaboré pour chacune de ces épreuves ;</a:t>
            </a:r>
          </a:p>
          <a:p>
            <a:r>
              <a:rPr lang="fr-FR" sz="2400" dirty="0">
                <a:solidFill>
                  <a:schemeClr val="accent1">
                    <a:lumMod val="40000"/>
                    <a:lumOff val="60000"/>
                  </a:schemeClr>
                </a:solidFill>
              </a:rPr>
              <a:t>valide les protocoles d'évaluation des établissements publics et privés habilités à pratiquer le CCF aux échéances fixées. </a:t>
            </a:r>
          </a:p>
        </p:txBody>
      </p:sp>
      <p:pic>
        <p:nvPicPr>
          <p:cNvPr id="4" name="Image 3">
            <a:extLst>
              <a:ext uri="{FF2B5EF4-FFF2-40B4-BE49-F238E27FC236}">
                <a16:creationId xmlns:a16="http://schemas.microsoft.com/office/drawing/2014/main" id="{774CAB51-4865-410F-9C54-32E13A9B6F3F}"/>
              </a:ext>
            </a:extLst>
          </p:cNvPr>
          <p:cNvPicPr/>
          <p:nvPr/>
        </p:nvPicPr>
        <p:blipFill>
          <a:blip r:embed="rId2"/>
          <a:stretch>
            <a:fillRect/>
          </a:stretch>
        </p:blipFill>
        <p:spPr>
          <a:xfrm>
            <a:off x="10929976" y="1697658"/>
            <a:ext cx="774762" cy="677517"/>
          </a:xfrm>
          <a:prstGeom prst="rect">
            <a:avLst/>
          </a:prstGeom>
        </p:spPr>
      </p:pic>
    </p:spTree>
    <p:extLst>
      <p:ext uri="{BB962C8B-B14F-4D97-AF65-F5344CB8AC3E}">
        <p14:creationId xmlns:p14="http://schemas.microsoft.com/office/powerpoint/2010/main" val="3363969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91E03B-6D6A-49E3-AA52-7C26B6CC7FCB}"/>
              </a:ext>
            </a:extLst>
          </p:cNvPr>
          <p:cNvSpPr/>
          <p:nvPr/>
        </p:nvSpPr>
        <p:spPr>
          <a:xfrm>
            <a:off x="450574" y="591897"/>
            <a:ext cx="10283686" cy="6771084"/>
          </a:xfrm>
          <a:prstGeom prst="rect">
            <a:avLst/>
          </a:prstGeom>
        </p:spPr>
        <p:txBody>
          <a:bodyPr wrap="square">
            <a:spAutoFit/>
          </a:bodyPr>
          <a:lstStyle/>
          <a:p>
            <a:pPr lvl="0">
              <a:spcBef>
                <a:spcPts val="1000"/>
              </a:spcBef>
              <a:buClr>
                <a:srgbClr val="B31166"/>
              </a:buClr>
              <a:buSzPct val="80000"/>
            </a:pPr>
            <a:endParaRPr lang="fr-FR" sz="2400" dirty="0">
              <a:solidFill>
                <a:prstClr val="black">
                  <a:lumMod val="75000"/>
                  <a:lumOff val="25000"/>
                </a:prstClr>
              </a:solidFill>
            </a:endParaRPr>
          </a:p>
          <a:p>
            <a:pPr marL="342900" lvl="0" indent="-342900">
              <a:spcBef>
                <a:spcPts val="1000"/>
              </a:spcBef>
              <a:buClr>
                <a:srgbClr val="B31166"/>
              </a:buClr>
              <a:buSzPct val="80000"/>
              <a:buFont typeface="Wingdings 3" charset="2"/>
              <a:buChar char=""/>
            </a:pPr>
            <a:r>
              <a:rPr lang="fr-FR" sz="2400" dirty="0">
                <a:solidFill>
                  <a:schemeClr val="tx1">
                    <a:lumMod val="85000"/>
                  </a:schemeClr>
                </a:solidFill>
              </a:rPr>
              <a:t>harmonise les notes des contrôles en cours de formation de l'enseignement obligatoire, enseignement optionnel, EPPCS 1ère ; </a:t>
            </a:r>
          </a:p>
          <a:p>
            <a:pPr marL="342900" lvl="0" indent="-342900">
              <a:spcBef>
                <a:spcPts val="1000"/>
              </a:spcBef>
              <a:buClr>
                <a:srgbClr val="B31166"/>
              </a:buClr>
              <a:buSzPct val="80000"/>
              <a:buFont typeface="Wingdings 3" charset="2"/>
              <a:buChar char=""/>
            </a:pPr>
            <a:r>
              <a:rPr lang="fr-FR" sz="2400" dirty="0">
                <a:solidFill>
                  <a:schemeClr val="tx1">
                    <a:lumMod val="85000"/>
                  </a:schemeClr>
                </a:solidFill>
              </a:rPr>
              <a:t>établit un compte-rendu des sessions qu'elle transmet à la commission nationale dès la fin de l'année scolaire. Ce document permet de repérer les épreuves choisies dans l'académie, la répartition et la moyenne des notes des candidates et des candidats selon les épreuves, les types d'obstacles liés à la conception des épreuves, les évolutions souhaitées et tout renseignement demandé par la commission nationale ; </a:t>
            </a:r>
          </a:p>
          <a:p>
            <a:pPr marL="342900" lvl="0" indent="-342900">
              <a:spcBef>
                <a:spcPts val="1000"/>
              </a:spcBef>
              <a:buClr>
                <a:srgbClr val="B31166"/>
              </a:buClr>
              <a:buSzPct val="80000"/>
              <a:buFont typeface="Wingdings 3" charset="2"/>
              <a:buChar char=""/>
            </a:pPr>
            <a:r>
              <a:rPr lang="fr-FR" sz="2400" dirty="0">
                <a:solidFill>
                  <a:schemeClr val="tx1">
                    <a:lumMod val="85000"/>
                  </a:schemeClr>
                </a:solidFill>
              </a:rPr>
              <a:t>publie les statistiques sur les moyennes académiques, leurs analyses et les préconisations qui en découlent. </a:t>
            </a:r>
          </a:p>
          <a:p>
            <a:pPr lvl="0">
              <a:spcBef>
                <a:spcPts val="1000"/>
              </a:spcBef>
              <a:buClr>
                <a:srgbClr val="B31166"/>
              </a:buClr>
              <a:buSzPct val="80000"/>
            </a:pPr>
            <a:r>
              <a:rPr lang="fr-FR" sz="2400" dirty="0">
                <a:solidFill>
                  <a:schemeClr val="tx1">
                    <a:lumMod val="85000"/>
                  </a:schemeClr>
                </a:solidFill>
              </a:rPr>
              <a:t>    Le renouvellement des membres de la commission académique   se fait par fraction ou totalité tous les trois ans. </a:t>
            </a:r>
          </a:p>
          <a:p>
            <a:pPr lvl="0">
              <a:spcBef>
                <a:spcPts val="1000"/>
              </a:spcBef>
              <a:buClr>
                <a:srgbClr val="B31166"/>
              </a:buClr>
              <a:buSzPct val="80000"/>
            </a:pPr>
            <a:endParaRPr lang="fr-FR" sz="2400" dirty="0">
              <a:solidFill>
                <a:prstClr val="black">
                  <a:lumMod val="75000"/>
                  <a:lumOff val="25000"/>
                </a:prstClr>
              </a:solidFill>
            </a:endParaRPr>
          </a:p>
          <a:p>
            <a:pPr lvl="0">
              <a:spcBef>
                <a:spcPts val="1000"/>
              </a:spcBef>
              <a:buClr>
                <a:srgbClr val="B31166"/>
              </a:buClr>
              <a:buSzPct val="80000"/>
            </a:pPr>
            <a:endParaRPr lang="fr-FR" sz="2400" dirty="0">
              <a:solidFill>
                <a:prstClr val="black">
                  <a:lumMod val="75000"/>
                  <a:lumOff val="25000"/>
                </a:prstClr>
              </a:solidFill>
            </a:endParaRPr>
          </a:p>
        </p:txBody>
      </p:sp>
      <p:pic>
        <p:nvPicPr>
          <p:cNvPr id="3" name="Image 2">
            <a:extLst>
              <a:ext uri="{FF2B5EF4-FFF2-40B4-BE49-F238E27FC236}">
                <a16:creationId xmlns:a16="http://schemas.microsoft.com/office/drawing/2014/main" id="{8A5DC5CF-1E57-4713-81D2-D688B41A3FED}"/>
              </a:ext>
            </a:extLst>
          </p:cNvPr>
          <p:cNvPicPr/>
          <p:nvPr/>
        </p:nvPicPr>
        <p:blipFill>
          <a:blip r:embed="rId2"/>
          <a:stretch>
            <a:fillRect/>
          </a:stretch>
        </p:blipFill>
        <p:spPr>
          <a:xfrm>
            <a:off x="11183976" y="5698158"/>
            <a:ext cx="774762" cy="677517"/>
          </a:xfrm>
          <a:prstGeom prst="rect">
            <a:avLst/>
          </a:prstGeom>
        </p:spPr>
      </p:pic>
    </p:spTree>
    <p:extLst>
      <p:ext uri="{BB962C8B-B14F-4D97-AF65-F5344CB8AC3E}">
        <p14:creationId xmlns:p14="http://schemas.microsoft.com/office/powerpoint/2010/main" val="9603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A144D2-7569-4970-AD1D-F9BD7C6CBC19}"/>
              </a:ext>
            </a:extLst>
          </p:cNvPr>
          <p:cNvSpPr>
            <a:spLocks noGrp="1"/>
          </p:cNvSpPr>
          <p:nvPr>
            <p:ph type="title"/>
          </p:nvPr>
        </p:nvSpPr>
        <p:spPr>
          <a:xfrm>
            <a:off x="155781" y="549965"/>
            <a:ext cx="10233924" cy="1400530"/>
          </a:xfrm>
        </p:spPr>
        <p:txBody>
          <a:bodyPr/>
          <a:lstStyle/>
          <a:p>
            <a:r>
              <a:rPr lang="fr-FR" dirty="0"/>
              <a:t>Principes d’harmonisation session 2025</a:t>
            </a:r>
          </a:p>
        </p:txBody>
      </p:sp>
      <p:sp>
        <p:nvSpPr>
          <p:cNvPr id="3" name="Espace réservé du contenu 2">
            <a:extLst>
              <a:ext uri="{FF2B5EF4-FFF2-40B4-BE49-F238E27FC236}">
                <a16:creationId xmlns:a16="http://schemas.microsoft.com/office/drawing/2014/main" id="{676FE7A4-8AEF-4F33-80D7-ED30AAB334DE}"/>
              </a:ext>
            </a:extLst>
          </p:cNvPr>
          <p:cNvSpPr>
            <a:spLocks noGrp="1"/>
          </p:cNvSpPr>
          <p:nvPr>
            <p:ph idx="1"/>
          </p:nvPr>
        </p:nvSpPr>
        <p:spPr>
          <a:xfrm>
            <a:off x="1154954" y="3054441"/>
            <a:ext cx="8825659" cy="3253594"/>
          </a:xfrm>
        </p:spPr>
        <p:txBody>
          <a:bodyPr>
            <a:normAutofit/>
          </a:bodyPr>
          <a:lstStyle/>
          <a:p>
            <a:pPr marL="0" indent="0">
              <a:buNone/>
            </a:pPr>
            <a:r>
              <a:rPr lang="fr-FR" dirty="0"/>
              <a:t>Travail sur les moyennes établissements, avec :</a:t>
            </a:r>
          </a:p>
          <a:p>
            <a:pPr marL="0" indent="0">
              <a:buNone/>
            </a:pPr>
            <a:endParaRPr lang="fr-FR" dirty="0"/>
          </a:p>
          <a:p>
            <a:r>
              <a:rPr lang="fr-FR" dirty="0"/>
              <a:t>Écarts filles-garçons &gt; 1 point </a:t>
            </a:r>
          </a:p>
          <a:p>
            <a:r>
              <a:rPr lang="fr-FR" dirty="0"/>
              <a:t>Écart à la moyenne académique &gt; 1,5</a:t>
            </a:r>
          </a:p>
          <a:p>
            <a:pPr marL="0" indent="0">
              <a:buNone/>
            </a:pPr>
            <a:endParaRPr lang="fr-FR" dirty="0"/>
          </a:p>
          <a:p>
            <a:pPr marL="0" indent="0">
              <a:buNone/>
            </a:pPr>
            <a:r>
              <a:rPr lang="fr-FR" dirty="0"/>
              <a:t>Les effectifs établissement &lt; 15 ne sont pas représentatifs</a:t>
            </a:r>
          </a:p>
          <a:p>
            <a:pPr marL="0" indent="0">
              <a:buNone/>
            </a:pPr>
            <a:endParaRPr lang="fr-FR" dirty="0"/>
          </a:p>
        </p:txBody>
      </p:sp>
      <p:pic>
        <p:nvPicPr>
          <p:cNvPr id="4" name="Image 3">
            <a:extLst>
              <a:ext uri="{FF2B5EF4-FFF2-40B4-BE49-F238E27FC236}">
                <a16:creationId xmlns:a16="http://schemas.microsoft.com/office/drawing/2014/main" id="{EC922140-D6AF-4F78-80A0-CECA040DB7C4}"/>
              </a:ext>
            </a:extLst>
          </p:cNvPr>
          <p:cNvPicPr/>
          <p:nvPr/>
        </p:nvPicPr>
        <p:blipFill>
          <a:blip r:embed="rId2"/>
          <a:stretch>
            <a:fillRect/>
          </a:stretch>
        </p:blipFill>
        <p:spPr>
          <a:xfrm>
            <a:off x="10929976" y="5736258"/>
            <a:ext cx="774762" cy="677517"/>
          </a:xfrm>
          <a:prstGeom prst="rect">
            <a:avLst/>
          </a:prstGeom>
        </p:spPr>
      </p:pic>
    </p:spTree>
    <p:extLst>
      <p:ext uri="{BB962C8B-B14F-4D97-AF65-F5344CB8AC3E}">
        <p14:creationId xmlns:p14="http://schemas.microsoft.com/office/powerpoint/2010/main" val="15896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a:extLst>
              <a:ext uri="{FF2B5EF4-FFF2-40B4-BE49-F238E27FC236}">
                <a16:creationId xmlns:a16="http://schemas.microsoft.com/office/drawing/2014/main" id="{AA93087E-8630-44CE-861B-79ABF23289F4}"/>
              </a:ext>
            </a:extLst>
          </p:cNvPr>
          <p:cNvGraphicFramePr/>
          <p:nvPr>
            <p:extLst/>
          </p:nvPr>
        </p:nvGraphicFramePr>
        <p:xfrm>
          <a:off x="1786142" y="532263"/>
          <a:ext cx="8128000" cy="61483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6315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DDCCB9-77BB-44A1-9E8F-E123603EF5C2}"/>
              </a:ext>
            </a:extLst>
          </p:cNvPr>
          <p:cNvSpPr>
            <a:spLocks noGrp="1"/>
          </p:cNvSpPr>
          <p:nvPr>
            <p:ph type="title"/>
          </p:nvPr>
        </p:nvSpPr>
        <p:spPr/>
        <p:txBody>
          <a:bodyPr/>
          <a:lstStyle/>
          <a:p>
            <a:r>
              <a:rPr lang="fr-FR" dirty="0"/>
              <a:t>Évolution des moyennes G et T</a:t>
            </a:r>
          </a:p>
        </p:txBody>
      </p:sp>
      <p:graphicFrame>
        <p:nvGraphicFramePr>
          <p:cNvPr id="6" name="Espace réservé du contenu 5">
            <a:extLst>
              <a:ext uri="{FF2B5EF4-FFF2-40B4-BE49-F238E27FC236}">
                <a16:creationId xmlns:a16="http://schemas.microsoft.com/office/drawing/2014/main" id="{6775747F-666E-43B4-A658-FFDE498B22D1}"/>
              </a:ext>
            </a:extLst>
          </p:cNvPr>
          <p:cNvGraphicFramePr>
            <a:graphicFrameLocks noGrp="1"/>
          </p:cNvGraphicFramePr>
          <p:nvPr>
            <p:ph idx="1"/>
            <p:extLst>
              <p:ext uri="{D42A27DB-BD31-4B8C-83A1-F6EECF244321}">
                <p14:modId xmlns:p14="http://schemas.microsoft.com/office/powerpoint/2010/main" val="2486433120"/>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9709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1F10CE-8225-462E-9455-CCC7B6B56F68}"/>
              </a:ext>
            </a:extLst>
          </p:cNvPr>
          <p:cNvSpPr>
            <a:spLocks noGrp="1"/>
          </p:cNvSpPr>
          <p:nvPr>
            <p:ph type="title"/>
          </p:nvPr>
        </p:nvSpPr>
        <p:spPr>
          <a:xfrm>
            <a:off x="650364" y="324312"/>
            <a:ext cx="10891272" cy="706964"/>
          </a:xfrm>
        </p:spPr>
        <p:txBody>
          <a:bodyPr/>
          <a:lstStyle/>
          <a:p>
            <a:r>
              <a:rPr lang="fr-FR" dirty="0"/>
              <a:t>APSA supports, hors liste nationale</a:t>
            </a:r>
          </a:p>
        </p:txBody>
      </p:sp>
      <p:sp>
        <p:nvSpPr>
          <p:cNvPr id="3" name="Espace réservé du contenu 2">
            <a:extLst>
              <a:ext uri="{FF2B5EF4-FFF2-40B4-BE49-F238E27FC236}">
                <a16:creationId xmlns:a16="http://schemas.microsoft.com/office/drawing/2014/main" id="{318A600E-1FEA-420D-8220-6C08F38D1D9A}"/>
              </a:ext>
            </a:extLst>
          </p:cNvPr>
          <p:cNvSpPr>
            <a:spLocks noGrp="1"/>
          </p:cNvSpPr>
          <p:nvPr>
            <p:ph idx="1"/>
          </p:nvPr>
        </p:nvSpPr>
        <p:spPr>
          <a:xfrm>
            <a:off x="1103312" y="1245704"/>
            <a:ext cx="8946541" cy="5612296"/>
          </a:xfrm>
        </p:spPr>
        <p:txBody>
          <a:bodyPr>
            <a:normAutofit fontScale="70000" lnSpcReduction="20000"/>
          </a:bodyPr>
          <a:lstStyle/>
          <a:p>
            <a:pPr marL="0" indent="0">
              <a:buNone/>
            </a:pPr>
            <a:r>
              <a:rPr lang="fr-FR" u="sng" dirty="0"/>
              <a:t>Liste académique LGT </a:t>
            </a:r>
          </a:p>
          <a:p>
            <a:r>
              <a:rPr lang="fr-FR" dirty="0" err="1"/>
              <a:t>Crosstraining</a:t>
            </a:r>
            <a:r>
              <a:rPr lang="fr-FR" dirty="0"/>
              <a:t> CA1</a:t>
            </a:r>
          </a:p>
          <a:p>
            <a:r>
              <a:rPr lang="fr-FR" dirty="0" err="1"/>
              <a:t>Crosstraining</a:t>
            </a:r>
            <a:r>
              <a:rPr lang="fr-FR" dirty="0"/>
              <a:t> CA5</a:t>
            </a:r>
          </a:p>
          <a:p>
            <a:r>
              <a:rPr lang="fr-FR" dirty="0"/>
              <a:t>Biathlon athlétique</a:t>
            </a:r>
          </a:p>
          <a:p>
            <a:r>
              <a:rPr lang="fr-FR" dirty="0" err="1"/>
              <a:t>Ultimate</a:t>
            </a:r>
            <a:endParaRPr lang="fr-FR" dirty="0"/>
          </a:p>
          <a:p>
            <a:pPr marL="0" indent="0">
              <a:buNone/>
            </a:pPr>
            <a:r>
              <a:rPr lang="fr-FR" u="sng" dirty="0"/>
              <a:t>Activité établissement</a:t>
            </a:r>
          </a:p>
          <a:p>
            <a:r>
              <a:rPr lang="fr-FR" dirty="0"/>
              <a:t>Golf CA2</a:t>
            </a:r>
          </a:p>
          <a:p>
            <a:r>
              <a:rPr lang="fr-FR" dirty="0"/>
              <a:t>Circuit training</a:t>
            </a:r>
          </a:p>
          <a:p>
            <a:pPr marL="0" indent="0">
              <a:buNone/>
            </a:pPr>
            <a:r>
              <a:rPr lang="fr-FR" u="sng" dirty="0"/>
              <a:t>Activités adaptées</a:t>
            </a:r>
          </a:p>
          <a:p>
            <a:r>
              <a:rPr lang="fr-FR" dirty="0"/>
              <a:t>Marche</a:t>
            </a:r>
          </a:p>
          <a:p>
            <a:r>
              <a:rPr lang="fr-FR" dirty="0"/>
              <a:t>½ fond</a:t>
            </a:r>
          </a:p>
          <a:p>
            <a:r>
              <a:rPr lang="fr-FR" dirty="0"/>
              <a:t>basket</a:t>
            </a:r>
          </a:p>
          <a:p>
            <a:r>
              <a:rPr lang="fr-FR" dirty="0"/>
              <a:t>Musculation</a:t>
            </a:r>
          </a:p>
          <a:p>
            <a:r>
              <a:rPr lang="fr-FR" dirty="0" err="1"/>
              <a:t>crosstraining</a:t>
            </a:r>
            <a:endParaRPr lang="fr-FR" dirty="0"/>
          </a:p>
          <a:p>
            <a:r>
              <a:rPr lang="fr-FR" dirty="0"/>
              <a:t>Natation</a:t>
            </a:r>
          </a:p>
          <a:p>
            <a:r>
              <a:rPr lang="fr-FR" dirty="0"/>
              <a:t>Rugby</a:t>
            </a:r>
          </a:p>
          <a:p>
            <a:r>
              <a:rPr lang="fr-FR" dirty="0" err="1"/>
              <a:t>Acro</a:t>
            </a:r>
            <a:endParaRPr lang="fr-FR" dirty="0"/>
          </a:p>
          <a:p>
            <a:r>
              <a:rPr lang="fr-FR" dirty="0" err="1"/>
              <a:t>Step</a:t>
            </a:r>
            <a:endParaRPr lang="fr-FR" dirty="0"/>
          </a:p>
          <a:p>
            <a:endParaRPr lang="fr-FR" dirty="0"/>
          </a:p>
          <a:p>
            <a:endParaRPr lang="fr-FR" dirty="0"/>
          </a:p>
          <a:p>
            <a:pPr marL="0" indent="0">
              <a:buNone/>
            </a:pPr>
            <a:endParaRPr lang="fr-FR" dirty="0">
              <a:solidFill>
                <a:srgbClr val="0070C0"/>
              </a:solidFill>
            </a:endParaRPr>
          </a:p>
          <a:p>
            <a:pPr marL="0" indent="0">
              <a:buNone/>
            </a:pPr>
            <a:endParaRPr lang="fr-FR" dirty="0"/>
          </a:p>
        </p:txBody>
      </p:sp>
      <p:pic>
        <p:nvPicPr>
          <p:cNvPr id="4" name="Image 3">
            <a:extLst>
              <a:ext uri="{FF2B5EF4-FFF2-40B4-BE49-F238E27FC236}">
                <a16:creationId xmlns:a16="http://schemas.microsoft.com/office/drawing/2014/main" id="{C309DB00-9DD4-4F2B-A3C4-15420C4531C0}"/>
              </a:ext>
            </a:extLst>
          </p:cNvPr>
          <p:cNvPicPr/>
          <p:nvPr/>
        </p:nvPicPr>
        <p:blipFill>
          <a:blip r:embed="rId2"/>
          <a:stretch>
            <a:fillRect/>
          </a:stretch>
        </p:blipFill>
        <p:spPr>
          <a:xfrm>
            <a:off x="10917276" y="5710858"/>
            <a:ext cx="774762" cy="677517"/>
          </a:xfrm>
          <a:prstGeom prst="rect">
            <a:avLst/>
          </a:prstGeom>
        </p:spPr>
      </p:pic>
    </p:spTree>
    <p:extLst>
      <p:ext uri="{BB962C8B-B14F-4D97-AF65-F5344CB8AC3E}">
        <p14:creationId xmlns:p14="http://schemas.microsoft.com/office/powerpoint/2010/main" val="295870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4AECEA-89E2-49EE-94A4-8CB70F0B6A75}"/>
              </a:ext>
            </a:extLst>
          </p:cNvPr>
          <p:cNvSpPr>
            <a:spLocks noGrp="1"/>
          </p:cNvSpPr>
          <p:nvPr>
            <p:ph type="title"/>
          </p:nvPr>
        </p:nvSpPr>
        <p:spPr>
          <a:xfrm>
            <a:off x="645130" y="191047"/>
            <a:ext cx="9404723" cy="1400530"/>
          </a:xfrm>
        </p:spPr>
        <p:txBody>
          <a:bodyPr/>
          <a:lstStyle/>
          <a:p>
            <a:r>
              <a:rPr lang="fr-FR" dirty="0"/>
              <a:t>Épreuves ponctuelles LGT</a:t>
            </a:r>
            <a:br>
              <a:rPr lang="fr-FR" dirty="0"/>
            </a:br>
            <a:r>
              <a:rPr lang="fr-FR" dirty="0"/>
              <a:t>enseignement obligatoire:</a:t>
            </a:r>
          </a:p>
        </p:txBody>
      </p:sp>
      <p:sp>
        <p:nvSpPr>
          <p:cNvPr id="3" name="Espace réservé du contenu 2">
            <a:extLst>
              <a:ext uri="{FF2B5EF4-FFF2-40B4-BE49-F238E27FC236}">
                <a16:creationId xmlns:a16="http://schemas.microsoft.com/office/drawing/2014/main" id="{B0C2CFEA-D567-4D45-A384-416B9A6185B5}"/>
              </a:ext>
            </a:extLst>
          </p:cNvPr>
          <p:cNvSpPr>
            <a:spLocks noGrp="1"/>
          </p:cNvSpPr>
          <p:nvPr>
            <p:ph idx="1"/>
          </p:nvPr>
        </p:nvSpPr>
        <p:spPr/>
        <p:txBody>
          <a:bodyPr/>
          <a:lstStyle/>
          <a:p>
            <a:pPr marL="0" indent="0">
              <a:buNone/>
            </a:pPr>
            <a:endParaRPr lang="fr-FR" dirty="0"/>
          </a:p>
          <a:p>
            <a:pPr marL="0" indent="0">
              <a:buNone/>
            </a:pPr>
            <a:endParaRPr lang="fr-FR" dirty="0"/>
          </a:p>
          <a:p>
            <a:pPr marL="0" indent="0">
              <a:buNone/>
            </a:pPr>
            <a:endParaRPr lang="fr-FR" dirty="0"/>
          </a:p>
          <a:p>
            <a:endParaRPr lang="fr-FR" dirty="0"/>
          </a:p>
          <a:p>
            <a:endParaRPr lang="fr-FR" dirty="0"/>
          </a:p>
          <a:p>
            <a:pPr marL="0" indent="0">
              <a:buNone/>
            </a:pPr>
            <a:endParaRPr lang="fr-FR" dirty="0"/>
          </a:p>
          <a:p>
            <a:pPr marL="0" indent="0">
              <a:buNone/>
            </a:pPr>
            <a:endParaRPr lang="fr-FR" dirty="0"/>
          </a:p>
          <a:p>
            <a:pPr marL="0" indent="0">
              <a:buNone/>
            </a:pPr>
            <a:endParaRPr lang="fr-FR" dirty="0"/>
          </a:p>
        </p:txBody>
      </p:sp>
      <p:pic>
        <p:nvPicPr>
          <p:cNvPr id="6" name="Image 5">
            <a:extLst>
              <a:ext uri="{FF2B5EF4-FFF2-40B4-BE49-F238E27FC236}">
                <a16:creationId xmlns:a16="http://schemas.microsoft.com/office/drawing/2014/main" id="{BEF72CF1-A9A8-475F-898C-EE1DD41DF27B}"/>
              </a:ext>
            </a:extLst>
          </p:cNvPr>
          <p:cNvPicPr/>
          <p:nvPr/>
        </p:nvPicPr>
        <p:blipFill>
          <a:blip r:embed="rId2"/>
          <a:stretch>
            <a:fillRect/>
          </a:stretch>
        </p:blipFill>
        <p:spPr>
          <a:xfrm>
            <a:off x="10388306" y="452718"/>
            <a:ext cx="774762" cy="677517"/>
          </a:xfrm>
          <a:prstGeom prst="rect">
            <a:avLst/>
          </a:prstGeom>
        </p:spPr>
      </p:pic>
      <p:pic>
        <p:nvPicPr>
          <p:cNvPr id="5" name="Image 4">
            <a:extLst>
              <a:ext uri="{FF2B5EF4-FFF2-40B4-BE49-F238E27FC236}">
                <a16:creationId xmlns:a16="http://schemas.microsoft.com/office/drawing/2014/main" id="{C8A15CB7-548C-443E-997F-01C1DCD99609}"/>
              </a:ext>
            </a:extLst>
          </p:cNvPr>
          <p:cNvPicPr>
            <a:picLocks noChangeAspect="1"/>
          </p:cNvPicPr>
          <p:nvPr/>
        </p:nvPicPr>
        <p:blipFill>
          <a:blip r:embed="rId3"/>
          <a:stretch>
            <a:fillRect/>
          </a:stretch>
        </p:blipFill>
        <p:spPr>
          <a:xfrm>
            <a:off x="3572541" y="1791510"/>
            <a:ext cx="6815766" cy="4872872"/>
          </a:xfrm>
          <a:prstGeom prst="rect">
            <a:avLst/>
          </a:prstGeom>
        </p:spPr>
      </p:pic>
    </p:spTree>
    <p:extLst>
      <p:ext uri="{BB962C8B-B14F-4D97-AF65-F5344CB8AC3E}">
        <p14:creationId xmlns:p14="http://schemas.microsoft.com/office/powerpoint/2010/main" val="408521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35185</TotalTime>
  <Words>1082</Words>
  <Application>Microsoft Office PowerPoint</Application>
  <PresentationFormat>Grand écran</PresentationFormat>
  <Paragraphs>170</Paragraphs>
  <Slides>24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Arial</vt:lpstr>
      <vt:lpstr>Bahnschrift</vt:lpstr>
      <vt:lpstr>Bahnschrift Light</vt:lpstr>
      <vt:lpstr>Calibri</vt:lpstr>
      <vt:lpstr>Century Gothic</vt:lpstr>
      <vt:lpstr>Wingdings 3</vt:lpstr>
      <vt:lpstr>Ion</vt:lpstr>
      <vt:lpstr>Académie de Limoges</vt:lpstr>
      <vt:lpstr>    CAHN : réels enjeux</vt:lpstr>
      <vt:lpstr>Objectifs des commissions académiques :</vt:lpstr>
      <vt:lpstr>Présentation PowerPoint</vt:lpstr>
      <vt:lpstr>Principes d’harmonisation session 2025</vt:lpstr>
      <vt:lpstr>Présentation PowerPoint</vt:lpstr>
      <vt:lpstr>Évolution des moyennes G et T</vt:lpstr>
      <vt:lpstr>APSA supports, hors liste nationale</vt:lpstr>
      <vt:lpstr>Épreuves ponctuelles LGT enseignement obligatoire:</vt:lpstr>
      <vt:lpstr>Autres épreuves (hors EPS obligatoire)</vt:lpstr>
      <vt:lpstr>Enseignement optionnel</vt:lpstr>
      <vt:lpstr>         statistiques LGT</vt:lpstr>
      <vt:lpstr>Présentation PowerPoint</vt:lpstr>
      <vt:lpstr>Présentation PowerPoint</vt:lpstr>
      <vt:lpstr>Inaptitudes et adaptation de l’enseignement</vt:lpstr>
      <vt:lpstr>Présentation PowerPoint</vt:lpstr>
      <vt:lpstr>Fréquentation des APSA</vt:lpstr>
      <vt:lpstr>Fréquentation des APSA</vt:lpstr>
      <vt:lpstr>Présentation PowerPoint</vt:lpstr>
      <vt:lpstr>Distribution des notes</vt:lpstr>
      <vt:lpstr>Session 2025 : résultats par AFL</vt:lpstr>
      <vt:lpstr>Présentation PowerPoint</vt:lpstr>
      <vt:lpstr>Bilan académique sur l’évaluation en EPS</vt:lpstr>
      <vt:lpstr>La certification, projets 2025-26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Académie de Limoges</dc:title>
  <dc:creator>Cecile Belleudy</dc:creator>
  <cp:lastModifiedBy>Cecile Belleudy</cp:lastModifiedBy>
  <cp:revision>386</cp:revision>
  <dcterms:created xsi:type="dcterms:W3CDTF">2021-01-04T11:42:58Z</dcterms:created>
  <dcterms:modified xsi:type="dcterms:W3CDTF">2025-07-02T10:45:20Z</dcterms:modified>
</cp:coreProperties>
</file>