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32"/>
  </p:notesMasterIdLst>
  <p:sldIdLst>
    <p:sldId id="273" r:id="rId2"/>
    <p:sldId id="408" r:id="rId3"/>
    <p:sldId id="259" r:id="rId4"/>
    <p:sldId id="284" r:id="rId5"/>
    <p:sldId id="274" r:id="rId6"/>
    <p:sldId id="286" r:id="rId7"/>
    <p:sldId id="338" r:id="rId8"/>
    <p:sldId id="374" r:id="rId9"/>
    <p:sldId id="390" r:id="rId10"/>
    <p:sldId id="348" r:id="rId11"/>
    <p:sldId id="377" r:id="rId12"/>
    <p:sldId id="388" r:id="rId13"/>
    <p:sldId id="393" r:id="rId14"/>
    <p:sldId id="391" r:id="rId15"/>
    <p:sldId id="394" r:id="rId16"/>
    <p:sldId id="389" r:id="rId17"/>
    <p:sldId id="400" r:id="rId18"/>
    <p:sldId id="403" r:id="rId19"/>
    <p:sldId id="399" r:id="rId20"/>
    <p:sldId id="276" r:id="rId21"/>
    <p:sldId id="410" r:id="rId22"/>
    <p:sldId id="262" r:id="rId23"/>
    <p:sldId id="371" r:id="rId24"/>
    <p:sldId id="397" r:id="rId25"/>
    <p:sldId id="395" r:id="rId26"/>
    <p:sldId id="396" r:id="rId27"/>
    <p:sldId id="405" r:id="rId28"/>
    <p:sldId id="412" r:id="rId29"/>
    <p:sldId id="275" r:id="rId30"/>
    <p:sldId id="33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e Belleudy" initials="CB" lastIdx="3" clrIdx="0">
    <p:extLst>
      <p:ext uri="{19B8F6BF-5375-455C-9EA6-DF929625EA0E}">
        <p15:presenceInfo xmlns:p15="http://schemas.microsoft.com/office/powerpoint/2012/main" userId="S-1-5-21-1790503368-129287621-2393484654-22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400" dirty="0"/>
              <a:t>Evolution des moyennes académiques par examen de 2018 à 2024</a:t>
            </a:r>
          </a:p>
        </c:rich>
      </c:tx>
      <c:layout>
        <c:manualLayout>
          <c:xMode val="edge"/>
          <c:yMode val="edge"/>
          <c:x val="0.139265625"/>
          <c:y val="1.550342963773665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bac pro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Feuil1!$B$2:$B$8</c:f>
              <c:numCache>
                <c:formatCode>General</c:formatCode>
                <c:ptCount val="7"/>
                <c:pt idx="0">
                  <c:v>13.13</c:v>
                </c:pt>
                <c:pt idx="1">
                  <c:v>13.18</c:v>
                </c:pt>
                <c:pt idx="2">
                  <c:v>13.71</c:v>
                </c:pt>
                <c:pt idx="3">
                  <c:v>13.5</c:v>
                </c:pt>
                <c:pt idx="4">
                  <c:v>13.72</c:v>
                </c:pt>
                <c:pt idx="5">
                  <c:v>14.13</c:v>
                </c:pt>
                <c:pt idx="6">
                  <c:v>14.08</c:v>
                </c:pt>
              </c:numCache>
            </c:numRef>
          </c:val>
          <c:smooth val="0"/>
          <c:extLst>
            <c:ext xmlns:c16="http://schemas.microsoft.com/office/drawing/2014/chart" uri="{C3380CC4-5D6E-409C-BE32-E72D297353CC}">
              <c16:uniqueId val="{00000000-CC15-46A8-8866-E3CAB997BEE0}"/>
            </c:ext>
          </c:extLst>
        </c:ser>
        <c:ser>
          <c:idx val="1"/>
          <c:order val="1"/>
          <c:tx>
            <c:strRef>
              <c:f>Feuil1!$C$1</c:f>
              <c:strCache>
                <c:ptCount val="1"/>
                <c:pt idx="0">
                  <c:v>CAP</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Feuil1!$C$2:$C$8</c:f>
              <c:numCache>
                <c:formatCode>General</c:formatCode>
                <c:ptCount val="7"/>
                <c:pt idx="0">
                  <c:v>13.46</c:v>
                </c:pt>
                <c:pt idx="1">
                  <c:v>13.55</c:v>
                </c:pt>
                <c:pt idx="2">
                  <c:v>13</c:v>
                </c:pt>
                <c:pt idx="3">
                  <c:v>13</c:v>
                </c:pt>
                <c:pt idx="4">
                  <c:v>13.56</c:v>
                </c:pt>
                <c:pt idx="5">
                  <c:v>13.8</c:v>
                </c:pt>
                <c:pt idx="6">
                  <c:v>13.67</c:v>
                </c:pt>
              </c:numCache>
            </c:numRef>
          </c:val>
          <c:smooth val="0"/>
          <c:extLst>
            <c:ext xmlns:c16="http://schemas.microsoft.com/office/drawing/2014/chart" uri="{C3380CC4-5D6E-409C-BE32-E72D297353CC}">
              <c16:uniqueId val="{00000001-CC15-46A8-8866-E3CAB997BEE0}"/>
            </c:ext>
          </c:extLst>
        </c:ser>
        <c:ser>
          <c:idx val="2"/>
          <c:order val="2"/>
          <c:tx>
            <c:strRef>
              <c:f>Feuil1!$D$1</c:f>
              <c:strCache>
                <c:ptCount val="1"/>
                <c:pt idx="0">
                  <c:v>bac GT</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Feuil1!$D$2:$D$8</c:f>
              <c:numCache>
                <c:formatCode>General</c:formatCode>
                <c:ptCount val="7"/>
                <c:pt idx="0">
                  <c:v>13.71</c:v>
                </c:pt>
                <c:pt idx="1">
                  <c:v>13.88</c:v>
                </c:pt>
                <c:pt idx="2">
                  <c:v>14.84</c:v>
                </c:pt>
                <c:pt idx="3">
                  <c:v>14</c:v>
                </c:pt>
                <c:pt idx="4">
                  <c:v>14.49</c:v>
                </c:pt>
                <c:pt idx="5">
                  <c:v>14.67</c:v>
                </c:pt>
                <c:pt idx="6">
                  <c:v>14.56</c:v>
                </c:pt>
              </c:numCache>
            </c:numRef>
          </c:val>
          <c:smooth val="0"/>
          <c:extLst>
            <c:ext xmlns:c16="http://schemas.microsoft.com/office/drawing/2014/chart" uri="{C3380CC4-5D6E-409C-BE32-E72D297353CC}">
              <c16:uniqueId val="{00000002-CC15-46A8-8866-E3CAB997BEE0}"/>
            </c:ext>
          </c:extLst>
        </c:ser>
        <c:dLbls>
          <c:dLblPos val="ctr"/>
          <c:showLegendKey val="0"/>
          <c:showVal val="1"/>
          <c:showCatName val="0"/>
          <c:showSerName val="0"/>
          <c:showPercent val="0"/>
          <c:showBubbleSize val="0"/>
        </c:dLbls>
        <c:smooth val="0"/>
        <c:axId val="2117280528"/>
        <c:axId val="2118362592"/>
      </c:lineChart>
      <c:catAx>
        <c:axId val="211728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8362592"/>
        <c:crosses val="autoZero"/>
        <c:auto val="1"/>
        <c:lblAlgn val="ctr"/>
        <c:lblOffset val="100"/>
        <c:noMultiLvlLbl val="0"/>
      </c:catAx>
      <c:valAx>
        <c:axId val="211836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728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AA910-ADC4-47F7-A47A-E256BD545902}" type="datetimeFigureOut">
              <a:rPr lang="fr-FR" smtClean="0"/>
              <a:t>02/07/2025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451C-C265-4FBE-83CC-427E8AEC9953}" type="slidenum">
              <a:rPr lang="fr-FR" smtClean="0"/>
              <a:t>‹N°›</a:t>
            </a:fld>
            <a:endParaRPr lang="fr-FR"/>
          </a:p>
        </p:txBody>
      </p:sp>
    </p:spTree>
    <p:extLst>
      <p:ext uri="{BB962C8B-B14F-4D97-AF65-F5344CB8AC3E}">
        <p14:creationId xmlns:p14="http://schemas.microsoft.com/office/powerpoint/2010/main" val="363543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548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1066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21033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5383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9388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802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389192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943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171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34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3267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6094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2501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7/2/2025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1192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7/2/2025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045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76E86A4C-8E40-4F87-A4F0-01A0687C5742}" type="datetimeFigureOut">
              <a:rPr lang="en-US" smtClean="0"/>
              <a:t>7/2/2025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5793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76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7/2/2025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24778902"/>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8C8C8-FE01-4DF0-AF5C-52DF3C228581}"/>
              </a:ext>
            </a:extLst>
          </p:cNvPr>
          <p:cNvSpPr>
            <a:spLocks noGrp="1"/>
          </p:cNvSpPr>
          <p:nvPr>
            <p:ph type="ctrTitle"/>
          </p:nvPr>
        </p:nvSpPr>
        <p:spPr>
          <a:xfrm>
            <a:off x="2716695" y="1906017"/>
            <a:ext cx="8070429" cy="1036347"/>
          </a:xfrm>
        </p:spPr>
        <p:txBody>
          <a:bodyPr/>
          <a:lstStyle/>
          <a:p>
            <a:r>
              <a:rPr lang="fr-FR" dirty="0"/>
              <a:t>Académie de Limoges</a:t>
            </a:r>
          </a:p>
        </p:txBody>
      </p:sp>
      <p:sp>
        <p:nvSpPr>
          <p:cNvPr id="3" name="Sous-titre 2">
            <a:extLst>
              <a:ext uri="{FF2B5EF4-FFF2-40B4-BE49-F238E27FC236}">
                <a16:creationId xmlns:a16="http://schemas.microsoft.com/office/drawing/2014/main" id="{E716F3A3-CDEC-44AE-9CEB-164370CFF62B}"/>
              </a:ext>
            </a:extLst>
          </p:cNvPr>
          <p:cNvSpPr>
            <a:spLocks noGrp="1"/>
          </p:cNvSpPr>
          <p:nvPr>
            <p:ph type="subTitle" idx="1"/>
          </p:nvPr>
        </p:nvSpPr>
        <p:spPr>
          <a:xfrm>
            <a:off x="490330" y="3816625"/>
            <a:ext cx="11118573" cy="2014332"/>
          </a:xfrm>
        </p:spPr>
        <p:txBody>
          <a:bodyPr>
            <a:normAutofit fontScale="92500" lnSpcReduction="20000"/>
          </a:bodyPr>
          <a:lstStyle/>
          <a:p>
            <a:r>
              <a:rPr lang="fr-FR" sz="3200" dirty="0"/>
              <a:t>Commission Académique EPS, examens  session 2025 : </a:t>
            </a:r>
          </a:p>
          <a:p>
            <a:endParaRPr lang="fr-FR" sz="3200" dirty="0"/>
          </a:p>
          <a:p>
            <a:r>
              <a:rPr lang="fr-FR" sz="3200" dirty="0"/>
              <a:t>Lycées professionnels, le 16 juin 2025</a:t>
            </a:r>
          </a:p>
          <a:p>
            <a:r>
              <a:rPr lang="fr-FR" sz="3200" dirty="0"/>
              <a:t>Lycées généraux et technologiques, le 20 juin 2025</a:t>
            </a:r>
          </a:p>
          <a:p>
            <a:endParaRPr lang="fr-FR" sz="3200" dirty="0"/>
          </a:p>
          <a:p>
            <a:endParaRPr lang="fr-FR" sz="3200" dirty="0"/>
          </a:p>
        </p:txBody>
      </p:sp>
      <p:pic>
        <p:nvPicPr>
          <p:cNvPr id="4" name="Image 3">
            <a:extLst>
              <a:ext uri="{FF2B5EF4-FFF2-40B4-BE49-F238E27FC236}">
                <a16:creationId xmlns:a16="http://schemas.microsoft.com/office/drawing/2014/main" id="{E67A9725-19B4-47F5-9112-5B38B7802CB8}"/>
              </a:ext>
            </a:extLst>
          </p:cNvPr>
          <p:cNvPicPr/>
          <p:nvPr/>
        </p:nvPicPr>
        <p:blipFill>
          <a:blip r:embed="rId2"/>
          <a:stretch>
            <a:fillRect/>
          </a:stretch>
        </p:blipFill>
        <p:spPr>
          <a:xfrm>
            <a:off x="647638" y="655983"/>
            <a:ext cx="1514475" cy="1409700"/>
          </a:xfrm>
          <a:prstGeom prst="rect">
            <a:avLst/>
          </a:prstGeom>
        </p:spPr>
      </p:pic>
    </p:spTree>
    <p:extLst>
      <p:ext uri="{BB962C8B-B14F-4D97-AF65-F5344CB8AC3E}">
        <p14:creationId xmlns:p14="http://schemas.microsoft.com/office/powerpoint/2010/main" val="214039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F8F6D-CF84-4DA9-B844-36809C4B625B}"/>
              </a:ext>
            </a:extLst>
          </p:cNvPr>
          <p:cNvSpPr>
            <a:spLocks noGrp="1"/>
          </p:cNvSpPr>
          <p:nvPr>
            <p:ph type="title"/>
          </p:nvPr>
        </p:nvSpPr>
        <p:spPr>
          <a:xfrm>
            <a:off x="810491" y="2045237"/>
            <a:ext cx="10515600" cy="2208711"/>
          </a:xfrm>
        </p:spPr>
        <p:txBody>
          <a:bodyPr/>
          <a:lstStyle/>
          <a:p>
            <a:r>
              <a:rPr lang="fr-FR" dirty="0"/>
              <a:t>         </a:t>
            </a:r>
            <a:r>
              <a:rPr lang="fr-FR" sz="6600" dirty="0"/>
              <a:t>Statistiques CCF LP</a:t>
            </a:r>
            <a:br>
              <a:rPr lang="fr-FR" sz="6600" dirty="0"/>
            </a:br>
            <a:endParaRPr lang="fr-FR" sz="6600" dirty="0"/>
          </a:p>
        </p:txBody>
      </p:sp>
      <p:sp>
        <p:nvSpPr>
          <p:cNvPr id="3" name="Espace réservé du texte 2">
            <a:extLst>
              <a:ext uri="{FF2B5EF4-FFF2-40B4-BE49-F238E27FC236}">
                <a16:creationId xmlns:a16="http://schemas.microsoft.com/office/drawing/2014/main" id="{7520861C-4DE7-4BDE-A46B-7B83FC09CC1E}"/>
              </a:ext>
            </a:extLst>
          </p:cNvPr>
          <p:cNvSpPr>
            <a:spLocks noGrp="1"/>
          </p:cNvSpPr>
          <p:nvPr>
            <p:ph type="body" idx="1"/>
          </p:nvPr>
        </p:nvSpPr>
        <p:spPr/>
        <p:txBody>
          <a:bodyPr/>
          <a:lstStyle/>
          <a:p>
            <a:r>
              <a:rPr lang="fr-FR" dirty="0"/>
              <a:t>Académie de Limoges                           session 2025</a:t>
            </a:r>
          </a:p>
        </p:txBody>
      </p:sp>
    </p:spTree>
    <p:extLst>
      <p:ext uri="{BB962C8B-B14F-4D97-AF65-F5344CB8AC3E}">
        <p14:creationId xmlns:p14="http://schemas.microsoft.com/office/powerpoint/2010/main" val="368824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BC418895-FB55-407E-BA70-98FFCFFE1A0D}"/>
              </a:ext>
            </a:extLst>
          </p:cNvPr>
          <p:cNvSpPr/>
          <p:nvPr/>
        </p:nvSpPr>
        <p:spPr>
          <a:xfrm>
            <a:off x="353291" y="3838999"/>
            <a:ext cx="4311476" cy="285484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a:p>
            <a:pPr algn="ctr"/>
            <a:r>
              <a:rPr lang="fr-FR" dirty="0">
                <a:solidFill>
                  <a:schemeClr val="bg1"/>
                </a:solidFill>
              </a:rPr>
              <a:t>Académie 14.07</a:t>
            </a:r>
          </a:p>
          <a:p>
            <a:pPr algn="ctr"/>
            <a:r>
              <a:rPr lang="fr-FR" sz="1600" dirty="0">
                <a:solidFill>
                  <a:schemeClr val="bg1"/>
                </a:solidFill>
              </a:rPr>
              <a:t>(moyenne nationale 14.24)</a:t>
            </a:r>
          </a:p>
          <a:p>
            <a:pPr algn="ctr"/>
            <a:r>
              <a:rPr lang="fr-FR" dirty="0">
                <a:solidFill>
                  <a:schemeClr val="bg1"/>
                </a:solidFill>
              </a:rPr>
              <a:t>1522 élèves</a:t>
            </a:r>
          </a:p>
          <a:p>
            <a:pPr algn="ctr"/>
            <a:r>
              <a:rPr lang="fr-FR" dirty="0">
                <a:solidFill>
                  <a:schemeClr val="bg1"/>
                </a:solidFill>
              </a:rPr>
              <a:t>F : 13.50</a:t>
            </a:r>
          </a:p>
          <a:p>
            <a:pPr algn="ctr"/>
            <a:r>
              <a:rPr lang="fr-FR" dirty="0">
                <a:solidFill>
                  <a:schemeClr val="bg1"/>
                </a:solidFill>
              </a:rPr>
              <a:t>G : 14.40</a:t>
            </a:r>
          </a:p>
          <a:p>
            <a:pPr algn="ctr"/>
            <a:r>
              <a:rPr lang="fr-FR" dirty="0">
                <a:solidFill>
                  <a:schemeClr val="bg1"/>
                </a:solidFill>
              </a:rPr>
              <a:t>DI : 30 (1.97%) </a:t>
            </a:r>
            <a:r>
              <a:rPr lang="fr-FR" dirty="0" err="1">
                <a:solidFill>
                  <a:schemeClr val="bg1"/>
                </a:solidFill>
              </a:rPr>
              <a:t>dt</a:t>
            </a:r>
            <a:r>
              <a:rPr lang="fr-FR" dirty="0">
                <a:solidFill>
                  <a:schemeClr val="bg1"/>
                </a:solidFill>
              </a:rPr>
              <a:t> 21 F</a:t>
            </a:r>
          </a:p>
          <a:p>
            <a:pPr algn="ctr"/>
            <a:endParaRPr lang="fr-FR" dirty="0">
              <a:solidFill>
                <a:schemeClr val="bg1"/>
              </a:solidFill>
            </a:endParaRPr>
          </a:p>
          <a:p>
            <a:pPr algn="ctr"/>
            <a:endParaRPr lang="fr-FR" dirty="0">
              <a:solidFill>
                <a:schemeClr val="bg1"/>
              </a:solidFill>
            </a:endParaRPr>
          </a:p>
        </p:txBody>
      </p:sp>
      <p:sp>
        <p:nvSpPr>
          <p:cNvPr id="7" name="Ellipse 6">
            <a:extLst>
              <a:ext uri="{FF2B5EF4-FFF2-40B4-BE49-F238E27FC236}">
                <a16:creationId xmlns:a16="http://schemas.microsoft.com/office/drawing/2014/main" id="{ABA5DD4F-14EC-4622-A61C-E0F8757FA5C7}"/>
              </a:ext>
            </a:extLst>
          </p:cNvPr>
          <p:cNvSpPr/>
          <p:nvPr/>
        </p:nvSpPr>
        <p:spPr>
          <a:xfrm>
            <a:off x="6241773" y="4187688"/>
            <a:ext cx="3656998" cy="239170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Par </a:t>
            </a:r>
            <a:r>
              <a:rPr lang="fr-FR" dirty="0" err="1">
                <a:solidFill>
                  <a:schemeClr val="bg1"/>
                </a:solidFill>
              </a:rPr>
              <a:t>dept</a:t>
            </a:r>
            <a:r>
              <a:rPr lang="fr-FR" dirty="0">
                <a:solidFill>
                  <a:schemeClr val="bg1"/>
                </a:solidFill>
              </a:rPr>
              <a:t> :</a:t>
            </a:r>
          </a:p>
          <a:p>
            <a:pPr algn="ctr"/>
            <a:r>
              <a:rPr lang="fr-FR" dirty="0">
                <a:solidFill>
                  <a:schemeClr val="bg1"/>
                </a:solidFill>
              </a:rPr>
              <a:t>19 : 14.45</a:t>
            </a:r>
          </a:p>
          <a:p>
            <a:pPr algn="ctr"/>
            <a:r>
              <a:rPr lang="fr-FR" dirty="0">
                <a:solidFill>
                  <a:schemeClr val="bg1"/>
                </a:solidFill>
              </a:rPr>
              <a:t>23 : 13.50</a:t>
            </a:r>
          </a:p>
          <a:p>
            <a:pPr algn="ctr"/>
            <a:r>
              <a:rPr lang="fr-FR" dirty="0">
                <a:solidFill>
                  <a:schemeClr val="bg1"/>
                </a:solidFill>
              </a:rPr>
              <a:t>87 : 13.95</a:t>
            </a:r>
          </a:p>
        </p:txBody>
      </p:sp>
      <p:sp>
        <p:nvSpPr>
          <p:cNvPr id="8" name="Ellipse 7">
            <a:extLst>
              <a:ext uri="{FF2B5EF4-FFF2-40B4-BE49-F238E27FC236}">
                <a16:creationId xmlns:a16="http://schemas.microsoft.com/office/drawing/2014/main" id="{9B02628F-79F6-4AAA-BF06-1D4898A0E739}"/>
              </a:ext>
            </a:extLst>
          </p:cNvPr>
          <p:cNvSpPr/>
          <p:nvPr/>
        </p:nvSpPr>
        <p:spPr>
          <a:xfrm>
            <a:off x="4770783" y="3911062"/>
            <a:ext cx="1364974" cy="12854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Bac pro</a:t>
            </a:r>
          </a:p>
        </p:txBody>
      </p:sp>
      <p:pic>
        <p:nvPicPr>
          <p:cNvPr id="2" name="Image 1">
            <a:extLst>
              <a:ext uri="{FF2B5EF4-FFF2-40B4-BE49-F238E27FC236}">
                <a16:creationId xmlns:a16="http://schemas.microsoft.com/office/drawing/2014/main" id="{E63363E4-7240-4FD4-82BB-096FB3C19FE9}"/>
              </a:ext>
            </a:extLst>
          </p:cNvPr>
          <p:cNvPicPr>
            <a:picLocks noChangeAspect="1"/>
          </p:cNvPicPr>
          <p:nvPr/>
        </p:nvPicPr>
        <p:blipFill>
          <a:blip r:embed="rId2"/>
          <a:stretch>
            <a:fillRect/>
          </a:stretch>
        </p:blipFill>
        <p:spPr>
          <a:xfrm>
            <a:off x="100445" y="574157"/>
            <a:ext cx="11991109" cy="2854843"/>
          </a:xfrm>
          <a:prstGeom prst="rect">
            <a:avLst/>
          </a:prstGeom>
        </p:spPr>
      </p:pic>
    </p:spTree>
    <p:extLst>
      <p:ext uri="{BB962C8B-B14F-4D97-AF65-F5344CB8AC3E}">
        <p14:creationId xmlns:p14="http://schemas.microsoft.com/office/powerpoint/2010/main" val="164728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6CA4252-DA0E-4FD9-AB1E-2A6615539AD6}"/>
              </a:ext>
            </a:extLst>
          </p:cNvPr>
          <p:cNvPicPr>
            <a:picLocks noChangeAspect="1"/>
          </p:cNvPicPr>
          <p:nvPr/>
        </p:nvPicPr>
        <p:blipFill>
          <a:blip r:embed="rId2"/>
          <a:stretch>
            <a:fillRect/>
          </a:stretch>
        </p:blipFill>
        <p:spPr>
          <a:xfrm>
            <a:off x="165238" y="289477"/>
            <a:ext cx="11801475" cy="3038475"/>
          </a:xfrm>
          <a:prstGeom prst="rect">
            <a:avLst/>
          </a:prstGeom>
        </p:spPr>
      </p:pic>
      <p:sp>
        <p:nvSpPr>
          <p:cNvPr id="8" name="Ellipse 7">
            <a:extLst>
              <a:ext uri="{FF2B5EF4-FFF2-40B4-BE49-F238E27FC236}">
                <a16:creationId xmlns:a16="http://schemas.microsoft.com/office/drawing/2014/main" id="{61FAA836-6DF2-4A22-87C0-0B57D30D58E4}"/>
              </a:ext>
            </a:extLst>
          </p:cNvPr>
          <p:cNvSpPr/>
          <p:nvPr/>
        </p:nvSpPr>
        <p:spPr>
          <a:xfrm>
            <a:off x="2129986" y="801755"/>
            <a:ext cx="1364974" cy="12854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Filles</a:t>
            </a:r>
          </a:p>
          <a:p>
            <a:pPr algn="ctr"/>
            <a:r>
              <a:rPr lang="fr-FR" dirty="0">
                <a:solidFill>
                  <a:schemeClr val="bg1"/>
                </a:solidFill>
              </a:rPr>
              <a:t>BCP</a:t>
            </a:r>
          </a:p>
        </p:txBody>
      </p:sp>
      <p:pic>
        <p:nvPicPr>
          <p:cNvPr id="3" name="Image 2">
            <a:extLst>
              <a:ext uri="{FF2B5EF4-FFF2-40B4-BE49-F238E27FC236}">
                <a16:creationId xmlns:a16="http://schemas.microsoft.com/office/drawing/2014/main" id="{177E595D-1990-46E8-B916-3B3107058DD2}"/>
              </a:ext>
            </a:extLst>
          </p:cNvPr>
          <p:cNvPicPr>
            <a:picLocks noChangeAspect="1"/>
          </p:cNvPicPr>
          <p:nvPr/>
        </p:nvPicPr>
        <p:blipFill>
          <a:blip r:embed="rId3"/>
          <a:stretch>
            <a:fillRect/>
          </a:stretch>
        </p:blipFill>
        <p:spPr>
          <a:xfrm>
            <a:off x="0" y="3852279"/>
            <a:ext cx="12026762" cy="2716244"/>
          </a:xfrm>
          <a:prstGeom prst="rect">
            <a:avLst/>
          </a:prstGeom>
        </p:spPr>
      </p:pic>
      <p:sp>
        <p:nvSpPr>
          <p:cNvPr id="10" name="Ellipse 9">
            <a:extLst>
              <a:ext uri="{FF2B5EF4-FFF2-40B4-BE49-F238E27FC236}">
                <a16:creationId xmlns:a16="http://schemas.microsoft.com/office/drawing/2014/main" id="{80042B28-9157-4A35-BA50-591E75924802}"/>
              </a:ext>
            </a:extLst>
          </p:cNvPr>
          <p:cNvSpPr/>
          <p:nvPr/>
        </p:nvSpPr>
        <p:spPr>
          <a:xfrm>
            <a:off x="2129986" y="4190398"/>
            <a:ext cx="1537252" cy="12854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Garçons</a:t>
            </a:r>
          </a:p>
          <a:p>
            <a:pPr algn="ctr"/>
            <a:r>
              <a:rPr lang="fr-FR" dirty="0">
                <a:solidFill>
                  <a:schemeClr val="bg1"/>
                </a:solidFill>
              </a:rPr>
              <a:t>BCP</a:t>
            </a:r>
          </a:p>
        </p:txBody>
      </p:sp>
    </p:spTree>
    <p:extLst>
      <p:ext uri="{BB962C8B-B14F-4D97-AF65-F5344CB8AC3E}">
        <p14:creationId xmlns:p14="http://schemas.microsoft.com/office/powerpoint/2010/main" val="222826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9A4C8327-0C72-4006-BB48-5A0887959A23}"/>
              </a:ext>
            </a:extLst>
          </p:cNvPr>
          <p:cNvSpPr/>
          <p:nvPr/>
        </p:nvSpPr>
        <p:spPr>
          <a:xfrm>
            <a:off x="4134678" y="290946"/>
            <a:ext cx="3360027" cy="25329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CAP : 13.88</a:t>
            </a:r>
          </a:p>
          <a:p>
            <a:pPr algn="ctr"/>
            <a:r>
              <a:rPr lang="fr-FR" sz="1600" dirty="0">
                <a:solidFill>
                  <a:schemeClr val="bg1"/>
                </a:solidFill>
              </a:rPr>
              <a:t>(</a:t>
            </a:r>
            <a:r>
              <a:rPr lang="fr-FR" sz="1050" dirty="0">
                <a:solidFill>
                  <a:schemeClr val="bg1"/>
                </a:solidFill>
              </a:rPr>
              <a:t>moyenne nationale 2024 13.66</a:t>
            </a:r>
            <a:r>
              <a:rPr lang="fr-FR" sz="1600" dirty="0">
                <a:solidFill>
                  <a:schemeClr val="bg1"/>
                </a:solidFill>
              </a:rPr>
              <a:t>)</a:t>
            </a:r>
          </a:p>
          <a:p>
            <a:pPr algn="ctr"/>
            <a:r>
              <a:rPr lang="fr-FR" sz="1600" dirty="0">
                <a:solidFill>
                  <a:schemeClr val="bg1"/>
                </a:solidFill>
              </a:rPr>
              <a:t>Total 1168</a:t>
            </a:r>
          </a:p>
          <a:p>
            <a:pPr algn="ctr"/>
            <a:r>
              <a:rPr lang="fr-FR" sz="1600" dirty="0">
                <a:solidFill>
                  <a:schemeClr val="bg1"/>
                </a:solidFill>
              </a:rPr>
              <a:t>F : 13.28</a:t>
            </a:r>
          </a:p>
          <a:p>
            <a:pPr algn="ctr"/>
            <a:r>
              <a:rPr lang="fr-FR" sz="1600" dirty="0">
                <a:solidFill>
                  <a:schemeClr val="bg1"/>
                </a:solidFill>
              </a:rPr>
              <a:t>G : 14.11</a:t>
            </a:r>
          </a:p>
          <a:p>
            <a:pPr algn="ctr"/>
            <a:r>
              <a:rPr lang="fr-FR" sz="1600" dirty="0">
                <a:solidFill>
                  <a:schemeClr val="bg1"/>
                </a:solidFill>
              </a:rPr>
              <a:t>DI : 1.8%</a:t>
            </a:r>
          </a:p>
          <a:p>
            <a:pPr algn="ctr"/>
            <a:r>
              <a:rPr lang="fr-FR" sz="1600" dirty="0">
                <a:solidFill>
                  <a:schemeClr val="bg1"/>
                </a:solidFill>
              </a:rPr>
              <a:t>AB : 1.63</a:t>
            </a:r>
            <a:endParaRPr lang="fr-FR" sz="1600" dirty="0"/>
          </a:p>
        </p:txBody>
      </p:sp>
      <p:pic>
        <p:nvPicPr>
          <p:cNvPr id="6" name="Image 5">
            <a:extLst>
              <a:ext uri="{FF2B5EF4-FFF2-40B4-BE49-F238E27FC236}">
                <a16:creationId xmlns:a16="http://schemas.microsoft.com/office/drawing/2014/main" id="{1F1D7A81-BC19-44D9-93EB-57F41BE12B54}"/>
              </a:ext>
            </a:extLst>
          </p:cNvPr>
          <p:cNvPicPr>
            <a:picLocks noChangeAspect="1"/>
          </p:cNvPicPr>
          <p:nvPr/>
        </p:nvPicPr>
        <p:blipFill>
          <a:blip r:embed="rId2"/>
          <a:stretch>
            <a:fillRect/>
          </a:stretch>
        </p:blipFill>
        <p:spPr>
          <a:xfrm>
            <a:off x="185736" y="3048094"/>
            <a:ext cx="11820525" cy="3020291"/>
          </a:xfrm>
          <a:prstGeom prst="rect">
            <a:avLst/>
          </a:prstGeom>
        </p:spPr>
      </p:pic>
    </p:spTree>
    <p:extLst>
      <p:ext uri="{BB962C8B-B14F-4D97-AF65-F5344CB8AC3E}">
        <p14:creationId xmlns:p14="http://schemas.microsoft.com/office/powerpoint/2010/main" val="248675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939668B-0FFF-41B7-8898-7841C106C1C7}"/>
              </a:ext>
            </a:extLst>
          </p:cNvPr>
          <p:cNvPicPr>
            <a:picLocks noChangeAspect="1"/>
          </p:cNvPicPr>
          <p:nvPr/>
        </p:nvPicPr>
        <p:blipFill>
          <a:blip r:embed="rId2"/>
          <a:stretch>
            <a:fillRect/>
          </a:stretch>
        </p:blipFill>
        <p:spPr>
          <a:xfrm>
            <a:off x="8863194" y="3248761"/>
            <a:ext cx="2691434" cy="3499233"/>
          </a:xfrm>
          <a:prstGeom prst="rect">
            <a:avLst/>
          </a:prstGeom>
        </p:spPr>
      </p:pic>
      <p:pic>
        <p:nvPicPr>
          <p:cNvPr id="12" name="Image 11">
            <a:extLst>
              <a:ext uri="{FF2B5EF4-FFF2-40B4-BE49-F238E27FC236}">
                <a16:creationId xmlns:a16="http://schemas.microsoft.com/office/drawing/2014/main" id="{49A5223D-F513-431F-84D2-673CF2FB7444}"/>
              </a:ext>
            </a:extLst>
          </p:cNvPr>
          <p:cNvPicPr>
            <a:picLocks noChangeAspect="1"/>
          </p:cNvPicPr>
          <p:nvPr/>
        </p:nvPicPr>
        <p:blipFill>
          <a:blip r:embed="rId3"/>
          <a:stretch>
            <a:fillRect/>
          </a:stretch>
        </p:blipFill>
        <p:spPr>
          <a:xfrm>
            <a:off x="252846" y="4030111"/>
            <a:ext cx="7255188" cy="2516467"/>
          </a:xfrm>
          <a:prstGeom prst="rect">
            <a:avLst/>
          </a:prstGeom>
        </p:spPr>
      </p:pic>
      <p:pic>
        <p:nvPicPr>
          <p:cNvPr id="2" name="Image 1">
            <a:extLst>
              <a:ext uri="{FF2B5EF4-FFF2-40B4-BE49-F238E27FC236}">
                <a16:creationId xmlns:a16="http://schemas.microsoft.com/office/drawing/2014/main" id="{F5E9F917-5B5F-4868-AEDA-EA75D2D5001A}"/>
              </a:ext>
            </a:extLst>
          </p:cNvPr>
          <p:cNvPicPr>
            <a:picLocks noChangeAspect="1"/>
          </p:cNvPicPr>
          <p:nvPr/>
        </p:nvPicPr>
        <p:blipFill>
          <a:blip r:embed="rId4"/>
          <a:stretch>
            <a:fillRect/>
          </a:stretch>
        </p:blipFill>
        <p:spPr>
          <a:xfrm>
            <a:off x="400092" y="110006"/>
            <a:ext cx="11601450" cy="3057525"/>
          </a:xfrm>
          <a:prstGeom prst="rect">
            <a:avLst/>
          </a:prstGeom>
        </p:spPr>
      </p:pic>
      <p:sp>
        <p:nvSpPr>
          <p:cNvPr id="14" name="Ellipse 13">
            <a:extLst>
              <a:ext uri="{FF2B5EF4-FFF2-40B4-BE49-F238E27FC236}">
                <a16:creationId xmlns:a16="http://schemas.microsoft.com/office/drawing/2014/main" id="{88A8B372-27E5-4EF3-A433-97BE17361E6A}"/>
              </a:ext>
            </a:extLst>
          </p:cNvPr>
          <p:cNvSpPr/>
          <p:nvPr/>
        </p:nvSpPr>
        <p:spPr>
          <a:xfrm>
            <a:off x="8507784" y="1638769"/>
            <a:ext cx="1290475"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S’affronter et coopérer</a:t>
            </a:r>
          </a:p>
          <a:p>
            <a:pPr algn="ctr"/>
            <a:r>
              <a:rPr lang="fr-FR" sz="1600" dirty="0">
                <a:solidFill>
                  <a:schemeClr val="bg1"/>
                </a:solidFill>
              </a:rPr>
              <a:t>1336</a:t>
            </a:r>
          </a:p>
          <a:p>
            <a:pPr algn="ctr"/>
            <a:r>
              <a:rPr lang="fr-FR" sz="1600" dirty="0">
                <a:solidFill>
                  <a:schemeClr val="bg1"/>
                </a:solidFill>
              </a:rPr>
              <a:t>13.53</a:t>
            </a:r>
          </a:p>
        </p:txBody>
      </p:sp>
      <p:pic>
        <p:nvPicPr>
          <p:cNvPr id="8" name="Image 7">
            <a:extLst>
              <a:ext uri="{FF2B5EF4-FFF2-40B4-BE49-F238E27FC236}">
                <a16:creationId xmlns:a16="http://schemas.microsoft.com/office/drawing/2014/main" id="{5B666F13-58B8-44BA-B91F-250BEC2E8D0C}"/>
              </a:ext>
            </a:extLst>
          </p:cNvPr>
          <p:cNvPicPr>
            <a:picLocks noChangeAspect="1"/>
          </p:cNvPicPr>
          <p:nvPr/>
        </p:nvPicPr>
        <p:blipFill>
          <a:blip r:embed="rId5"/>
          <a:stretch>
            <a:fillRect/>
          </a:stretch>
        </p:blipFill>
        <p:spPr>
          <a:xfrm>
            <a:off x="10861491" y="1613929"/>
            <a:ext cx="1140051" cy="896190"/>
          </a:xfrm>
          <a:prstGeom prst="rect">
            <a:avLst/>
          </a:prstGeom>
        </p:spPr>
      </p:pic>
      <p:pic>
        <p:nvPicPr>
          <p:cNvPr id="9" name="Image 8">
            <a:extLst>
              <a:ext uri="{FF2B5EF4-FFF2-40B4-BE49-F238E27FC236}">
                <a16:creationId xmlns:a16="http://schemas.microsoft.com/office/drawing/2014/main" id="{F2199A45-D52C-4B93-A6CB-88CBCFC1D065}"/>
              </a:ext>
            </a:extLst>
          </p:cNvPr>
          <p:cNvPicPr>
            <a:picLocks noChangeAspect="1"/>
          </p:cNvPicPr>
          <p:nvPr/>
        </p:nvPicPr>
        <p:blipFill>
          <a:blip r:embed="rId6"/>
          <a:stretch>
            <a:fillRect/>
          </a:stretch>
        </p:blipFill>
        <p:spPr>
          <a:xfrm>
            <a:off x="6200817" y="1613929"/>
            <a:ext cx="1054699" cy="890093"/>
          </a:xfrm>
          <a:prstGeom prst="rect">
            <a:avLst/>
          </a:prstGeom>
        </p:spPr>
      </p:pic>
      <p:pic>
        <p:nvPicPr>
          <p:cNvPr id="15" name="Image 14">
            <a:extLst>
              <a:ext uri="{FF2B5EF4-FFF2-40B4-BE49-F238E27FC236}">
                <a16:creationId xmlns:a16="http://schemas.microsoft.com/office/drawing/2014/main" id="{C9820F07-A456-4F15-BB35-E0DE29125F9A}"/>
              </a:ext>
            </a:extLst>
          </p:cNvPr>
          <p:cNvPicPr>
            <a:picLocks noChangeAspect="1"/>
          </p:cNvPicPr>
          <p:nvPr/>
        </p:nvPicPr>
        <p:blipFill>
          <a:blip r:embed="rId7"/>
          <a:stretch>
            <a:fillRect/>
          </a:stretch>
        </p:blipFill>
        <p:spPr>
          <a:xfrm>
            <a:off x="3684217" y="1638768"/>
            <a:ext cx="1091279" cy="890093"/>
          </a:xfrm>
          <a:prstGeom prst="rect">
            <a:avLst/>
          </a:prstGeom>
        </p:spPr>
      </p:pic>
      <p:pic>
        <p:nvPicPr>
          <p:cNvPr id="16" name="Image 15">
            <a:extLst>
              <a:ext uri="{FF2B5EF4-FFF2-40B4-BE49-F238E27FC236}">
                <a16:creationId xmlns:a16="http://schemas.microsoft.com/office/drawing/2014/main" id="{BD927BC5-53B0-4EAC-8247-798494F04D28}"/>
              </a:ext>
            </a:extLst>
          </p:cNvPr>
          <p:cNvPicPr>
            <a:picLocks noChangeAspect="1"/>
          </p:cNvPicPr>
          <p:nvPr/>
        </p:nvPicPr>
        <p:blipFill>
          <a:blip r:embed="rId8"/>
          <a:stretch>
            <a:fillRect/>
          </a:stretch>
        </p:blipFill>
        <p:spPr>
          <a:xfrm>
            <a:off x="1290724" y="1638768"/>
            <a:ext cx="1054699" cy="890093"/>
          </a:xfrm>
          <a:prstGeom prst="rect">
            <a:avLst/>
          </a:prstGeom>
        </p:spPr>
      </p:pic>
    </p:spTree>
    <p:extLst>
      <p:ext uri="{BB962C8B-B14F-4D97-AF65-F5344CB8AC3E}">
        <p14:creationId xmlns:p14="http://schemas.microsoft.com/office/powerpoint/2010/main" val="29972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0E7D2483-D47B-4C6F-92A9-77601A5FDEDC}"/>
              </a:ext>
            </a:extLst>
          </p:cNvPr>
          <p:cNvSpPr/>
          <p:nvPr/>
        </p:nvSpPr>
        <p:spPr>
          <a:xfrm>
            <a:off x="1082122" y="1914938"/>
            <a:ext cx="1033669"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Performer</a:t>
            </a:r>
          </a:p>
          <a:p>
            <a:pPr algn="ctr"/>
            <a:r>
              <a:rPr lang="fr-FR" sz="1600" dirty="0">
                <a:solidFill>
                  <a:schemeClr val="bg1"/>
                </a:solidFill>
              </a:rPr>
              <a:t>402</a:t>
            </a:r>
          </a:p>
          <a:p>
            <a:pPr algn="ctr"/>
            <a:r>
              <a:rPr lang="fr-FR" sz="1600" dirty="0">
                <a:solidFill>
                  <a:schemeClr val="bg1"/>
                </a:solidFill>
              </a:rPr>
              <a:t>13.18</a:t>
            </a:r>
          </a:p>
        </p:txBody>
      </p:sp>
      <p:sp>
        <p:nvSpPr>
          <p:cNvPr id="4" name="Ellipse 3">
            <a:extLst>
              <a:ext uri="{FF2B5EF4-FFF2-40B4-BE49-F238E27FC236}">
                <a16:creationId xmlns:a16="http://schemas.microsoft.com/office/drawing/2014/main" id="{682D697F-87C3-41E0-82D2-587430440387}"/>
              </a:ext>
            </a:extLst>
          </p:cNvPr>
          <p:cNvSpPr/>
          <p:nvPr/>
        </p:nvSpPr>
        <p:spPr>
          <a:xfrm>
            <a:off x="3531704" y="1914939"/>
            <a:ext cx="1108626"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S’adapter</a:t>
            </a:r>
          </a:p>
          <a:p>
            <a:pPr algn="ctr"/>
            <a:r>
              <a:rPr lang="fr-FR" sz="1600" dirty="0">
                <a:solidFill>
                  <a:schemeClr val="bg1"/>
                </a:solidFill>
              </a:rPr>
              <a:t>134</a:t>
            </a:r>
          </a:p>
          <a:p>
            <a:pPr algn="ctr"/>
            <a:r>
              <a:rPr lang="fr-FR" sz="1600" dirty="0">
                <a:solidFill>
                  <a:schemeClr val="bg1"/>
                </a:solidFill>
              </a:rPr>
              <a:t>14.73</a:t>
            </a:r>
          </a:p>
        </p:txBody>
      </p:sp>
      <p:sp>
        <p:nvSpPr>
          <p:cNvPr id="5" name="Ellipse 4">
            <a:extLst>
              <a:ext uri="{FF2B5EF4-FFF2-40B4-BE49-F238E27FC236}">
                <a16:creationId xmlns:a16="http://schemas.microsoft.com/office/drawing/2014/main" id="{E6FB7167-FD56-49B2-8D4D-0368A205BBB1}"/>
              </a:ext>
            </a:extLst>
          </p:cNvPr>
          <p:cNvSpPr/>
          <p:nvPr/>
        </p:nvSpPr>
        <p:spPr>
          <a:xfrm>
            <a:off x="5981286" y="1914939"/>
            <a:ext cx="1033669"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créer</a:t>
            </a:r>
          </a:p>
          <a:p>
            <a:pPr algn="ctr"/>
            <a:r>
              <a:rPr lang="fr-FR" sz="1600" dirty="0">
                <a:solidFill>
                  <a:schemeClr val="bg1"/>
                </a:solidFill>
              </a:rPr>
              <a:t>54</a:t>
            </a:r>
          </a:p>
          <a:p>
            <a:pPr algn="ctr"/>
            <a:r>
              <a:rPr lang="fr-FR" sz="1600" dirty="0">
                <a:solidFill>
                  <a:schemeClr val="bg1"/>
                </a:solidFill>
              </a:rPr>
              <a:t>13.79</a:t>
            </a:r>
          </a:p>
        </p:txBody>
      </p:sp>
      <p:sp>
        <p:nvSpPr>
          <p:cNvPr id="6" name="Ellipse 5">
            <a:extLst>
              <a:ext uri="{FF2B5EF4-FFF2-40B4-BE49-F238E27FC236}">
                <a16:creationId xmlns:a16="http://schemas.microsoft.com/office/drawing/2014/main" id="{FE9360B4-359E-4CE1-89C8-5B017A872B49}"/>
              </a:ext>
            </a:extLst>
          </p:cNvPr>
          <p:cNvSpPr/>
          <p:nvPr/>
        </p:nvSpPr>
        <p:spPr>
          <a:xfrm>
            <a:off x="8430868" y="1899404"/>
            <a:ext cx="1108626"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S’affronter</a:t>
            </a:r>
          </a:p>
          <a:p>
            <a:pPr algn="ctr"/>
            <a:r>
              <a:rPr lang="fr-FR" sz="1600" dirty="0">
                <a:solidFill>
                  <a:schemeClr val="bg1"/>
                </a:solidFill>
              </a:rPr>
              <a:t>980</a:t>
            </a:r>
          </a:p>
          <a:p>
            <a:pPr algn="ctr"/>
            <a:r>
              <a:rPr lang="fr-FR" sz="1600" dirty="0">
                <a:solidFill>
                  <a:schemeClr val="bg1"/>
                </a:solidFill>
              </a:rPr>
              <a:t>13.40</a:t>
            </a:r>
          </a:p>
        </p:txBody>
      </p:sp>
      <p:sp>
        <p:nvSpPr>
          <p:cNvPr id="7" name="Ellipse 6">
            <a:extLst>
              <a:ext uri="{FF2B5EF4-FFF2-40B4-BE49-F238E27FC236}">
                <a16:creationId xmlns:a16="http://schemas.microsoft.com/office/drawing/2014/main" id="{26F64BF1-9B14-4EC0-900D-317550D3A535}"/>
              </a:ext>
            </a:extLst>
          </p:cNvPr>
          <p:cNvSpPr/>
          <p:nvPr/>
        </p:nvSpPr>
        <p:spPr>
          <a:xfrm>
            <a:off x="10730537" y="1914939"/>
            <a:ext cx="1108625" cy="874641"/>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S’entrainer</a:t>
            </a:r>
          </a:p>
          <a:p>
            <a:pPr algn="ctr"/>
            <a:r>
              <a:rPr lang="fr-FR" sz="1600" dirty="0">
                <a:solidFill>
                  <a:schemeClr val="bg1"/>
                </a:solidFill>
              </a:rPr>
              <a:t>766</a:t>
            </a:r>
          </a:p>
          <a:p>
            <a:pPr algn="ctr"/>
            <a:r>
              <a:rPr lang="fr-FR" sz="1600" dirty="0">
                <a:solidFill>
                  <a:schemeClr val="bg1"/>
                </a:solidFill>
              </a:rPr>
              <a:t>14.32</a:t>
            </a:r>
          </a:p>
        </p:txBody>
      </p:sp>
      <p:sp>
        <p:nvSpPr>
          <p:cNvPr id="8" name="Ellipse 7">
            <a:extLst>
              <a:ext uri="{FF2B5EF4-FFF2-40B4-BE49-F238E27FC236}">
                <a16:creationId xmlns:a16="http://schemas.microsoft.com/office/drawing/2014/main" id="{56DC6152-BA69-42F7-940C-D18E4D8751FB}"/>
              </a:ext>
            </a:extLst>
          </p:cNvPr>
          <p:cNvSpPr/>
          <p:nvPr/>
        </p:nvSpPr>
        <p:spPr>
          <a:xfrm>
            <a:off x="5298799" y="150469"/>
            <a:ext cx="1364974" cy="12854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CAP</a:t>
            </a:r>
          </a:p>
          <a:p>
            <a:pPr algn="ctr"/>
            <a:r>
              <a:rPr lang="fr-FR" sz="1100" dirty="0">
                <a:solidFill>
                  <a:schemeClr val="bg1"/>
                </a:solidFill>
              </a:rPr>
              <a:t>2 épreuves</a:t>
            </a:r>
          </a:p>
        </p:txBody>
      </p:sp>
      <p:pic>
        <p:nvPicPr>
          <p:cNvPr id="10" name="Image 9">
            <a:extLst>
              <a:ext uri="{FF2B5EF4-FFF2-40B4-BE49-F238E27FC236}">
                <a16:creationId xmlns:a16="http://schemas.microsoft.com/office/drawing/2014/main" id="{A75D5B3F-6508-411C-8A9C-BA284FEF3E7A}"/>
              </a:ext>
            </a:extLst>
          </p:cNvPr>
          <p:cNvPicPr>
            <a:picLocks noChangeAspect="1"/>
          </p:cNvPicPr>
          <p:nvPr/>
        </p:nvPicPr>
        <p:blipFill>
          <a:blip r:embed="rId2"/>
          <a:stretch>
            <a:fillRect/>
          </a:stretch>
        </p:blipFill>
        <p:spPr>
          <a:xfrm>
            <a:off x="285750" y="3480735"/>
            <a:ext cx="11620500" cy="2838450"/>
          </a:xfrm>
          <a:prstGeom prst="rect">
            <a:avLst/>
          </a:prstGeom>
        </p:spPr>
      </p:pic>
    </p:spTree>
    <p:extLst>
      <p:ext uri="{BB962C8B-B14F-4D97-AF65-F5344CB8AC3E}">
        <p14:creationId xmlns:p14="http://schemas.microsoft.com/office/powerpoint/2010/main" val="89112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74C24-9705-4865-A8B0-F42645672A31}"/>
              </a:ext>
            </a:extLst>
          </p:cNvPr>
          <p:cNvSpPr>
            <a:spLocks noGrp="1"/>
          </p:cNvSpPr>
          <p:nvPr>
            <p:ph type="title"/>
          </p:nvPr>
        </p:nvSpPr>
        <p:spPr>
          <a:xfrm>
            <a:off x="619607" y="929797"/>
            <a:ext cx="9120741" cy="1400530"/>
          </a:xfrm>
        </p:spPr>
        <p:txBody>
          <a:bodyPr/>
          <a:lstStyle/>
          <a:p>
            <a:r>
              <a:rPr lang="fr-FR" sz="3200" dirty="0"/>
              <a:t>Inaptitudes et adaptation de l’enseignement</a:t>
            </a:r>
            <a:br>
              <a:rPr lang="fr-FR" sz="3200" dirty="0"/>
            </a:br>
            <a:r>
              <a:rPr lang="fr-FR" sz="3200" dirty="0"/>
              <a:t>Bac pro</a:t>
            </a:r>
          </a:p>
        </p:txBody>
      </p:sp>
      <p:sp>
        <p:nvSpPr>
          <p:cNvPr id="3" name="Espace réservé du contenu 2">
            <a:extLst>
              <a:ext uri="{FF2B5EF4-FFF2-40B4-BE49-F238E27FC236}">
                <a16:creationId xmlns:a16="http://schemas.microsoft.com/office/drawing/2014/main" id="{B50F4316-A511-45B4-A240-44CBC70A8CAE}"/>
              </a:ext>
            </a:extLst>
          </p:cNvPr>
          <p:cNvSpPr>
            <a:spLocks noGrp="1"/>
          </p:cNvSpPr>
          <p:nvPr>
            <p:ph idx="1"/>
          </p:nvPr>
        </p:nvSpPr>
        <p:spPr>
          <a:xfrm>
            <a:off x="1103312" y="2875722"/>
            <a:ext cx="8946541" cy="3372677"/>
          </a:xfrm>
        </p:spPr>
        <p:txBody>
          <a:bodyPr/>
          <a:lstStyle/>
          <a:p>
            <a:r>
              <a:rPr lang="fr-FR" dirty="0"/>
              <a:t>Épreuves et moyennes : non représentatif</a:t>
            </a:r>
          </a:p>
          <a:p>
            <a:r>
              <a:rPr lang="fr-FR" dirty="0"/>
              <a:t>DI totaux : 30 élèves (21 F), soit 1.97% (taux national 2,6%)</a:t>
            </a:r>
          </a:p>
          <a:p>
            <a:r>
              <a:rPr lang="fr-FR" dirty="0"/>
              <a:t>1 seule note : 24 élèves</a:t>
            </a:r>
          </a:p>
          <a:p>
            <a:pPr marL="0" indent="0">
              <a:buNone/>
            </a:pPr>
            <a:endParaRPr lang="fr-FR" dirty="0"/>
          </a:p>
        </p:txBody>
      </p:sp>
      <p:pic>
        <p:nvPicPr>
          <p:cNvPr id="4" name="Image 3">
            <a:extLst>
              <a:ext uri="{FF2B5EF4-FFF2-40B4-BE49-F238E27FC236}">
                <a16:creationId xmlns:a16="http://schemas.microsoft.com/office/drawing/2014/main" id="{726B3AAA-7588-4F72-AD4D-F55709783454}"/>
              </a:ext>
            </a:extLst>
          </p:cNvPr>
          <p:cNvPicPr>
            <a:picLocks noChangeAspect="1"/>
          </p:cNvPicPr>
          <p:nvPr/>
        </p:nvPicPr>
        <p:blipFill>
          <a:blip r:embed="rId2"/>
          <a:stretch>
            <a:fillRect/>
          </a:stretch>
        </p:blipFill>
        <p:spPr>
          <a:xfrm>
            <a:off x="8166445" y="3850311"/>
            <a:ext cx="3925335" cy="2943483"/>
          </a:xfrm>
          <a:prstGeom prst="rect">
            <a:avLst/>
          </a:prstGeom>
        </p:spPr>
      </p:pic>
      <p:pic>
        <p:nvPicPr>
          <p:cNvPr id="5" name="Image 4">
            <a:extLst>
              <a:ext uri="{FF2B5EF4-FFF2-40B4-BE49-F238E27FC236}">
                <a16:creationId xmlns:a16="http://schemas.microsoft.com/office/drawing/2014/main" id="{6167205B-252A-4A78-A5FF-18623236113C}"/>
              </a:ext>
            </a:extLst>
          </p:cNvPr>
          <p:cNvPicPr>
            <a:picLocks noChangeAspect="1"/>
          </p:cNvPicPr>
          <p:nvPr/>
        </p:nvPicPr>
        <p:blipFill>
          <a:blip r:embed="rId3" cstate="print"/>
          <a:stretch>
            <a:fillRect/>
          </a:stretch>
        </p:blipFill>
        <p:spPr>
          <a:xfrm>
            <a:off x="5057775" y="4324350"/>
            <a:ext cx="3039331" cy="2469443"/>
          </a:xfrm>
          <a:prstGeom prst="rect">
            <a:avLst/>
          </a:prstGeom>
        </p:spPr>
      </p:pic>
    </p:spTree>
    <p:extLst>
      <p:ext uri="{BB962C8B-B14F-4D97-AF65-F5344CB8AC3E}">
        <p14:creationId xmlns:p14="http://schemas.microsoft.com/office/powerpoint/2010/main" val="169677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74C24-9705-4865-A8B0-F42645672A31}"/>
              </a:ext>
            </a:extLst>
          </p:cNvPr>
          <p:cNvSpPr>
            <a:spLocks noGrp="1"/>
          </p:cNvSpPr>
          <p:nvPr>
            <p:ph type="title"/>
          </p:nvPr>
        </p:nvSpPr>
        <p:spPr>
          <a:xfrm>
            <a:off x="619607" y="929797"/>
            <a:ext cx="9120741" cy="1400530"/>
          </a:xfrm>
        </p:spPr>
        <p:txBody>
          <a:bodyPr/>
          <a:lstStyle/>
          <a:p>
            <a:r>
              <a:rPr lang="fr-FR" sz="3200" dirty="0"/>
              <a:t>Inaptitudes et adaptation de l’enseignement</a:t>
            </a:r>
            <a:br>
              <a:rPr lang="fr-FR" sz="3200" dirty="0"/>
            </a:br>
            <a:r>
              <a:rPr lang="fr-FR" sz="3200" dirty="0"/>
              <a:t>CAP</a:t>
            </a:r>
          </a:p>
        </p:txBody>
      </p:sp>
      <p:sp>
        <p:nvSpPr>
          <p:cNvPr id="3" name="Espace réservé du contenu 2">
            <a:extLst>
              <a:ext uri="{FF2B5EF4-FFF2-40B4-BE49-F238E27FC236}">
                <a16:creationId xmlns:a16="http://schemas.microsoft.com/office/drawing/2014/main" id="{B50F4316-A511-45B4-A240-44CBC70A8CAE}"/>
              </a:ext>
            </a:extLst>
          </p:cNvPr>
          <p:cNvSpPr>
            <a:spLocks noGrp="1"/>
          </p:cNvSpPr>
          <p:nvPr>
            <p:ph idx="1"/>
          </p:nvPr>
        </p:nvSpPr>
        <p:spPr>
          <a:xfrm>
            <a:off x="561135" y="2613991"/>
            <a:ext cx="8946541" cy="3372677"/>
          </a:xfrm>
        </p:spPr>
        <p:txBody>
          <a:bodyPr/>
          <a:lstStyle/>
          <a:p>
            <a:r>
              <a:rPr lang="fr-FR" dirty="0"/>
              <a:t>Épreuves et moyennes :</a:t>
            </a:r>
          </a:p>
          <a:p>
            <a:r>
              <a:rPr lang="fr-FR" dirty="0"/>
              <a:t>DI totaux : 21 soit 1.8 %</a:t>
            </a:r>
          </a:p>
          <a:p>
            <a:r>
              <a:rPr lang="fr-FR" dirty="0"/>
              <a:t>1 seule note : 10 dont 7 G</a:t>
            </a:r>
          </a:p>
          <a:p>
            <a:pPr marL="0" indent="0">
              <a:buNone/>
            </a:pPr>
            <a:endParaRPr lang="fr-FR" dirty="0"/>
          </a:p>
        </p:txBody>
      </p:sp>
      <p:pic>
        <p:nvPicPr>
          <p:cNvPr id="6" name="Image 5">
            <a:extLst>
              <a:ext uri="{FF2B5EF4-FFF2-40B4-BE49-F238E27FC236}">
                <a16:creationId xmlns:a16="http://schemas.microsoft.com/office/drawing/2014/main" id="{49A298CE-30D7-4624-97BF-4A4461BE651C}"/>
              </a:ext>
            </a:extLst>
          </p:cNvPr>
          <p:cNvPicPr>
            <a:picLocks noChangeAspect="1"/>
          </p:cNvPicPr>
          <p:nvPr/>
        </p:nvPicPr>
        <p:blipFill>
          <a:blip r:embed="rId2"/>
          <a:stretch>
            <a:fillRect/>
          </a:stretch>
        </p:blipFill>
        <p:spPr>
          <a:xfrm>
            <a:off x="8017565" y="3670853"/>
            <a:ext cx="3989939" cy="3067878"/>
          </a:xfrm>
          <a:prstGeom prst="rect">
            <a:avLst/>
          </a:prstGeom>
        </p:spPr>
      </p:pic>
      <p:pic>
        <p:nvPicPr>
          <p:cNvPr id="7" name="Image 6">
            <a:extLst>
              <a:ext uri="{FF2B5EF4-FFF2-40B4-BE49-F238E27FC236}">
                <a16:creationId xmlns:a16="http://schemas.microsoft.com/office/drawing/2014/main" id="{D06FBE23-AFC3-4ADD-BE82-69F142A3FD51}"/>
              </a:ext>
            </a:extLst>
          </p:cNvPr>
          <p:cNvPicPr>
            <a:picLocks noChangeAspect="1"/>
          </p:cNvPicPr>
          <p:nvPr/>
        </p:nvPicPr>
        <p:blipFill>
          <a:blip r:embed="rId3"/>
          <a:stretch>
            <a:fillRect/>
          </a:stretch>
        </p:blipFill>
        <p:spPr>
          <a:xfrm>
            <a:off x="4492488" y="4068418"/>
            <a:ext cx="3116124" cy="2670314"/>
          </a:xfrm>
          <a:prstGeom prst="rect">
            <a:avLst/>
          </a:prstGeom>
        </p:spPr>
      </p:pic>
      <p:sp>
        <p:nvSpPr>
          <p:cNvPr id="8" name="Ellipse 7">
            <a:extLst>
              <a:ext uri="{FF2B5EF4-FFF2-40B4-BE49-F238E27FC236}">
                <a16:creationId xmlns:a16="http://schemas.microsoft.com/office/drawing/2014/main" id="{EB4149E7-48AD-463E-A0E4-C9DE7871D700}"/>
              </a:ext>
            </a:extLst>
          </p:cNvPr>
          <p:cNvSpPr/>
          <p:nvPr/>
        </p:nvSpPr>
        <p:spPr>
          <a:xfrm>
            <a:off x="8350261" y="3945834"/>
            <a:ext cx="569843" cy="55659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t>
            </a:r>
          </a:p>
        </p:txBody>
      </p:sp>
      <p:sp>
        <p:nvSpPr>
          <p:cNvPr id="9" name="Ellipse 8">
            <a:extLst>
              <a:ext uri="{FF2B5EF4-FFF2-40B4-BE49-F238E27FC236}">
                <a16:creationId xmlns:a16="http://schemas.microsoft.com/office/drawing/2014/main" id="{B3B1C6C9-CEC8-42B2-AEE2-FD95F4EF52CF}"/>
              </a:ext>
            </a:extLst>
          </p:cNvPr>
          <p:cNvSpPr/>
          <p:nvPr/>
        </p:nvSpPr>
        <p:spPr>
          <a:xfrm>
            <a:off x="9814419" y="4711148"/>
            <a:ext cx="569843" cy="55659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a:t>
            </a:r>
          </a:p>
        </p:txBody>
      </p:sp>
      <p:sp>
        <p:nvSpPr>
          <p:cNvPr id="10" name="Ellipse 9">
            <a:extLst>
              <a:ext uri="{FF2B5EF4-FFF2-40B4-BE49-F238E27FC236}">
                <a16:creationId xmlns:a16="http://schemas.microsoft.com/office/drawing/2014/main" id="{41C9F87D-8FAB-4547-88CB-21ADC4D5D43F}"/>
              </a:ext>
            </a:extLst>
          </p:cNvPr>
          <p:cNvSpPr/>
          <p:nvPr/>
        </p:nvSpPr>
        <p:spPr>
          <a:xfrm>
            <a:off x="10997788" y="4022035"/>
            <a:ext cx="800995" cy="55659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Total</a:t>
            </a:r>
            <a:endParaRPr lang="fr-FR" dirty="0"/>
          </a:p>
        </p:txBody>
      </p:sp>
    </p:spTree>
    <p:extLst>
      <p:ext uri="{BB962C8B-B14F-4D97-AF65-F5344CB8AC3E}">
        <p14:creationId xmlns:p14="http://schemas.microsoft.com/office/powerpoint/2010/main" val="3390870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F7D5A-0CD6-4291-B24C-6A6C8CF0ECE3}"/>
              </a:ext>
            </a:extLst>
          </p:cNvPr>
          <p:cNvSpPr>
            <a:spLocks noGrp="1"/>
          </p:cNvSpPr>
          <p:nvPr>
            <p:ph type="title"/>
          </p:nvPr>
        </p:nvSpPr>
        <p:spPr/>
        <p:txBody>
          <a:bodyPr/>
          <a:lstStyle/>
          <a:p>
            <a:r>
              <a:rPr lang="fr-FR" dirty="0"/>
              <a:t>Fréquentation des APSA BCP</a:t>
            </a:r>
          </a:p>
        </p:txBody>
      </p:sp>
      <p:pic>
        <p:nvPicPr>
          <p:cNvPr id="4" name="Espace réservé du contenu 3">
            <a:extLst>
              <a:ext uri="{FF2B5EF4-FFF2-40B4-BE49-F238E27FC236}">
                <a16:creationId xmlns:a16="http://schemas.microsoft.com/office/drawing/2014/main" id="{DC36774A-D469-45FB-B9D8-5CF2BD845A95}"/>
              </a:ext>
            </a:extLst>
          </p:cNvPr>
          <p:cNvPicPr>
            <a:picLocks noGrp="1" noChangeAspect="1"/>
          </p:cNvPicPr>
          <p:nvPr>
            <p:ph idx="1"/>
          </p:nvPr>
        </p:nvPicPr>
        <p:blipFill>
          <a:blip r:embed="rId2"/>
          <a:stretch>
            <a:fillRect/>
          </a:stretch>
        </p:blipFill>
        <p:spPr>
          <a:xfrm>
            <a:off x="2724150" y="1853249"/>
            <a:ext cx="8275154" cy="4335516"/>
          </a:xfrm>
          <a:prstGeom prst="rect">
            <a:avLst/>
          </a:prstGeom>
        </p:spPr>
      </p:pic>
    </p:spTree>
    <p:extLst>
      <p:ext uri="{BB962C8B-B14F-4D97-AF65-F5344CB8AC3E}">
        <p14:creationId xmlns:p14="http://schemas.microsoft.com/office/powerpoint/2010/main" val="240019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5288E-4B3F-48F2-BDED-504CA418A2E0}"/>
              </a:ext>
            </a:extLst>
          </p:cNvPr>
          <p:cNvSpPr>
            <a:spLocks noGrp="1"/>
          </p:cNvSpPr>
          <p:nvPr>
            <p:ph type="title"/>
          </p:nvPr>
        </p:nvSpPr>
        <p:spPr/>
        <p:txBody>
          <a:bodyPr/>
          <a:lstStyle/>
          <a:p>
            <a:r>
              <a:rPr lang="fr-FR" dirty="0"/>
              <a:t>Fréquentation des APSA et moyennes Bac pro</a:t>
            </a:r>
          </a:p>
        </p:txBody>
      </p:sp>
      <p:sp>
        <p:nvSpPr>
          <p:cNvPr id="3" name="Espace réservé du contenu 2">
            <a:extLst>
              <a:ext uri="{FF2B5EF4-FFF2-40B4-BE49-F238E27FC236}">
                <a16:creationId xmlns:a16="http://schemas.microsoft.com/office/drawing/2014/main" id="{0741D825-C2A3-45AD-A57F-AD8C79A2811A}"/>
              </a:ext>
            </a:extLst>
          </p:cNvPr>
          <p:cNvSpPr>
            <a:spLocks noGrp="1"/>
          </p:cNvSpPr>
          <p:nvPr>
            <p:ph idx="1"/>
          </p:nvPr>
        </p:nvSpPr>
        <p:spPr>
          <a:xfrm>
            <a:off x="1139687" y="3021495"/>
            <a:ext cx="10229615" cy="3503129"/>
          </a:xfrm>
        </p:spPr>
        <p:txBody>
          <a:bodyPr>
            <a:normAutofit/>
          </a:bodyPr>
          <a:lstStyle/>
          <a:p>
            <a:r>
              <a:rPr lang="fr-FR" dirty="0"/>
              <a:t>Les plus pratiquées : musculation, badminton, ½ fond, volley, acrosport</a:t>
            </a:r>
          </a:p>
          <a:p>
            <a:pPr marL="0" indent="0">
              <a:buNone/>
            </a:pPr>
            <a:endParaRPr lang="fr-FR" dirty="0"/>
          </a:p>
          <a:p>
            <a:r>
              <a:rPr lang="fr-FR" dirty="0"/>
              <a:t>Qui font réussir les filles : escalade, course en durée, acrosport </a:t>
            </a:r>
          </a:p>
          <a:p>
            <a:endParaRPr lang="fr-FR" dirty="0"/>
          </a:p>
          <a:p>
            <a:r>
              <a:rPr lang="fr-FR" dirty="0"/>
              <a:t>Meilleurs résultats G : </a:t>
            </a:r>
            <a:r>
              <a:rPr lang="fr-FR" dirty="0" err="1"/>
              <a:t>crosstraining</a:t>
            </a:r>
            <a:r>
              <a:rPr lang="fr-FR" dirty="0"/>
              <a:t> CA1, musculation, ½ fond, CO</a:t>
            </a:r>
          </a:p>
        </p:txBody>
      </p:sp>
    </p:spTree>
    <p:extLst>
      <p:ext uri="{BB962C8B-B14F-4D97-AF65-F5344CB8AC3E}">
        <p14:creationId xmlns:p14="http://schemas.microsoft.com/office/powerpoint/2010/main" val="9707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59176-B72E-4ABE-AEF9-5153B641C7EE}"/>
              </a:ext>
            </a:extLst>
          </p:cNvPr>
          <p:cNvSpPr>
            <a:spLocks noGrp="1"/>
          </p:cNvSpPr>
          <p:nvPr>
            <p:ph type="title"/>
          </p:nvPr>
        </p:nvSpPr>
        <p:spPr>
          <a:xfrm>
            <a:off x="646111" y="430919"/>
            <a:ext cx="9404723" cy="918066"/>
          </a:xfrm>
        </p:spPr>
        <p:txBody>
          <a:bodyPr/>
          <a:lstStyle/>
          <a:p>
            <a:r>
              <a:rPr lang="fr-FR" dirty="0"/>
              <a:t>    CAHN : réels enjeux</a:t>
            </a:r>
          </a:p>
        </p:txBody>
      </p:sp>
      <p:sp>
        <p:nvSpPr>
          <p:cNvPr id="3" name="Espace réservé du contenu 2">
            <a:extLst>
              <a:ext uri="{FF2B5EF4-FFF2-40B4-BE49-F238E27FC236}">
                <a16:creationId xmlns:a16="http://schemas.microsoft.com/office/drawing/2014/main" id="{5E5EB09D-B3FB-434C-9E20-1429DD4382B9}"/>
              </a:ext>
            </a:extLst>
          </p:cNvPr>
          <p:cNvSpPr>
            <a:spLocks noGrp="1"/>
          </p:cNvSpPr>
          <p:nvPr>
            <p:ph idx="1"/>
          </p:nvPr>
        </p:nvSpPr>
        <p:spPr>
          <a:xfrm>
            <a:off x="1415039" y="1650929"/>
            <a:ext cx="10305906" cy="4776152"/>
          </a:xfrm>
        </p:spPr>
        <p:txBody>
          <a:bodyPr>
            <a:noAutofit/>
          </a:bodyPr>
          <a:lstStyle/>
          <a:p>
            <a:r>
              <a:rPr lang="fr-FR" sz="2400" dirty="0"/>
              <a:t>Groupe académique de réflexion sur l’évaluation</a:t>
            </a:r>
          </a:p>
          <a:p>
            <a:r>
              <a:rPr lang="fr-FR" sz="2400" dirty="0"/>
              <a:t>Lecture partagée des acquisitions de fin de parcours (15 ans, 1400h)</a:t>
            </a:r>
          </a:p>
          <a:p>
            <a:r>
              <a:rPr lang="fr-FR" sz="2400" dirty="0"/>
              <a:t>Analyse collective des leviers d’efficacité et d’évolution</a:t>
            </a:r>
          </a:p>
          <a:p>
            <a:r>
              <a:rPr lang="fr-FR" sz="2400" dirty="0"/>
              <a:t>Repères de pilotage de la discipline, aide à la décision</a:t>
            </a:r>
          </a:p>
          <a:p>
            <a:r>
              <a:rPr lang="fr-FR" sz="2400" dirty="0"/>
              <a:t>Développement de la culture disciplinaire</a:t>
            </a:r>
          </a:p>
          <a:p>
            <a:r>
              <a:rPr lang="fr-FR" sz="2400" dirty="0"/>
              <a:t>Avancer ensemble sur les défis professionnels tels que : équité de traitement et de réussite; réconciliation des logiques de formation et de certification; expliciter les attendus et rendre la discipline plus lisible; contribuer aux politiques publiques en conservant nos spécificités;</a:t>
            </a:r>
          </a:p>
        </p:txBody>
      </p:sp>
    </p:spTree>
    <p:extLst>
      <p:ext uri="{BB962C8B-B14F-4D97-AF65-F5344CB8AC3E}">
        <p14:creationId xmlns:p14="http://schemas.microsoft.com/office/powerpoint/2010/main" val="394281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4355976" cy="108012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6148" name="Picture 4"/>
          <p:cNvPicPr>
            <a:picLocks noChangeAspect="1" noChangeArrowheads="1"/>
          </p:cNvPicPr>
          <p:nvPr/>
        </p:nvPicPr>
        <p:blipFill>
          <a:blip r:embed="rId2" cstate="print"/>
          <a:srcRect/>
          <a:stretch>
            <a:fillRect/>
          </a:stretch>
        </p:blipFill>
        <p:spPr bwMode="auto">
          <a:xfrm>
            <a:off x="6023992" y="3429000"/>
            <a:ext cx="3528392" cy="288185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524000" y="0"/>
            <a:ext cx="683568" cy="6858000"/>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14" name="Titre 1"/>
          <p:cNvSpPr txBox="1">
            <a:spLocks/>
          </p:cNvSpPr>
          <p:nvPr/>
        </p:nvSpPr>
        <p:spPr>
          <a:xfrm rot="10800000">
            <a:off x="1631504" y="476672"/>
            <a:ext cx="1061116" cy="6048672"/>
          </a:xfrm>
          <a:prstGeom prst="rect">
            <a:avLst/>
          </a:prstGeom>
        </p:spPr>
        <p:txBody>
          <a:bodyPr vert="vert" anchor="ctr"/>
          <a:lstStyle/>
          <a:p>
            <a:pPr lvl="0" algn="ctr">
              <a:spcBef>
                <a:spcPct val="0"/>
              </a:spcBef>
            </a:pP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CNE EPS - BAC 2024</a:t>
            </a:r>
            <a:b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b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 Bac PRO</a:t>
            </a:r>
          </a:p>
        </p:txBody>
      </p:sp>
      <p:pic>
        <p:nvPicPr>
          <p:cNvPr id="6146" name="Picture 2"/>
          <p:cNvPicPr>
            <a:picLocks noChangeAspect="1" noChangeArrowheads="1"/>
          </p:cNvPicPr>
          <p:nvPr/>
        </p:nvPicPr>
        <p:blipFill>
          <a:blip r:embed="rId3" cstate="print"/>
          <a:srcRect/>
          <a:stretch>
            <a:fillRect/>
          </a:stretch>
        </p:blipFill>
        <p:spPr bwMode="auto">
          <a:xfrm>
            <a:off x="6456040" y="0"/>
            <a:ext cx="3472348" cy="2872984"/>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4" cstate="print"/>
          <a:srcRect/>
          <a:stretch>
            <a:fillRect/>
          </a:stretch>
        </p:blipFill>
        <p:spPr bwMode="auto">
          <a:xfrm>
            <a:off x="2855640" y="2060848"/>
            <a:ext cx="3330742" cy="2736304"/>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2207568" y="116633"/>
            <a:ext cx="3528392" cy="830997"/>
          </a:xfrm>
          <a:prstGeom prst="rect">
            <a:avLst/>
          </a:prstGeom>
          <a:noFill/>
        </p:spPr>
        <p:txBody>
          <a:bodyPr wrap="square" rtlCol="0">
            <a:spAutoFit/>
          </a:bodyPr>
          <a:lstStyle/>
          <a:p>
            <a:r>
              <a:rPr lang="fr-FR" sz="2400" dirty="0">
                <a:latin typeface="Bahnschrift" pitchFamily="34" charset="0"/>
              </a:rPr>
              <a:t>FREQUENTATION </a:t>
            </a:r>
          </a:p>
          <a:p>
            <a:r>
              <a:rPr lang="fr-FR" sz="2400" dirty="0">
                <a:latin typeface="Bahnschrift" pitchFamily="34" charset="0"/>
              </a:rPr>
              <a:t>DES APSA NATIONALES</a:t>
            </a:r>
          </a:p>
        </p:txBody>
      </p:sp>
      <p:sp>
        <p:nvSpPr>
          <p:cNvPr id="3075" name="Rectangle 3"/>
          <p:cNvSpPr>
            <a:spLocks noChangeArrowheads="1"/>
          </p:cNvSpPr>
          <p:nvPr/>
        </p:nvSpPr>
        <p:spPr bwMode="auto">
          <a:xfrm>
            <a:off x="6023992" y="6309320"/>
            <a:ext cx="35283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1000" dirty="0">
                <a:latin typeface="Bahnschrift Light" pitchFamily="34" charset="0"/>
                <a:ea typeface="Times New Roman" pitchFamily="18" charset="0"/>
                <a:cs typeface="Times New Roman" pitchFamily="18" charset="0"/>
              </a:rPr>
              <a:t>[Moyennes : Badminton 12.93  / Musculation 13.67 / Demi Fond 12.91 / Step 13.92 / Course d’orientation 12.89]</a:t>
            </a:r>
            <a:endParaRPr lang="fr-FR" dirty="0">
              <a:latin typeface="Bahnschrift Light" pitchFamily="34" charset="0"/>
              <a:cs typeface="Arial" pitchFamily="34" charset="0"/>
            </a:endParaRPr>
          </a:p>
        </p:txBody>
      </p:sp>
      <p:sp>
        <p:nvSpPr>
          <p:cNvPr id="3076" name="Rectangle 4"/>
          <p:cNvSpPr>
            <a:spLocks noChangeArrowheads="1"/>
          </p:cNvSpPr>
          <p:nvPr/>
        </p:nvSpPr>
        <p:spPr bwMode="auto">
          <a:xfrm>
            <a:off x="2855640" y="4748753"/>
            <a:ext cx="331236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000" dirty="0">
                <a:latin typeface="Bahnschrift Light" pitchFamily="34" charset="0"/>
                <a:ea typeface="Times New Roman" pitchFamily="18" charset="0"/>
                <a:cs typeface="Times New Roman" pitchFamily="18" charset="0"/>
              </a:rPr>
              <a:t>[</a:t>
            </a:r>
            <a:r>
              <a:rPr lang="fr-FR" sz="1000" dirty="0">
                <a:latin typeface="Bahnschrift Light" pitchFamily="34" charset="0"/>
                <a:ea typeface="Times New Roman" pitchFamily="18" charset="0"/>
                <a:cs typeface="Times New Roman" pitchFamily="18" charset="0"/>
              </a:rPr>
              <a:t>Moyennes : Musculation 14.06 / Course de Demi fond 13.75 / Badminton 14.22 / Escalade 13.81 / Course d’orientation 13.35]</a:t>
            </a:r>
            <a:endParaRPr lang="fr-FR" dirty="0">
              <a:latin typeface="Bahnschrift Light" pitchFamily="34" charset="0"/>
              <a:cs typeface="Arial" pitchFamily="34" charset="0"/>
            </a:endParaRPr>
          </a:p>
        </p:txBody>
      </p:sp>
      <p:sp>
        <p:nvSpPr>
          <p:cNvPr id="3077" name="Rectangle 5"/>
          <p:cNvSpPr>
            <a:spLocks noChangeArrowheads="1"/>
          </p:cNvSpPr>
          <p:nvPr/>
        </p:nvSpPr>
        <p:spPr bwMode="auto">
          <a:xfrm>
            <a:off x="6456040" y="2924944"/>
            <a:ext cx="36724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1000" dirty="0">
                <a:latin typeface="Bahnschrift Light" pitchFamily="34" charset="0"/>
                <a:ea typeface="Times New Roman" pitchFamily="18" charset="0"/>
                <a:cs typeface="Times New Roman" pitchFamily="18" charset="0"/>
              </a:rPr>
              <a:t>[Moyennes : Musculation 13.93 / Badminton 13.63 / Course de Demi fond 13.47 / Course d’orientation 13.16 / Escalade 13.57]</a:t>
            </a:r>
            <a:endParaRPr lang="fr-FR" dirty="0">
              <a:latin typeface="Bahnschrift Light"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F7D5A-0CD6-4291-B24C-6A6C8CF0ECE3}"/>
              </a:ext>
            </a:extLst>
          </p:cNvPr>
          <p:cNvSpPr>
            <a:spLocks noGrp="1"/>
          </p:cNvSpPr>
          <p:nvPr>
            <p:ph type="title"/>
          </p:nvPr>
        </p:nvSpPr>
        <p:spPr/>
        <p:txBody>
          <a:bodyPr/>
          <a:lstStyle/>
          <a:p>
            <a:r>
              <a:rPr lang="fr-FR" dirty="0"/>
              <a:t>Fréquentation des APSA CAP</a:t>
            </a:r>
          </a:p>
        </p:txBody>
      </p:sp>
      <p:pic>
        <p:nvPicPr>
          <p:cNvPr id="5" name="Espace réservé du contenu 4">
            <a:extLst>
              <a:ext uri="{FF2B5EF4-FFF2-40B4-BE49-F238E27FC236}">
                <a16:creationId xmlns:a16="http://schemas.microsoft.com/office/drawing/2014/main" id="{EA7A11B9-A6A4-4036-B04F-E6CAE452294B}"/>
              </a:ext>
            </a:extLst>
          </p:cNvPr>
          <p:cNvPicPr>
            <a:picLocks noGrp="1" noChangeAspect="1"/>
          </p:cNvPicPr>
          <p:nvPr>
            <p:ph idx="1"/>
          </p:nvPr>
        </p:nvPicPr>
        <p:blipFill>
          <a:blip r:embed="rId2"/>
          <a:stretch>
            <a:fillRect/>
          </a:stretch>
        </p:blipFill>
        <p:spPr>
          <a:xfrm>
            <a:off x="1226128" y="2161309"/>
            <a:ext cx="8824706" cy="3886200"/>
          </a:xfrm>
          <a:prstGeom prst="rect">
            <a:avLst/>
          </a:prstGeom>
        </p:spPr>
      </p:pic>
    </p:spTree>
    <p:extLst>
      <p:ext uri="{BB962C8B-B14F-4D97-AF65-F5344CB8AC3E}">
        <p14:creationId xmlns:p14="http://schemas.microsoft.com/office/powerpoint/2010/main" val="18332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6240017" y="3429000"/>
            <a:ext cx="3657491" cy="298306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24000" y="0"/>
            <a:ext cx="4355976" cy="108012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24000" y="0"/>
            <a:ext cx="683568" cy="685800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14" name="Titre 1"/>
          <p:cNvSpPr txBox="1">
            <a:spLocks/>
          </p:cNvSpPr>
          <p:nvPr/>
        </p:nvSpPr>
        <p:spPr>
          <a:xfrm rot="10800000">
            <a:off x="1631504" y="476672"/>
            <a:ext cx="1061116" cy="6048672"/>
          </a:xfrm>
          <a:prstGeom prst="rect">
            <a:avLst/>
          </a:prstGeom>
        </p:spPr>
        <p:txBody>
          <a:bodyPr vert="vert" anchor="ctr"/>
          <a:lstStyle/>
          <a:p>
            <a:pPr lvl="0" algn="ctr">
              <a:spcBef>
                <a:spcPct val="0"/>
              </a:spcBef>
            </a:pP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CNE EPS - BAC 2024</a:t>
            </a:r>
            <a:b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b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 CAP</a:t>
            </a:r>
          </a:p>
        </p:txBody>
      </p:sp>
      <p:sp>
        <p:nvSpPr>
          <p:cNvPr id="5" name="ZoneTexte 4"/>
          <p:cNvSpPr txBox="1"/>
          <p:nvPr/>
        </p:nvSpPr>
        <p:spPr>
          <a:xfrm>
            <a:off x="2207568" y="116633"/>
            <a:ext cx="3528392" cy="830997"/>
          </a:xfrm>
          <a:prstGeom prst="rect">
            <a:avLst/>
          </a:prstGeom>
          <a:noFill/>
        </p:spPr>
        <p:txBody>
          <a:bodyPr wrap="square" rtlCol="0">
            <a:spAutoFit/>
          </a:bodyPr>
          <a:lstStyle/>
          <a:p>
            <a:r>
              <a:rPr lang="fr-FR" sz="2400" dirty="0">
                <a:latin typeface="Bahnschrift" pitchFamily="34" charset="0"/>
              </a:rPr>
              <a:t>FREQUENTATION </a:t>
            </a:r>
          </a:p>
          <a:p>
            <a:r>
              <a:rPr lang="fr-FR" sz="2400" dirty="0">
                <a:latin typeface="Bahnschrift" pitchFamily="34" charset="0"/>
              </a:rPr>
              <a:t>DES APSA NATIONALES</a:t>
            </a:r>
          </a:p>
        </p:txBody>
      </p:sp>
      <p:pic>
        <p:nvPicPr>
          <p:cNvPr id="7170" name="Picture 2"/>
          <p:cNvPicPr>
            <a:picLocks noChangeAspect="1" noChangeArrowheads="1"/>
          </p:cNvPicPr>
          <p:nvPr/>
        </p:nvPicPr>
        <p:blipFill>
          <a:blip r:embed="rId3" cstate="print"/>
          <a:srcRect/>
          <a:stretch>
            <a:fillRect/>
          </a:stretch>
        </p:blipFill>
        <p:spPr bwMode="auto">
          <a:xfrm>
            <a:off x="6384032" y="1"/>
            <a:ext cx="3554536" cy="2890279"/>
          </a:xfrm>
          <a:prstGeom prst="rect">
            <a:avLst/>
          </a:prstGeom>
          <a:ln>
            <a:noFill/>
          </a:ln>
          <a:effectLst>
            <a:outerShdw blurRad="292100" dist="139700" dir="2700000" algn="tl" rotWithShape="0">
              <a:srgbClr val="333333">
                <a:alpha val="65000"/>
              </a:srgbClr>
            </a:outerShdw>
          </a:effectLst>
        </p:spPr>
      </p:pic>
      <p:pic>
        <p:nvPicPr>
          <p:cNvPr id="7172" name="Picture 4"/>
          <p:cNvPicPr>
            <a:picLocks noChangeAspect="1" noChangeArrowheads="1"/>
          </p:cNvPicPr>
          <p:nvPr/>
        </p:nvPicPr>
        <p:blipFill>
          <a:blip r:embed="rId4" cstate="print"/>
          <a:srcRect/>
          <a:stretch>
            <a:fillRect/>
          </a:stretch>
        </p:blipFill>
        <p:spPr bwMode="auto">
          <a:xfrm>
            <a:off x="2639616" y="1844824"/>
            <a:ext cx="3672408" cy="300374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240016" y="6457890"/>
            <a:ext cx="3744416" cy="400110"/>
          </a:xfrm>
          <a:prstGeom prst="rect">
            <a:avLst/>
          </a:prstGeom>
        </p:spPr>
        <p:txBody>
          <a:bodyPr wrap="square">
            <a:spAutoFit/>
          </a:bodyPr>
          <a:lstStyle/>
          <a:p>
            <a:r>
              <a:rPr lang="fr-FR" sz="1000" dirty="0">
                <a:latin typeface="Bahnschrift Light" pitchFamily="34" charset="0"/>
              </a:rPr>
              <a:t>[Moyennes : Badminton 12.43 /  Musculation 13.13 / Course de Demi fond 12.25 / Tennis de table 12.45 / Basket-ball 12.62]</a:t>
            </a:r>
          </a:p>
        </p:txBody>
      </p:sp>
      <p:sp>
        <p:nvSpPr>
          <p:cNvPr id="18434" name="Rectangle 2"/>
          <p:cNvSpPr>
            <a:spLocks noChangeArrowheads="1"/>
          </p:cNvSpPr>
          <p:nvPr/>
        </p:nvSpPr>
        <p:spPr bwMode="auto">
          <a:xfrm>
            <a:off x="2639616" y="4869160"/>
            <a:ext cx="38164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1000" dirty="0">
                <a:latin typeface="Bahnschrift Light" pitchFamily="34" charset="0"/>
                <a:ea typeface="Times New Roman" pitchFamily="18" charset="0"/>
                <a:cs typeface="Times New Roman" pitchFamily="18" charset="0"/>
              </a:rPr>
              <a:t>[Moyennes : Musculation 13.60 / Badminton 13.57 / Course de Demi fond 13.44 / Tennis de table 13.40 / Basket-ball 13.76]</a:t>
            </a:r>
            <a:endParaRPr lang="fr-FR" dirty="0">
              <a:latin typeface="Bahnschrift Light" pitchFamily="34" charset="0"/>
              <a:cs typeface="Arial" pitchFamily="34" charset="0"/>
            </a:endParaRPr>
          </a:p>
        </p:txBody>
      </p:sp>
      <p:sp>
        <p:nvSpPr>
          <p:cNvPr id="12" name="Rectangle 11"/>
          <p:cNvSpPr/>
          <p:nvPr/>
        </p:nvSpPr>
        <p:spPr>
          <a:xfrm>
            <a:off x="6456040" y="2924944"/>
            <a:ext cx="3888432" cy="400110"/>
          </a:xfrm>
          <a:prstGeom prst="rect">
            <a:avLst/>
          </a:prstGeom>
        </p:spPr>
        <p:txBody>
          <a:bodyPr wrap="square">
            <a:spAutoFit/>
          </a:bodyPr>
          <a:lstStyle/>
          <a:p>
            <a:r>
              <a:rPr lang="fr-FR" sz="1000" dirty="0">
                <a:latin typeface="Bahnschrift Light" pitchFamily="34" charset="0"/>
              </a:rPr>
              <a:t>[Moyennes : Musculation 13.47 / Badminton 13.21 / Course de Demi fond 13.19 / Tennis de table 13.19 / Basket-ball 13.39]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5288E-4B3F-48F2-BDED-504CA418A2E0}"/>
              </a:ext>
            </a:extLst>
          </p:cNvPr>
          <p:cNvSpPr>
            <a:spLocks noGrp="1"/>
          </p:cNvSpPr>
          <p:nvPr>
            <p:ph type="title"/>
          </p:nvPr>
        </p:nvSpPr>
        <p:spPr/>
        <p:txBody>
          <a:bodyPr/>
          <a:lstStyle/>
          <a:p>
            <a:r>
              <a:rPr lang="fr-FR" dirty="0"/>
              <a:t>Fréquentation des APSA CAP</a:t>
            </a:r>
          </a:p>
        </p:txBody>
      </p:sp>
      <p:sp>
        <p:nvSpPr>
          <p:cNvPr id="3" name="Espace réservé du contenu 2">
            <a:extLst>
              <a:ext uri="{FF2B5EF4-FFF2-40B4-BE49-F238E27FC236}">
                <a16:creationId xmlns:a16="http://schemas.microsoft.com/office/drawing/2014/main" id="{0741D825-C2A3-45AD-A57F-AD8C79A2811A}"/>
              </a:ext>
            </a:extLst>
          </p:cNvPr>
          <p:cNvSpPr>
            <a:spLocks noGrp="1"/>
          </p:cNvSpPr>
          <p:nvPr>
            <p:ph idx="1"/>
          </p:nvPr>
        </p:nvSpPr>
        <p:spPr>
          <a:xfrm>
            <a:off x="1385515" y="2731191"/>
            <a:ext cx="9404723" cy="3793434"/>
          </a:xfrm>
        </p:spPr>
        <p:txBody>
          <a:bodyPr>
            <a:normAutofit/>
          </a:bodyPr>
          <a:lstStyle/>
          <a:p>
            <a:r>
              <a:rPr lang="fr-FR" dirty="0"/>
              <a:t>Les plus pratiquées : musculation, badminton, T. de table, ½ fond</a:t>
            </a:r>
          </a:p>
          <a:p>
            <a:pPr marL="0" indent="0">
              <a:buNone/>
            </a:pPr>
            <a:endParaRPr lang="fr-FR" dirty="0"/>
          </a:p>
          <a:p>
            <a:r>
              <a:rPr lang="fr-FR" dirty="0"/>
              <a:t>Qui font réussir les filles : natation vitesse, cross training, escalade, relais</a:t>
            </a:r>
          </a:p>
          <a:p>
            <a:endParaRPr lang="fr-FR" dirty="0"/>
          </a:p>
          <a:p>
            <a:r>
              <a:rPr lang="fr-FR" dirty="0"/>
              <a:t>Meilleurs résultats G : relais, CO, CED, muscu</a:t>
            </a:r>
          </a:p>
        </p:txBody>
      </p:sp>
    </p:spTree>
    <p:extLst>
      <p:ext uri="{BB962C8B-B14F-4D97-AF65-F5344CB8AC3E}">
        <p14:creationId xmlns:p14="http://schemas.microsoft.com/office/powerpoint/2010/main" val="392260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7FF47-385E-493E-810A-6D252A950835}"/>
              </a:ext>
            </a:extLst>
          </p:cNvPr>
          <p:cNvSpPr>
            <a:spLocks noGrp="1"/>
          </p:cNvSpPr>
          <p:nvPr>
            <p:ph type="title"/>
          </p:nvPr>
        </p:nvSpPr>
        <p:spPr>
          <a:xfrm>
            <a:off x="1154956" y="1682290"/>
            <a:ext cx="8825657" cy="1915647"/>
          </a:xfrm>
        </p:spPr>
        <p:txBody>
          <a:bodyPr/>
          <a:lstStyle/>
          <a:p>
            <a:r>
              <a:rPr lang="fr-FR" dirty="0"/>
              <a:t>       Analyse des résultats </a:t>
            </a:r>
            <a:r>
              <a:rPr lang="fr-FR" sz="5400" b="1" dirty="0"/>
              <a:t>AFLP</a:t>
            </a:r>
          </a:p>
        </p:txBody>
      </p:sp>
      <p:sp>
        <p:nvSpPr>
          <p:cNvPr id="3" name="Espace réservé du texte 2">
            <a:extLst>
              <a:ext uri="{FF2B5EF4-FFF2-40B4-BE49-F238E27FC236}">
                <a16:creationId xmlns:a16="http://schemas.microsoft.com/office/drawing/2014/main" id="{13D35BDE-6A4A-45A2-ABC3-50C84F67EA78}"/>
              </a:ext>
            </a:extLst>
          </p:cNvPr>
          <p:cNvSpPr>
            <a:spLocks noGrp="1"/>
          </p:cNvSpPr>
          <p:nvPr>
            <p:ph type="body" idx="1"/>
          </p:nvPr>
        </p:nvSpPr>
        <p:spPr/>
        <p:txBody>
          <a:bodyPr>
            <a:normAutofit/>
          </a:bodyPr>
          <a:lstStyle/>
          <a:p>
            <a:r>
              <a:rPr lang="fr-FR" sz="4800" dirty="0"/>
              <a:t>               Exemple CA1</a:t>
            </a:r>
          </a:p>
        </p:txBody>
      </p:sp>
    </p:spTree>
    <p:extLst>
      <p:ext uri="{BB962C8B-B14F-4D97-AF65-F5344CB8AC3E}">
        <p14:creationId xmlns:p14="http://schemas.microsoft.com/office/powerpoint/2010/main" val="137969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375AF17-E318-4F84-96CE-D0B134604695}"/>
              </a:ext>
            </a:extLst>
          </p:cNvPr>
          <p:cNvPicPr>
            <a:picLocks noChangeAspect="1"/>
          </p:cNvPicPr>
          <p:nvPr/>
        </p:nvPicPr>
        <p:blipFill>
          <a:blip r:embed="rId2"/>
          <a:stretch>
            <a:fillRect/>
          </a:stretch>
        </p:blipFill>
        <p:spPr>
          <a:xfrm>
            <a:off x="92765" y="189260"/>
            <a:ext cx="10999305" cy="1894783"/>
          </a:xfrm>
          <a:prstGeom prst="rect">
            <a:avLst/>
          </a:prstGeom>
        </p:spPr>
      </p:pic>
      <p:sp>
        <p:nvSpPr>
          <p:cNvPr id="9" name="Ellipse 8">
            <a:extLst>
              <a:ext uri="{FF2B5EF4-FFF2-40B4-BE49-F238E27FC236}">
                <a16:creationId xmlns:a16="http://schemas.microsoft.com/office/drawing/2014/main" id="{EC2A7BE2-E4D7-4591-ADD1-41B69FA0ABD3}"/>
              </a:ext>
            </a:extLst>
          </p:cNvPr>
          <p:cNvSpPr/>
          <p:nvPr/>
        </p:nvSpPr>
        <p:spPr>
          <a:xfrm>
            <a:off x="993911" y="366579"/>
            <a:ext cx="1245705" cy="101351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BCP</a:t>
            </a:r>
          </a:p>
          <a:p>
            <a:pPr algn="ctr"/>
            <a:r>
              <a:rPr lang="fr-FR" dirty="0"/>
              <a:t>AFLP1</a:t>
            </a:r>
          </a:p>
        </p:txBody>
      </p:sp>
      <p:pic>
        <p:nvPicPr>
          <p:cNvPr id="12" name="Image 11">
            <a:extLst>
              <a:ext uri="{FF2B5EF4-FFF2-40B4-BE49-F238E27FC236}">
                <a16:creationId xmlns:a16="http://schemas.microsoft.com/office/drawing/2014/main" id="{DD45B552-A498-4ED1-9FC2-BA0272EFB4E9}"/>
              </a:ext>
            </a:extLst>
          </p:cNvPr>
          <p:cNvPicPr>
            <a:picLocks noChangeAspect="1"/>
          </p:cNvPicPr>
          <p:nvPr/>
        </p:nvPicPr>
        <p:blipFill>
          <a:blip r:embed="rId3"/>
          <a:stretch>
            <a:fillRect/>
          </a:stretch>
        </p:blipFill>
        <p:spPr>
          <a:xfrm>
            <a:off x="1269517" y="4784034"/>
            <a:ext cx="10922484" cy="2002141"/>
          </a:xfrm>
          <a:prstGeom prst="rect">
            <a:avLst/>
          </a:prstGeom>
        </p:spPr>
      </p:pic>
      <p:pic>
        <p:nvPicPr>
          <p:cNvPr id="13" name="Image 12">
            <a:extLst>
              <a:ext uri="{FF2B5EF4-FFF2-40B4-BE49-F238E27FC236}">
                <a16:creationId xmlns:a16="http://schemas.microsoft.com/office/drawing/2014/main" id="{F8D5F300-F03E-444E-9E6D-73DB38438BBF}"/>
              </a:ext>
            </a:extLst>
          </p:cNvPr>
          <p:cNvPicPr>
            <a:picLocks noChangeAspect="1"/>
          </p:cNvPicPr>
          <p:nvPr/>
        </p:nvPicPr>
        <p:blipFill>
          <a:blip r:embed="rId4"/>
          <a:stretch>
            <a:fillRect/>
          </a:stretch>
        </p:blipFill>
        <p:spPr>
          <a:xfrm>
            <a:off x="3053526" y="5291285"/>
            <a:ext cx="445047" cy="493819"/>
          </a:xfrm>
          <a:prstGeom prst="rect">
            <a:avLst/>
          </a:prstGeom>
        </p:spPr>
      </p:pic>
      <p:pic>
        <p:nvPicPr>
          <p:cNvPr id="14" name="Image 13">
            <a:extLst>
              <a:ext uri="{FF2B5EF4-FFF2-40B4-BE49-F238E27FC236}">
                <a16:creationId xmlns:a16="http://schemas.microsoft.com/office/drawing/2014/main" id="{EA9486DF-F9CD-49EF-A9DE-3C293A91759F}"/>
              </a:ext>
            </a:extLst>
          </p:cNvPr>
          <p:cNvPicPr>
            <a:picLocks noChangeAspect="1"/>
          </p:cNvPicPr>
          <p:nvPr/>
        </p:nvPicPr>
        <p:blipFill>
          <a:blip r:embed="rId5"/>
          <a:stretch>
            <a:fillRect/>
          </a:stretch>
        </p:blipFill>
        <p:spPr>
          <a:xfrm>
            <a:off x="596347" y="2427929"/>
            <a:ext cx="10999305" cy="2002141"/>
          </a:xfrm>
          <a:prstGeom prst="rect">
            <a:avLst/>
          </a:prstGeom>
        </p:spPr>
      </p:pic>
      <p:pic>
        <p:nvPicPr>
          <p:cNvPr id="15" name="Image 14">
            <a:extLst>
              <a:ext uri="{FF2B5EF4-FFF2-40B4-BE49-F238E27FC236}">
                <a16:creationId xmlns:a16="http://schemas.microsoft.com/office/drawing/2014/main" id="{CA9A438F-AEED-47FF-B748-3E3B3A852EF0}"/>
              </a:ext>
            </a:extLst>
          </p:cNvPr>
          <p:cNvPicPr>
            <a:picLocks noChangeAspect="1"/>
          </p:cNvPicPr>
          <p:nvPr/>
        </p:nvPicPr>
        <p:blipFill>
          <a:blip r:embed="rId6"/>
          <a:stretch>
            <a:fillRect/>
          </a:stretch>
        </p:blipFill>
        <p:spPr>
          <a:xfrm>
            <a:off x="2112908" y="2929084"/>
            <a:ext cx="438950" cy="499915"/>
          </a:xfrm>
          <a:prstGeom prst="rect">
            <a:avLst/>
          </a:prstGeom>
        </p:spPr>
      </p:pic>
    </p:spTree>
    <p:extLst>
      <p:ext uri="{BB962C8B-B14F-4D97-AF65-F5344CB8AC3E}">
        <p14:creationId xmlns:p14="http://schemas.microsoft.com/office/powerpoint/2010/main" val="421581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3F378C1-E078-43AF-B1D6-9124A7019A16}"/>
              </a:ext>
            </a:extLst>
          </p:cNvPr>
          <p:cNvPicPr>
            <a:picLocks noChangeAspect="1"/>
          </p:cNvPicPr>
          <p:nvPr/>
        </p:nvPicPr>
        <p:blipFill>
          <a:blip r:embed="rId2"/>
          <a:stretch>
            <a:fillRect/>
          </a:stretch>
        </p:blipFill>
        <p:spPr>
          <a:xfrm>
            <a:off x="53008" y="171684"/>
            <a:ext cx="11661915" cy="2018814"/>
          </a:xfrm>
          <a:prstGeom prst="rect">
            <a:avLst/>
          </a:prstGeom>
        </p:spPr>
      </p:pic>
      <p:pic>
        <p:nvPicPr>
          <p:cNvPr id="9" name="Image 8">
            <a:extLst>
              <a:ext uri="{FF2B5EF4-FFF2-40B4-BE49-F238E27FC236}">
                <a16:creationId xmlns:a16="http://schemas.microsoft.com/office/drawing/2014/main" id="{79B9D562-9099-4395-ADA3-609F645E159A}"/>
              </a:ext>
            </a:extLst>
          </p:cNvPr>
          <p:cNvPicPr>
            <a:picLocks noChangeAspect="1"/>
          </p:cNvPicPr>
          <p:nvPr/>
        </p:nvPicPr>
        <p:blipFill>
          <a:blip r:embed="rId3"/>
          <a:stretch>
            <a:fillRect/>
          </a:stretch>
        </p:blipFill>
        <p:spPr>
          <a:xfrm>
            <a:off x="238538" y="2491531"/>
            <a:ext cx="11714923" cy="2018814"/>
          </a:xfrm>
          <a:prstGeom prst="rect">
            <a:avLst/>
          </a:prstGeom>
        </p:spPr>
      </p:pic>
      <p:pic>
        <p:nvPicPr>
          <p:cNvPr id="10" name="Image 9">
            <a:extLst>
              <a:ext uri="{FF2B5EF4-FFF2-40B4-BE49-F238E27FC236}">
                <a16:creationId xmlns:a16="http://schemas.microsoft.com/office/drawing/2014/main" id="{DF8D79BA-CEF9-4A5D-9777-DE189D48F35C}"/>
              </a:ext>
            </a:extLst>
          </p:cNvPr>
          <p:cNvPicPr>
            <a:picLocks noChangeAspect="1"/>
          </p:cNvPicPr>
          <p:nvPr/>
        </p:nvPicPr>
        <p:blipFill>
          <a:blip r:embed="rId4"/>
          <a:stretch>
            <a:fillRect/>
          </a:stretch>
        </p:blipFill>
        <p:spPr>
          <a:xfrm>
            <a:off x="583096" y="4739440"/>
            <a:ext cx="11608904" cy="1946876"/>
          </a:xfrm>
          <a:prstGeom prst="rect">
            <a:avLst/>
          </a:prstGeom>
        </p:spPr>
      </p:pic>
      <p:pic>
        <p:nvPicPr>
          <p:cNvPr id="11" name="Image 10">
            <a:extLst>
              <a:ext uri="{FF2B5EF4-FFF2-40B4-BE49-F238E27FC236}">
                <a16:creationId xmlns:a16="http://schemas.microsoft.com/office/drawing/2014/main" id="{1145813B-5581-48F5-8574-9C6641132483}"/>
              </a:ext>
            </a:extLst>
          </p:cNvPr>
          <p:cNvPicPr>
            <a:picLocks noChangeAspect="1"/>
          </p:cNvPicPr>
          <p:nvPr/>
        </p:nvPicPr>
        <p:blipFill>
          <a:blip r:embed="rId5"/>
          <a:stretch>
            <a:fillRect/>
          </a:stretch>
        </p:blipFill>
        <p:spPr>
          <a:xfrm>
            <a:off x="1065986" y="934181"/>
            <a:ext cx="438950" cy="493819"/>
          </a:xfrm>
          <a:prstGeom prst="rect">
            <a:avLst/>
          </a:prstGeom>
        </p:spPr>
      </p:pic>
      <p:pic>
        <p:nvPicPr>
          <p:cNvPr id="12" name="Image 11">
            <a:extLst>
              <a:ext uri="{FF2B5EF4-FFF2-40B4-BE49-F238E27FC236}">
                <a16:creationId xmlns:a16="http://schemas.microsoft.com/office/drawing/2014/main" id="{B3F94CA4-1D0C-4898-8F8B-A08B4D93898C}"/>
              </a:ext>
            </a:extLst>
          </p:cNvPr>
          <p:cNvPicPr>
            <a:picLocks noChangeAspect="1"/>
          </p:cNvPicPr>
          <p:nvPr/>
        </p:nvPicPr>
        <p:blipFill>
          <a:blip r:embed="rId6"/>
          <a:stretch>
            <a:fillRect/>
          </a:stretch>
        </p:blipFill>
        <p:spPr>
          <a:xfrm>
            <a:off x="1840424" y="2929085"/>
            <a:ext cx="438950" cy="499915"/>
          </a:xfrm>
          <a:prstGeom prst="rect">
            <a:avLst/>
          </a:prstGeom>
        </p:spPr>
      </p:pic>
      <p:pic>
        <p:nvPicPr>
          <p:cNvPr id="13" name="Image 12">
            <a:extLst>
              <a:ext uri="{FF2B5EF4-FFF2-40B4-BE49-F238E27FC236}">
                <a16:creationId xmlns:a16="http://schemas.microsoft.com/office/drawing/2014/main" id="{D9B9E7D0-7865-420E-A256-AA471512B192}"/>
              </a:ext>
            </a:extLst>
          </p:cNvPr>
          <p:cNvPicPr>
            <a:picLocks noChangeAspect="1"/>
          </p:cNvPicPr>
          <p:nvPr/>
        </p:nvPicPr>
        <p:blipFill>
          <a:blip r:embed="rId7"/>
          <a:stretch>
            <a:fillRect/>
          </a:stretch>
        </p:blipFill>
        <p:spPr>
          <a:xfrm>
            <a:off x="2279374" y="5164153"/>
            <a:ext cx="438950" cy="499915"/>
          </a:xfrm>
          <a:prstGeom prst="rect">
            <a:avLst/>
          </a:prstGeom>
        </p:spPr>
      </p:pic>
    </p:spTree>
    <p:extLst>
      <p:ext uri="{BB962C8B-B14F-4D97-AF65-F5344CB8AC3E}">
        <p14:creationId xmlns:p14="http://schemas.microsoft.com/office/powerpoint/2010/main" val="206590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8566B4B-363C-4643-B76D-CE2E9D659DCF}"/>
              </a:ext>
            </a:extLst>
          </p:cNvPr>
          <p:cNvPicPr>
            <a:picLocks noChangeAspect="1"/>
          </p:cNvPicPr>
          <p:nvPr/>
        </p:nvPicPr>
        <p:blipFill>
          <a:blip r:embed="rId2"/>
          <a:stretch>
            <a:fillRect/>
          </a:stretch>
        </p:blipFill>
        <p:spPr>
          <a:xfrm>
            <a:off x="4005770" y="161962"/>
            <a:ext cx="7232072" cy="6534074"/>
          </a:xfrm>
          <a:prstGeom prst="rect">
            <a:avLst/>
          </a:prstGeom>
        </p:spPr>
      </p:pic>
      <p:sp>
        <p:nvSpPr>
          <p:cNvPr id="3" name="Ellipse 2">
            <a:extLst>
              <a:ext uri="{FF2B5EF4-FFF2-40B4-BE49-F238E27FC236}">
                <a16:creationId xmlns:a16="http://schemas.microsoft.com/office/drawing/2014/main" id="{C4D6C476-6D98-4EED-9C14-2B7242BA5DBD}"/>
              </a:ext>
            </a:extLst>
          </p:cNvPr>
          <p:cNvSpPr/>
          <p:nvPr/>
        </p:nvSpPr>
        <p:spPr>
          <a:xfrm>
            <a:off x="954158" y="2786269"/>
            <a:ext cx="1364974" cy="12854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Bac pro</a:t>
            </a:r>
          </a:p>
        </p:txBody>
      </p:sp>
    </p:spTree>
    <p:extLst>
      <p:ext uri="{BB962C8B-B14F-4D97-AF65-F5344CB8AC3E}">
        <p14:creationId xmlns:p14="http://schemas.microsoft.com/office/powerpoint/2010/main" val="350646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6D322-942D-401D-8496-873FD868914F}"/>
              </a:ext>
            </a:extLst>
          </p:cNvPr>
          <p:cNvSpPr>
            <a:spLocks noGrp="1"/>
          </p:cNvSpPr>
          <p:nvPr>
            <p:ph type="title"/>
          </p:nvPr>
        </p:nvSpPr>
        <p:spPr>
          <a:xfrm>
            <a:off x="500338" y="115859"/>
            <a:ext cx="453820" cy="673717"/>
          </a:xfrm>
        </p:spPr>
        <p:txBody>
          <a:bodyPr/>
          <a:lstStyle/>
          <a:p>
            <a:r>
              <a:rPr lang="fr-FR" dirty="0"/>
              <a:t>AFLP</a:t>
            </a:r>
          </a:p>
        </p:txBody>
      </p:sp>
      <p:sp>
        <p:nvSpPr>
          <p:cNvPr id="3" name="Espace réservé du contenu 2">
            <a:extLst>
              <a:ext uri="{FF2B5EF4-FFF2-40B4-BE49-F238E27FC236}">
                <a16:creationId xmlns:a16="http://schemas.microsoft.com/office/drawing/2014/main" id="{57596EC8-BDEB-49AA-AC1F-25641E29DA27}"/>
              </a:ext>
            </a:extLst>
          </p:cNvPr>
          <p:cNvSpPr>
            <a:spLocks noGrp="1"/>
          </p:cNvSpPr>
          <p:nvPr>
            <p:ph idx="1"/>
          </p:nvPr>
        </p:nvSpPr>
        <p:spPr>
          <a:xfrm>
            <a:off x="1558112" y="281609"/>
            <a:ext cx="10292577" cy="6294782"/>
          </a:xfrm>
        </p:spPr>
        <p:txBody>
          <a:bodyPr>
            <a:normAutofit fontScale="92500" lnSpcReduction="20000"/>
          </a:bodyPr>
          <a:lstStyle/>
          <a:p>
            <a:r>
              <a:rPr lang="fr-FR" b="1" dirty="0"/>
              <a:t>CA1</a:t>
            </a:r>
            <a:r>
              <a:rPr lang="fr-FR" dirty="0"/>
              <a:t> </a:t>
            </a:r>
          </a:p>
          <a:p>
            <a:pPr marL="0" indent="0">
              <a:buNone/>
            </a:pPr>
            <a:r>
              <a:rPr lang="fr-FR" dirty="0"/>
              <a:t>AFLP non moteurs font réussir : exigences ? F/G + 1 point pour les filles</a:t>
            </a:r>
          </a:p>
          <a:p>
            <a:pPr marL="0" indent="0">
              <a:buNone/>
            </a:pPr>
            <a:r>
              <a:rPr lang="fr-FR" dirty="0"/>
              <a:t>AFLP 4 : </a:t>
            </a:r>
            <a:r>
              <a:rPr lang="fr-FR" dirty="0" err="1"/>
              <a:t>svt</a:t>
            </a:r>
            <a:r>
              <a:rPr lang="fr-FR" dirty="0"/>
              <a:t> choisi, AFLP6 peu mis en œuvre, AFLP 5 favorable aux G</a:t>
            </a:r>
          </a:p>
          <a:p>
            <a:r>
              <a:rPr lang="fr-FR" b="1" dirty="0"/>
              <a:t>CA2</a:t>
            </a:r>
            <a:r>
              <a:rPr lang="fr-FR" dirty="0"/>
              <a:t> : les 6 AFLP mobilisés. BCP moyennes hors AFLP moteur au-delà de 15. AFLP 1,2,6 en défaveur des filles.</a:t>
            </a:r>
          </a:p>
          <a:p>
            <a:r>
              <a:rPr lang="fr-FR" b="1" dirty="0"/>
              <a:t>CA3</a:t>
            </a:r>
            <a:r>
              <a:rPr lang="fr-FR" dirty="0"/>
              <a:t> : AFLP 6 pas utilisé. AFLP 3,4,5 notes élevées, mieux réparti en CAP, AFLP 4 et 5 F&gt;G</a:t>
            </a:r>
          </a:p>
          <a:p>
            <a:r>
              <a:rPr lang="fr-FR" b="1" dirty="0"/>
              <a:t>CA4</a:t>
            </a:r>
            <a:r>
              <a:rPr lang="fr-FR" dirty="0"/>
              <a:t> : AFLP 1 et 2 distribution régulière, autres AFLP sur degré 4. F réussissent moins bien que les G sur tous les AFLP. Les plus représentés : 4 et 5.</a:t>
            </a:r>
          </a:p>
          <a:p>
            <a:r>
              <a:rPr lang="fr-FR" b="1" dirty="0"/>
              <a:t>CA5</a:t>
            </a:r>
            <a:r>
              <a:rPr lang="fr-FR" dirty="0"/>
              <a:t> : AFLP 6 : 2</a:t>
            </a:r>
            <a:r>
              <a:rPr lang="fr-FR" baseline="30000" dirty="0"/>
              <a:t>ème</a:t>
            </a:r>
            <a:r>
              <a:rPr lang="fr-FR" dirty="0"/>
              <a:t> choix. AFLP 1,2,3 G&gt;F</a:t>
            </a:r>
          </a:p>
          <a:p>
            <a:pPr marL="0" indent="0">
              <a:buNone/>
            </a:pPr>
            <a:endParaRPr lang="fr-FR" dirty="0"/>
          </a:p>
          <a:p>
            <a:pPr marL="0" indent="0">
              <a:buNone/>
            </a:pPr>
            <a:r>
              <a:rPr lang="fr-FR" dirty="0"/>
              <a:t>Bilan global:</a:t>
            </a:r>
          </a:p>
          <a:p>
            <a:pPr marL="0" indent="0">
              <a:buNone/>
            </a:pPr>
            <a:r>
              <a:rPr lang="fr-FR" dirty="0"/>
              <a:t>L’évaluation des AFLP non moteurs positionne une grande majorité d’élèves au-delà des attendus (degré 4), ne représente pas le réel niveau d’acquisition des élèves. Aller vers une révision des référentiels pour mieux identifier les savoirs, redéfinir les indicateurs de positionnement, mieux discriminer les élèves qui sont dans l’attendu et au-delà (degrés 3 et 4). Le degré 1 ne semble pas représenter un 1</a:t>
            </a:r>
            <a:r>
              <a:rPr lang="fr-FR" baseline="30000" dirty="0"/>
              <a:t>er</a:t>
            </a:r>
            <a:r>
              <a:rPr lang="fr-FR" dirty="0"/>
              <a:t> degré d’acquisition, les positionnements sont ainsi décalés vers le haut. Le lien avec les acquisitions motrices (interdépendance) n’est pas explicite : rupture avec approche intégrative qu’avait introduit la compétence attendue.</a:t>
            </a:r>
          </a:p>
        </p:txBody>
      </p:sp>
    </p:spTree>
    <p:extLst>
      <p:ext uri="{BB962C8B-B14F-4D97-AF65-F5344CB8AC3E}">
        <p14:creationId xmlns:p14="http://schemas.microsoft.com/office/powerpoint/2010/main" val="2166014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93E7D-6869-441D-BCB3-E9219528ED16}"/>
              </a:ext>
            </a:extLst>
          </p:cNvPr>
          <p:cNvSpPr>
            <a:spLocks noGrp="1"/>
          </p:cNvSpPr>
          <p:nvPr>
            <p:ph type="title"/>
          </p:nvPr>
        </p:nvSpPr>
        <p:spPr>
          <a:xfrm>
            <a:off x="417988" y="1424241"/>
            <a:ext cx="11079126" cy="706964"/>
          </a:xfrm>
        </p:spPr>
        <p:txBody>
          <a:bodyPr/>
          <a:lstStyle/>
          <a:p>
            <a:r>
              <a:rPr lang="fr-FR" dirty="0"/>
              <a:t>Bilan académique sur l’évaluation en EPS</a:t>
            </a:r>
          </a:p>
        </p:txBody>
      </p:sp>
      <p:sp>
        <p:nvSpPr>
          <p:cNvPr id="3" name="Espace réservé du contenu 2">
            <a:extLst>
              <a:ext uri="{FF2B5EF4-FFF2-40B4-BE49-F238E27FC236}">
                <a16:creationId xmlns:a16="http://schemas.microsoft.com/office/drawing/2014/main" id="{56EB9816-1AD2-4226-BD00-9FCCD308EF4C}"/>
              </a:ext>
            </a:extLst>
          </p:cNvPr>
          <p:cNvSpPr>
            <a:spLocks noGrp="1"/>
          </p:cNvSpPr>
          <p:nvPr>
            <p:ph idx="1"/>
          </p:nvPr>
        </p:nvSpPr>
        <p:spPr>
          <a:xfrm>
            <a:off x="1154954" y="2641600"/>
            <a:ext cx="9605195" cy="3378199"/>
          </a:xfrm>
        </p:spPr>
        <p:txBody>
          <a:bodyPr>
            <a:normAutofit fontScale="62500" lnSpcReduction="20000"/>
          </a:bodyPr>
          <a:lstStyle/>
          <a:p>
            <a:r>
              <a:rPr lang="fr-FR" sz="2800" dirty="0"/>
              <a:t>Les défis à relever : niveau d’exigence fin de scolarité, ouverture de l’offre (APSA lycée, CA2 et CA3), évaluations plus inclusives (épreuves adaptées, écarts F/G),</a:t>
            </a:r>
          </a:p>
          <a:p>
            <a:r>
              <a:rPr lang="fr-FR" sz="2800" dirty="0"/>
              <a:t>Points d’appui :  taux de dispenses, régulation des moyennes à la baisse, offre de formation équilibrée, pas d’effet CA ni département</a:t>
            </a:r>
          </a:p>
          <a:p>
            <a:r>
              <a:rPr lang="fr-FR" sz="2800" dirty="0"/>
              <a:t>Évolution du rôle de la commission Académique, session 2025 et sessions suivantes : régulations à N+1, proposition d’accompagnement et d’outils de régulation</a:t>
            </a:r>
          </a:p>
          <a:p>
            <a:r>
              <a:rPr lang="fr-FR" sz="2800" dirty="0"/>
              <a:t>compléter la liste académique</a:t>
            </a:r>
          </a:p>
          <a:p>
            <a:r>
              <a:rPr lang="fr-FR" sz="2800" dirty="0"/>
              <a:t>Remontée des données et remarques à la commission nationale, bilan de la session, évolution des référentiels par CA, évolution des outils de saisie et de stat</a:t>
            </a:r>
          </a:p>
          <a:p>
            <a:r>
              <a:rPr lang="fr-FR" sz="2800" dirty="0"/>
              <a:t>Inscrire l’EPS dans le projet d’évaluation des lycées</a:t>
            </a:r>
          </a:p>
          <a:p>
            <a:endParaRPr lang="fr-FR" dirty="0"/>
          </a:p>
          <a:p>
            <a:endParaRPr lang="fr-FR" dirty="0"/>
          </a:p>
        </p:txBody>
      </p:sp>
    </p:spTree>
    <p:extLst>
      <p:ext uri="{BB962C8B-B14F-4D97-AF65-F5344CB8AC3E}">
        <p14:creationId xmlns:p14="http://schemas.microsoft.com/office/powerpoint/2010/main" val="284862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F2E2C-A412-476A-B677-C79D9F27C7F1}"/>
              </a:ext>
            </a:extLst>
          </p:cNvPr>
          <p:cNvSpPr>
            <a:spLocks noGrp="1"/>
          </p:cNvSpPr>
          <p:nvPr>
            <p:ph type="title"/>
          </p:nvPr>
        </p:nvSpPr>
        <p:spPr>
          <a:xfrm>
            <a:off x="1154954" y="973668"/>
            <a:ext cx="10162403" cy="868384"/>
          </a:xfrm>
        </p:spPr>
        <p:txBody>
          <a:bodyPr/>
          <a:lstStyle/>
          <a:p>
            <a:r>
              <a:rPr lang="fr-FR" dirty="0"/>
              <a:t>Objectifs des commissions académiques :</a:t>
            </a:r>
          </a:p>
        </p:txBody>
      </p:sp>
      <p:sp>
        <p:nvSpPr>
          <p:cNvPr id="3" name="Espace réservé du contenu 2">
            <a:extLst>
              <a:ext uri="{FF2B5EF4-FFF2-40B4-BE49-F238E27FC236}">
                <a16:creationId xmlns:a16="http://schemas.microsoft.com/office/drawing/2014/main" id="{52C2D755-49FB-49E3-A71F-E45C7E284576}"/>
              </a:ext>
            </a:extLst>
          </p:cNvPr>
          <p:cNvSpPr>
            <a:spLocks noGrp="1"/>
          </p:cNvSpPr>
          <p:nvPr>
            <p:ph idx="1"/>
          </p:nvPr>
        </p:nvSpPr>
        <p:spPr>
          <a:xfrm>
            <a:off x="1327233" y="2908300"/>
            <a:ext cx="9990124" cy="3479248"/>
          </a:xfrm>
        </p:spPr>
        <p:txBody>
          <a:bodyPr>
            <a:noAutofit/>
          </a:bodyPr>
          <a:lstStyle/>
          <a:p>
            <a:r>
              <a:rPr lang="fr-FR" sz="2400" dirty="0"/>
              <a:t>La commission académique d'harmonisation et de proposition de notes est présidée par le recteur d'académie ou son représentant </a:t>
            </a:r>
          </a:p>
          <a:p>
            <a:r>
              <a:rPr lang="fr-FR" sz="2400" dirty="0"/>
              <a:t>Pour les LGT, elle arrête la liste académique des épreuves de l'enseignement obligatoire pouvant être choisies dans le cadre du CCF, et le cas échéant des épreuves adaptées ; un référentiel est élaboré pour chacune de ces épreuves ;</a:t>
            </a:r>
          </a:p>
          <a:p>
            <a:r>
              <a:rPr lang="fr-FR" sz="2400" dirty="0">
                <a:solidFill>
                  <a:schemeClr val="accent1">
                    <a:lumMod val="40000"/>
                    <a:lumOff val="60000"/>
                  </a:schemeClr>
                </a:solidFill>
              </a:rPr>
              <a:t>valide les protocoles d'évaluation des établissements publics et privés habilités à pratiquer le CCF aux échéances fixées. </a:t>
            </a:r>
          </a:p>
        </p:txBody>
      </p:sp>
    </p:spTree>
    <p:extLst>
      <p:ext uri="{BB962C8B-B14F-4D97-AF65-F5344CB8AC3E}">
        <p14:creationId xmlns:p14="http://schemas.microsoft.com/office/powerpoint/2010/main" val="336396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7CE6F-3106-4890-9FDD-17A385E02ED5}"/>
              </a:ext>
            </a:extLst>
          </p:cNvPr>
          <p:cNvSpPr>
            <a:spLocks noGrp="1"/>
          </p:cNvSpPr>
          <p:nvPr>
            <p:ph type="title"/>
          </p:nvPr>
        </p:nvSpPr>
        <p:spPr>
          <a:xfrm>
            <a:off x="575890" y="956301"/>
            <a:ext cx="9404723" cy="1400530"/>
          </a:xfrm>
        </p:spPr>
        <p:txBody>
          <a:bodyPr/>
          <a:lstStyle/>
          <a:p>
            <a:r>
              <a:rPr lang="fr-FR" dirty="0"/>
              <a:t>La certification, projets 2025-26</a:t>
            </a:r>
          </a:p>
        </p:txBody>
      </p:sp>
      <p:sp>
        <p:nvSpPr>
          <p:cNvPr id="3" name="Espace réservé du contenu 2">
            <a:extLst>
              <a:ext uri="{FF2B5EF4-FFF2-40B4-BE49-F238E27FC236}">
                <a16:creationId xmlns:a16="http://schemas.microsoft.com/office/drawing/2014/main" id="{FD0C45A1-2A04-4185-84B2-B88C6AA4DFC7}"/>
              </a:ext>
            </a:extLst>
          </p:cNvPr>
          <p:cNvSpPr>
            <a:spLocks noGrp="1"/>
          </p:cNvSpPr>
          <p:nvPr>
            <p:ph idx="1"/>
          </p:nvPr>
        </p:nvSpPr>
        <p:spPr>
          <a:xfrm>
            <a:off x="1154954" y="2576945"/>
            <a:ext cx="9713937" cy="3657599"/>
          </a:xfrm>
        </p:spPr>
        <p:txBody>
          <a:bodyPr>
            <a:normAutofit/>
          </a:bodyPr>
          <a:lstStyle/>
          <a:p>
            <a:r>
              <a:rPr lang="fr-FR" dirty="0"/>
              <a:t>Régulations à N+1 liées aux harmonisations</a:t>
            </a:r>
          </a:p>
          <a:p>
            <a:r>
              <a:rPr lang="fr-FR" dirty="0"/>
              <a:t>Analyse plus fine par AFL et ajustements de programmation ou de référentiels proposés par les équipes</a:t>
            </a:r>
          </a:p>
          <a:p>
            <a:r>
              <a:rPr lang="fr-FR" dirty="0"/>
              <a:t>Poursuite de la validation des référentiels d’</a:t>
            </a:r>
            <a:r>
              <a:rPr lang="fr-FR" dirty="0">
                <a:solidFill>
                  <a:srgbClr val="00B0F0"/>
                </a:solidFill>
              </a:rPr>
              <a:t>option</a:t>
            </a:r>
            <a:r>
              <a:rPr lang="fr-FR" dirty="0"/>
              <a:t>, des </a:t>
            </a:r>
            <a:r>
              <a:rPr lang="fr-FR" dirty="0">
                <a:solidFill>
                  <a:srgbClr val="00B0F0"/>
                </a:solidFill>
              </a:rPr>
              <a:t>CFA</a:t>
            </a:r>
            <a:r>
              <a:rPr lang="fr-FR" dirty="0"/>
              <a:t> et </a:t>
            </a:r>
            <a:r>
              <a:rPr lang="fr-FR" dirty="0">
                <a:solidFill>
                  <a:srgbClr val="00B0F0"/>
                </a:solidFill>
              </a:rPr>
              <a:t>UFA</a:t>
            </a:r>
          </a:p>
          <a:p>
            <a:r>
              <a:rPr lang="fr-FR" dirty="0"/>
              <a:t>Ajustement des référentiels de la spécialité </a:t>
            </a:r>
            <a:r>
              <a:rPr lang="fr-FR" dirty="0">
                <a:solidFill>
                  <a:srgbClr val="00B0F0"/>
                </a:solidFill>
              </a:rPr>
              <a:t>EPPCS</a:t>
            </a:r>
          </a:p>
          <a:p>
            <a:r>
              <a:rPr lang="fr-FR" dirty="0"/>
              <a:t>Lycées expérimentaux AFL1 / tests de condition physique</a:t>
            </a:r>
          </a:p>
          <a:p>
            <a:r>
              <a:rPr lang="fr-FR" dirty="0"/>
              <a:t>Création d’une commission DNB</a:t>
            </a:r>
          </a:p>
          <a:p>
            <a:r>
              <a:rPr lang="fr-FR" dirty="0"/>
              <a:t>Jalonnement évaluatif du parcours collège-lycée</a:t>
            </a:r>
          </a:p>
          <a:p>
            <a:endParaRPr lang="fr-FR" dirty="0"/>
          </a:p>
          <a:p>
            <a:endParaRPr lang="fr-FR" dirty="0"/>
          </a:p>
        </p:txBody>
      </p:sp>
    </p:spTree>
    <p:extLst>
      <p:ext uri="{BB962C8B-B14F-4D97-AF65-F5344CB8AC3E}">
        <p14:creationId xmlns:p14="http://schemas.microsoft.com/office/powerpoint/2010/main" val="356570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91E03B-6D6A-49E3-AA52-7C26B6CC7FCB}"/>
              </a:ext>
            </a:extLst>
          </p:cNvPr>
          <p:cNvSpPr/>
          <p:nvPr/>
        </p:nvSpPr>
        <p:spPr>
          <a:xfrm>
            <a:off x="324678" y="-110468"/>
            <a:ext cx="11542643" cy="7894469"/>
          </a:xfrm>
          <a:prstGeom prst="rect">
            <a:avLst/>
          </a:prstGeom>
        </p:spPr>
        <p:txBody>
          <a:bodyPr wrap="square">
            <a:spAutoFit/>
          </a:bodyPr>
          <a:lstStyle/>
          <a:p>
            <a:pPr lvl="0">
              <a:spcBef>
                <a:spcPts val="1000"/>
              </a:spcBef>
              <a:buClr>
                <a:srgbClr val="B31166"/>
              </a:buClr>
              <a:buSzPct val="80000"/>
            </a:pPr>
            <a:endParaRPr lang="fr-FR" sz="2400" dirty="0">
              <a:solidFill>
                <a:prstClr val="black">
                  <a:lumMod val="75000"/>
                  <a:lumOff val="25000"/>
                </a:prstClr>
              </a:solidFill>
            </a:endParaRPr>
          </a:p>
          <a:p>
            <a:pPr marL="342900" lvl="0" indent="-342900">
              <a:spcBef>
                <a:spcPts val="1000"/>
              </a:spcBef>
              <a:buClr>
                <a:srgbClr val="B31166"/>
              </a:buClr>
              <a:buSzPct val="80000"/>
              <a:buFont typeface="Wingdings 3" charset="2"/>
              <a:buChar char=""/>
            </a:pPr>
            <a:endParaRPr lang="fr-FR" sz="2400" dirty="0">
              <a:solidFill>
                <a:schemeClr val="tx1">
                  <a:lumMod val="85000"/>
                </a:schemeClr>
              </a:solidFill>
            </a:endParaRP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harmonise les notes des contrôles en cours de formation de l'enseignement obligatoire, régule le CC de l’enseignement optionnel et de l’EDS ; </a:t>
            </a:r>
          </a:p>
          <a:p>
            <a:pPr lvl="0">
              <a:spcBef>
                <a:spcPts val="1000"/>
              </a:spcBef>
              <a:buClr>
                <a:srgbClr val="B31166"/>
              </a:buClr>
              <a:buSzPct val="80000"/>
            </a:pPr>
            <a:endParaRPr lang="fr-FR" sz="2400" dirty="0">
              <a:solidFill>
                <a:schemeClr val="tx1">
                  <a:lumMod val="85000"/>
                </a:schemeClr>
              </a:solidFill>
            </a:endParaRP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établit un compte-rendu des sessions qu'elle transmet à la commission nationale dès la fin de l'année scolaire. Ce document permet de repérer les épreuves choisies dans l'académie, la répartition et la moyenne des notes des candidates et des candidats selon les épreuves, les types d'obstacles liés à la conception des épreuves, les évolutions souhaitées et tout renseignement demandé par la commission nationale ; </a:t>
            </a:r>
          </a:p>
          <a:p>
            <a:pPr lvl="0">
              <a:spcBef>
                <a:spcPts val="1000"/>
              </a:spcBef>
              <a:buClr>
                <a:srgbClr val="B31166"/>
              </a:buClr>
              <a:buSzPct val="80000"/>
            </a:pPr>
            <a:endParaRPr lang="fr-FR" sz="2400" dirty="0">
              <a:solidFill>
                <a:schemeClr val="tx1">
                  <a:lumMod val="85000"/>
                </a:schemeClr>
              </a:solidFill>
            </a:endParaRP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publie les statistiques sur les moyennes académiques, leurs analyses et les préconisations qui en découlent. </a:t>
            </a:r>
          </a:p>
          <a:p>
            <a:pPr lvl="0">
              <a:spcBef>
                <a:spcPts val="1000"/>
              </a:spcBef>
              <a:buClr>
                <a:srgbClr val="B31166"/>
              </a:buClr>
              <a:buSzPct val="80000"/>
            </a:pPr>
            <a:endParaRPr lang="fr-FR" sz="2400" dirty="0">
              <a:solidFill>
                <a:schemeClr val="tx1">
                  <a:lumMod val="85000"/>
                </a:schemeClr>
              </a:solidFill>
            </a:endParaRPr>
          </a:p>
          <a:p>
            <a:pPr lvl="0">
              <a:spcBef>
                <a:spcPts val="1000"/>
              </a:spcBef>
              <a:buClr>
                <a:srgbClr val="B31166"/>
              </a:buClr>
              <a:buSzPct val="80000"/>
            </a:pPr>
            <a:endParaRPr lang="fr-FR" sz="2400" dirty="0">
              <a:solidFill>
                <a:prstClr val="black">
                  <a:lumMod val="75000"/>
                  <a:lumOff val="25000"/>
                </a:prstClr>
              </a:solidFill>
            </a:endParaRPr>
          </a:p>
          <a:p>
            <a:pPr lvl="0">
              <a:spcBef>
                <a:spcPts val="1000"/>
              </a:spcBef>
              <a:buClr>
                <a:srgbClr val="B31166"/>
              </a:buClr>
              <a:buSzPct val="80000"/>
            </a:pPr>
            <a:endParaRPr lang="fr-FR" sz="2400" dirty="0">
              <a:solidFill>
                <a:prstClr val="black">
                  <a:lumMod val="75000"/>
                  <a:lumOff val="25000"/>
                </a:prstClr>
              </a:solidFill>
            </a:endParaRPr>
          </a:p>
        </p:txBody>
      </p:sp>
    </p:spTree>
    <p:extLst>
      <p:ext uri="{BB962C8B-B14F-4D97-AF65-F5344CB8AC3E}">
        <p14:creationId xmlns:p14="http://schemas.microsoft.com/office/powerpoint/2010/main" val="9603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EF64B-5273-4CB9-9EAB-BB140D0BE06F}"/>
              </a:ext>
            </a:extLst>
          </p:cNvPr>
          <p:cNvSpPr>
            <a:spLocks noGrp="1"/>
          </p:cNvSpPr>
          <p:nvPr>
            <p:ph type="title"/>
          </p:nvPr>
        </p:nvSpPr>
        <p:spPr/>
        <p:txBody>
          <a:bodyPr/>
          <a:lstStyle/>
          <a:p>
            <a:r>
              <a:rPr lang="fr-FR" dirty="0"/>
              <a:t>Organisation : temps 1, temps 2</a:t>
            </a:r>
          </a:p>
        </p:txBody>
      </p:sp>
      <p:sp>
        <p:nvSpPr>
          <p:cNvPr id="3" name="Espace réservé du contenu 2">
            <a:extLst>
              <a:ext uri="{FF2B5EF4-FFF2-40B4-BE49-F238E27FC236}">
                <a16:creationId xmlns:a16="http://schemas.microsoft.com/office/drawing/2014/main" id="{733036E6-D9A0-47CB-A4AC-CDA6BED9C128}"/>
              </a:ext>
            </a:extLst>
          </p:cNvPr>
          <p:cNvSpPr>
            <a:spLocks noGrp="1"/>
          </p:cNvSpPr>
          <p:nvPr>
            <p:ph idx="1"/>
          </p:nvPr>
        </p:nvSpPr>
        <p:spPr>
          <a:xfrm>
            <a:off x="1466682" y="2042391"/>
            <a:ext cx="8825659" cy="3946156"/>
          </a:xfrm>
        </p:spPr>
        <p:txBody>
          <a:bodyPr>
            <a:normAutofit fontScale="92500"/>
          </a:bodyPr>
          <a:lstStyle/>
          <a:p>
            <a:r>
              <a:rPr lang="fr-FR" sz="2800" dirty="0"/>
              <a:t>Matinée : regard académique, principes d’harmonisation; en sous groupe,  analyse des données EPLE hors bornes, propositions et validation en plénière</a:t>
            </a:r>
          </a:p>
          <a:p>
            <a:endParaRPr lang="fr-FR" sz="2800" dirty="0"/>
          </a:p>
          <a:p>
            <a:r>
              <a:rPr lang="fr-FR" sz="2800" dirty="0"/>
              <a:t>Après-midi : en sous groupe, analyse des données AFLP par CA, renseignement du compte rendu pour la commission nationale, évolutions pour la session 2026, validation des référentiels certificatifs.</a:t>
            </a:r>
          </a:p>
          <a:p>
            <a:pPr marL="0" indent="0">
              <a:buNone/>
            </a:pPr>
            <a:endParaRPr lang="fr-FR" dirty="0"/>
          </a:p>
        </p:txBody>
      </p:sp>
    </p:spTree>
    <p:extLst>
      <p:ext uri="{BB962C8B-B14F-4D97-AF65-F5344CB8AC3E}">
        <p14:creationId xmlns:p14="http://schemas.microsoft.com/office/powerpoint/2010/main" val="15747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144D2-7569-4970-AD1D-F9BD7C6CBC19}"/>
              </a:ext>
            </a:extLst>
          </p:cNvPr>
          <p:cNvSpPr>
            <a:spLocks noGrp="1"/>
          </p:cNvSpPr>
          <p:nvPr>
            <p:ph type="title"/>
          </p:nvPr>
        </p:nvSpPr>
        <p:spPr>
          <a:xfrm>
            <a:off x="155781" y="549965"/>
            <a:ext cx="10233924" cy="1400530"/>
          </a:xfrm>
        </p:spPr>
        <p:txBody>
          <a:bodyPr/>
          <a:lstStyle/>
          <a:p>
            <a:r>
              <a:rPr lang="fr-FR" dirty="0"/>
              <a:t>Principes d’harmonisation session 2025</a:t>
            </a:r>
          </a:p>
        </p:txBody>
      </p:sp>
      <p:sp>
        <p:nvSpPr>
          <p:cNvPr id="3" name="Espace réservé du contenu 2">
            <a:extLst>
              <a:ext uri="{FF2B5EF4-FFF2-40B4-BE49-F238E27FC236}">
                <a16:creationId xmlns:a16="http://schemas.microsoft.com/office/drawing/2014/main" id="{676FE7A4-8AEF-4F33-80D7-ED30AAB334DE}"/>
              </a:ext>
            </a:extLst>
          </p:cNvPr>
          <p:cNvSpPr>
            <a:spLocks noGrp="1"/>
          </p:cNvSpPr>
          <p:nvPr>
            <p:ph idx="1"/>
          </p:nvPr>
        </p:nvSpPr>
        <p:spPr>
          <a:xfrm>
            <a:off x="1683170" y="2451767"/>
            <a:ext cx="8825659" cy="3856267"/>
          </a:xfrm>
        </p:spPr>
        <p:txBody>
          <a:bodyPr>
            <a:normAutofit lnSpcReduction="10000"/>
          </a:bodyPr>
          <a:lstStyle/>
          <a:p>
            <a:pPr marL="0" indent="0">
              <a:buNone/>
            </a:pPr>
            <a:r>
              <a:rPr lang="fr-FR" sz="2400" dirty="0"/>
              <a:t>Travail sur les moyennes établissements, à partir des repères suivants :</a:t>
            </a:r>
          </a:p>
          <a:p>
            <a:pPr marL="0" indent="0">
              <a:buNone/>
            </a:pPr>
            <a:endParaRPr lang="fr-FR" sz="2400" dirty="0"/>
          </a:p>
          <a:p>
            <a:r>
              <a:rPr lang="fr-FR" sz="2400" dirty="0"/>
              <a:t>Écarts filles-garçons &gt; 1 point </a:t>
            </a:r>
          </a:p>
          <a:p>
            <a:r>
              <a:rPr lang="fr-FR" sz="2400" dirty="0"/>
              <a:t>Écart à la moyenne académique &gt; 1,5</a:t>
            </a:r>
          </a:p>
          <a:p>
            <a:r>
              <a:rPr lang="fr-FR" sz="2400" dirty="0"/>
              <a:t>Moyennes élevée</a:t>
            </a:r>
          </a:p>
          <a:p>
            <a:pPr marL="0" indent="0">
              <a:buNone/>
            </a:pPr>
            <a:endParaRPr lang="fr-FR" sz="2400" dirty="0"/>
          </a:p>
          <a:p>
            <a:pPr marL="0" indent="0">
              <a:buNone/>
            </a:pPr>
            <a:r>
              <a:rPr lang="fr-FR" sz="2400" dirty="0"/>
              <a:t>Les effectifs établissement &lt; 15 ne sont pas représentatifs, donc pas harmonisés</a:t>
            </a:r>
          </a:p>
          <a:p>
            <a:pPr marL="0" indent="0">
              <a:buNone/>
            </a:pPr>
            <a:endParaRPr lang="fr-FR" dirty="0"/>
          </a:p>
        </p:txBody>
      </p:sp>
    </p:spTree>
    <p:extLst>
      <p:ext uri="{BB962C8B-B14F-4D97-AF65-F5344CB8AC3E}">
        <p14:creationId xmlns:p14="http://schemas.microsoft.com/office/powerpoint/2010/main" val="15896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AA93087E-8630-44CE-861B-79ABF23289F4}"/>
              </a:ext>
            </a:extLst>
          </p:cNvPr>
          <p:cNvGraphicFramePr/>
          <p:nvPr>
            <p:extLst>
              <p:ext uri="{D42A27DB-BD31-4B8C-83A1-F6EECF244321}">
                <p14:modId xmlns:p14="http://schemas.microsoft.com/office/powerpoint/2010/main" val="2289206400"/>
              </p:ext>
            </p:extLst>
          </p:nvPr>
        </p:nvGraphicFramePr>
        <p:xfrm>
          <a:off x="1786142" y="532263"/>
          <a:ext cx="8128000" cy="6148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65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AECEA-89E2-49EE-94A4-8CB70F0B6A75}"/>
              </a:ext>
            </a:extLst>
          </p:cNvPr>
          <p:cNvSpPr>
            <a:spLocks noGrp="1"/>
          </p:cNvSpPr>
          <p:nvPr>
            <p:ph type="title"/>
          </p:nvPr>
        </p:nvSpPr>
        <p:spPr/>
        <p:txBody>
          <a:bodyPr/>
          <a:lstStyle/>
          <a:p>
            <a:r>
              <a:rPr lang="fr-FR" dirty="0"/>
              <a:t>Épreuves ponctuelles BCP :</a:t>
            </a:r>
          </a:p>
        </p:txBody>
      </p:sp>
      <p:sp>
        <p:nvSpPr>
          <p:cNvPr id="3" name="Espace réservé du contenu 2">
            <a:extLst>
              <a:ext uri="{FF2B5EF4-FFF2-40B4-BE49-F238E27FC236}">
                <a16:creationId xmlns:a16="http://schemas.microsoft.com/office/drawing/2014/main" id="{B0C2CFEA-D567-4D45-A384-416B9A6185B5}"/>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endParaRPr lang="fr-FR" dirty="0"/>
          </a:p>
          <a:p>
            <a:endParaRPr lang="fr-FR" dirty="0"/>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D7ED7253-A060-409D-A896-1BDCBF0B0819}"/>
              </a:ext>
            </a:extLst>
          </p:cNvPr>
          <p:cNvPicPr>
            <a:picLocks noChangeAspect="1"/>
          </p:cNvPicPr>
          <p:nvPr/>
        </p:nvPicPr>
        <p:blipFill>
          <a:blip r:embed="rId2"/>
          <a:stretch>
            <a:fillRect/>
          </a:stretch>
        </p:blipFill>
        <p:spPr>
          <a:xfrm>
            <a:off x="2909455" y="1624013"/>
            <a:ext cx="4567363" cy="2009774"/>
          </a:xfrm>
          <a:prstGeom prst="rect">
            <a:avLst/>
          </a:prstGeom>
        </p:spPr>
      </p:pic>
      <p:sp>
        <p:nvSpPr>
          <p:cNvPr id="5" name="Titre 1">
            <a:extLst>
              <a:ext uri="{FF2B5EF4-FFF2-40B4-BE49-F238E27FC236}">
                <a16:creationId xmlns:a16="http://schemas.microsoft.com/office/drawing/2014/main" id="{D976A827-7D1C-4200-B0EF-0ED6FDEE638C}"/>
              </a:ext>
            </a:extLst>
          </p:cNvPr>
          <p:cNvSpPr txBox="1">
            <a:spLocks/>
          </p:cNvSpPr>
          <p:nvPr/>
        </p:nvSpPr>
        <p:spPr>
          <a:xfrm>
            <a:off x="874220" y="3833457"/>
            <a:ext cx="9404723" cy="800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Épreuves ponctuelles CAP :</a:t>
            </a:r>
          </a:p>
        </p:txBody>
      </p:sp>
      <p:pic>
        <p:nvPicPr>
          <p:cNvPr id="6" name="Espace réservé du contenu 3">
            <a:extLst>
              <a:ext uri="{FF2B5EF4-FFF2-40B4-BE49-F238E27FC236}">
                <a16:creationId xmlns:a16="http://schemas.microsoft.com/office/drawing/2014/main" id="{6BE66857-C0F6-40C3-B942-783636DB0872}"/>
              </a:ext>
            </a:extLst>
          </p:cNvPr>
          <p:cNvPicPr>
            <a:picLocks noChangeAspect="1"/>
          </p:cNvPicPr>
          <p:nvPr/>
        </p:nvPicPr>
        <p:blipFill>
          <a:blip r:embed="rId3"/>
          <a:stretch>
            <a:fillRect/>
          </a:stretch>
        </p:blipFill>
        <p:spPr>
          <a:xfrm>
            <a:off x="2909455" y="4805082"/>
            <a:ext cx="4567363" cy="1642987"/>
          </a:xfrm>
          <a:prstGeom prst="rect">
            <a:avLst/>
          </a:prstGeom>
        </p:spPr>
      </p:pic>
    </p:spTree>
    <p:extLst>
      <p:ext uri="{BB962C8B-B14F-4D97-AF65-F5344CB8AC3E}">
        <p14:creationId xmlns:p14="http://schemas.microsoft.com/office/powerpoint/2010/main" val="4085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898DE-891A-454E-941D-3E7EF0809941}"/>
              </a:ext>
            </a:extLst>
          </p:cNvPr>
          <p:cNvSpPr>
            <a:spLocks noGrp="1"/>
          </p:cNvSpPr>
          <p:nvPr>
            <p:ph type="title"/>
          </p:nvPr>
        </p:nvSpPr>
        <p:spPr>
          <a:xfrm>
            <a:off x="0" y="609601"/>
            <a:ext cx="10455966" cy="1400530"/>
          </a:xfrm>
        </p:spPr>
        <p:txBody>
          <a:bodyPr/>
          <a:lstStyle/>
          <a:p>
            <a:r>
              <a:rPr lang="fr-FR" dirty="0"/>
              <a:t>Autres examens (hors EPS obligatoire)</a:t>
            </a:r>
            <a:br>
              <a:rPr lang="fr-FR" dirty="0"/>
            </a:br>
            <a:r>
              <a:rPr lang="fr-FR" dirty="0"/>
              <a:t>Carte académique des UF2S et des CC</a:t>
            </a:r>
          </a:p>
        </p:txBody>
      </p:sp>
      <p:sp>
        <p:nvSpPr>
          <p:cNvPr id="3" name="Espace réservé du contenu 2">
            <a:extLst>
              <a:ext uri="{FF2B5EF4-FFF2-40B4-BE49-F238E27FC236}">
                <a16:creationId xmlns:a16="http://schemas.microsoft.com/office/drawing/2014/main" id="{DAAE9805-1683-42FC-B775-F4577679103F}"/>
              </a:ext>
            </a:extLst>
          </p:cNvPr>
          <p:cNvSpPr>
            <a:spLocks noGrp="1"/>
          </p:cNvSpPr>
          <p:nvPr>
            <p:ph idx="1"/>
          </p:nvPr>
        </p:nvSpPr>
        <p:spPr>
          <a:xfrm>
            <a:off x="1103312" y="2464904"/>
            <a:ext cx="8946541" cy="3783495"/>
          </a:xfrm>
        </p:spPr>
        <p:txBody>
          <a:bodyPr>
            <a:normAutofit lnSpcReduction="10000"/>
          </a:bodyPr>
          <a:lstStyle/>
          <a:p>
            <a:r>
              <a:rPr lang="fr-FR" sz="2800" dirty="0"/>
              <a:t>Unités faccultatives,UF2S : </a:t>
            </a:r>
          </a:p>
          <a:p>
            <a:pPr marL="0" indent="0">
              <a:buNone/>
            </a:pPr>
            <a:r>
              <a:rPr lang="fr-FR" sz="2800" dirty="0"/>
              <a:t>St </a:t>
            </a:r>
            <a:r>
              <a:rPr lang="fr-FR" sz="2800" dirty="0" err="1"/>
              <a:t>Vaury</a:t>
            </a:r>
            <a:r>
              <a:rPr lang="fr-FR" sz="2800" dirty="0"/>
              <a:t>, Polaris, Pagnol, </a:t>
            </a:r>
            <a:r>
              <a:rPr lang="fr-FR" sz="2800" dirty="0" err="1"/>
              <a:t>Bahuet</a:t>
            </a:r>
            <a:endParaRPr lang="fr-FR" sz="2800" dirty="0"/>
          </a:p>
          <a:p>
            <a:pPr marL="0" indent="0">
              <a:buNone/>
            </a:pPr>
            <a:r>
              <a:rPr lang="fr-FR" sz="2800" dirty="0"/>
              <a:t>En projet : Bourganeuf, </a:t>
            </a:r>
            <a:r>
              <a:rPr lang="fr-FR" sz="2800" dirty="0" err="1"/>
              <a:t>Darnet</a:t>
            </a:r>
            <a:endParaRPr lang="fr-FR" sz="2800" dirty="0"/>
          </a:p>
          <a:p>
            <a:pPr marL="0" indent="0">
              <a:buNone/>
            </a:pPr>
            <a:endParaRPr lang="fr-FR" sz="2800" dirty="0"/>
          </a:p>
          <a:p>
            <a:r>
              <a:rPr lang="fr-FR" sz="2800" dirty="0"/>
              <a:t>certifications complémentaires (anciennes MC)</a:t>
            </a:r>
          </a:p>
          <a:p>
            <a:pPr marL="0" indent="0">
              <a:buNone/>
            </a:pPr>
            <a:r>
              <a:rPr lang="fr-FR" sz="2800" dirty="0"/>
              <a:t>AG2S : Pagnol (va être supprimée)</a:t>
            </a:r>
          </a:p>
          <a:p>
            <a:pPr marL="0" indent="0">
              <a:buNone/>
            </a:pPr>
            <a:r>
              <a:rPr lang="fr-FR" sz="2800" dirty="0"/>
              <a:t>MCE2S : </a:t>
            </a:r>
            <a:r>
              <a:rPr lang="fr-FR" sz="2800" dirty="0" err="1"/>
              <a:t>Bahuet</a:t>
            </a:r>
            <a:endParaRPr lang="fr-FR" sz="2800" dirty="0"/>
          </a:p>
          <a:p>
            <a:endParaRPr lang="fr-FR" dirty="0"/>
          </a:p>
          <a:p>
            <a:pPr marL="0" indent="0">
              <a:buNone/>
            </a:pPr>
            <a:endParaRPr lang="fr-FR" dirty="0"/>
          </a:p>
        </p:txBody>
      </p:sp>
    </p:spTree>
    <p:extLst>
      <p:ext uri="{BB962C8B-B14F-4D97-AF65-F5344CB8AC3E}">
        <p14:creationId xmlns:p14="http://schemas.microsoft.com/office/powerpoint/2010/main" val="983335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23946</TotalTime>
  <Words>1212</Words>
  <Application>Microsoft Office PowerPoint</Application>
  <PresentationFormat>Grand écran</PresentationFormat>
  <Paragraphs>165</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Bahnschrift</vt:lpstr>
      <vt:lpstr>Bahnschrift Light</vt:lpstr>
      <vt:lpstr>Calibri</vt:lpstr>
      <vt:lpstr>Century Gothic</vt:lpstr>
      <vt:lpstr>Times New Roman</vt:lpstr>
      <vt:lpstr>Wingdings 3</vt:lpstr>
      <vt:lpstr>Ion</vt:lpstr>
      <vt:lpstr>Académie de Limoges</vt:lpstr>
      <vt:lpstr>    CAHN : réels enjeux</vt:lpstr>
      <vt:lpstr>Objectifs des commissions académiques :</vt:lpstr>
      <vt:lpstr>Présentation PowerPoint</vt:lpstr>
      <vt:lpstr>Organisation : temps 1, temps 2</vt:lpstr>
      <vt:lpstr>Principes d’harmonisation session 2025</vt:lpstr>
      <vt:lpstr>Présentation PowerPoint</vt:lpstr>
      <vt:lpstr>Épreuves ponctuelles BCP :</vt:lpstr>
      <vt:lpstr>Autres examens (hors EPS obligatoire) Carte académique des UF2S et des CC</vt:lpstr>
      <vt:lpstr>         Statistiques CCF LP </vt:lpstr>
      <vt:lpstr>Présentation PowerPoint</vt:lpstr>
      <vt:lpstr>Présentation PowerPoint</vt:lpstr>
      <vt:lpstr>Présentation PowerPoint</vt:lpstr>
      <vt:lpstr>Présentation PowerPoint</vt:lpstr>
      <vt:lpstr>Présentation PowerPoint</vt:lpstr>
      <vt:lpstr>Inaptitudes et adaptation de l’enseignement Bac pro</vt:lpstr>
      <vt:lpstr>Inaptitudes et adaptation de l’enseignement CAP</vt:lpstr>
      <vt:lpstr>Fréquentation des APSA BCP</vt:lpstr>
      <vt:lpstr>Fréquentation des APSA et moyennes Bac pro</vt:lpstr>
      <vt:lpstr>Présentation PowerPoint</vt:lpstr>
      <vt:lpstr>Fréquentation des APSA CAP</vt:lpstr>
      <vt:lpstr>Présentation PowerPoint</vt:lpstr>
      <vt:lpstr>Fréquentation des APSA CAP</vt:lpstr>
      <vt:lpstr>       Analyse des résultats AFLP</vt:lpstr>
      <vt:lpstr>Présentation PowerPoint</vt:lpstr>
      <vt:lpstr>Présentation PowerPoint</vt:lpstr>
      <vt:lpstr>Présentation PowerPoint</vt:lpstr>
      <vt:lpstr>AFLP</vt:lpstr>
      <vt:lpstr>Bilan académique sur l’évaluation en EPS</vt:lpstr>
      <vt:lpstr>La certification, projets 2025-26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Académie de Limoges</dc:title>
  <dc:creator>Cecile Belleudy</dc:creator>
  <cp:lastModifiedBy>Cecile Belleudy</cp:lastModifiedBy>
  <cp:revision>391</cp:revision>
  <dcterms:created xsi:type="dcterms:W3CDTF">2021-01-04T11:42:58Z</dcterms:created>
  <dcterms:modified xsi:type="dcterms:W3CDTF">2025-07-02T10:44:24Z</dcterms:modified>
</cp:coreProperties>
</file>